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95" r:id="rId2"/>
    <p:sldId id="285" r:id="rId3"/>
    <p:sldId id="284" r:id="rId4"/>
    <p:sldId id="292" r:id="rId5"/>
    <p:sldId id="289" r:id="rId6"/>
    <p:sldId id="288" r:id="rId7"/>
    <p:sldId id="291" r:id="rId8"/>
    <p:sldId id="286" r:id="rId9"/>
    <p:sldId id="294" r:id="rId10"/>
    <p:sldId id="263" r:id="rId11"/>
    <p:sldId id="265" r:id="rId12"/>
    <p:sldId id="273" r:id="rId13"/>
    <p:sldId id="274" r:id="rId14"/>
    <p:sldId id="277" r:id="rId15"/>
    <p:sldId id="278" r:id="rId16"/>
    <p:sldId id="280" r:id="rId17"/>
    <p:sldId id="281" r:id="rId18"/>
    <p:sldId id="267" r:id="rId19"/>
  </p:sldIdLst>
  <p:sldSz cx="9144000" cy="6858000" type="screen4x3"/>
  <p:notesSz cx="7010400" cy="92964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662" autoAdjust="0"/>
  </p:normalViewPr>
  <p:slideViewPr>
    <p:cSldViewPr>
      <p:cViewPr>
        <p:scale>
          <a:sx n="90" d="100"/>
          <a:sy n="90" d="100"/>
        </p:scale>
        <p:origin x="-810" y="22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MX"/>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MX"/>
          </a:p>
        </p:txBody>
      </p:sp>
      <p:sp>
        <p:nvSpPr>
          <p:cNvPr id="4" name="3 Marcador de fecha"/>
          <p:cNvSpPr>
            <a:spLocks noGrp="1"/>
          </p:cNvSpPr>
          <p:nvPr>
            <p:ph type="dt" sz="half" idx="10"/>
          </p:nvPr>
        </p:nvSpPr>
        <p:spPr/>
        <p:txBody>
          <a:bodyPr/>
          <a:lstStyle/>
          <a:p>
            <a:fld id="{FC4C7F8D-3758-4EDA-B445-A7C98D5C29A7}" type="datetimeFigureOut">
              <a:rPr lang="es-MX" smtClean="0"/>
              <a:t>27/09/2016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11ED3B5-9ABF-4D8D-B12A-28F2DB84632E}" type="slidenum">
              <a:rPr lang="es-MX" smtClean="0"/>
              <a:t>‹Nº›</a:t>
            </a:fld>
            <a:endParaRPr lang="es-MX"/>
          </a:p>
        </p:txBody>
      </p:sp>
    </p:spTree>
    <p:extLst>
      <p:ext uri="{BB962C8B-B14F-4D97-AF65-F5344CB8AC3E}">
        <p14:creationId xmlns:p14="http://schemas.microsoft.com/office/powerpoint/2010/main" val="8912338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C4C7F8D-3758-4EDA-B445-A7C98D5C29A7}" type="datetimeFigureOut">
              <a:rPr lang="es-MX" smtClean="0"/>
              <a:t>27/09/2016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11ED3B5-9ABF-4D8D-B12A-28F2DB84632E}" type="slidenum">
              <a:rPr lang="es-MX" smtClean="0"/>
              <a:t>‹Nº›</a:t>
            </a:fld>
            <a:endParaRPr lang="es-MX"/>
          </a:p>
        </p:txBody>
      </p:sp>
    </p:spTree>
    <p:extLst>
      <p:ext uri="{BB962C8B-B14F-4D97-AF65-F5344CB8AC3E}">
        <p14:creationId xmlns:p14="http://schemas.microsoft.com/office/powerpoint/2010/main" val="28330962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MX"/>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C4C7F8D-3758-4EDA-B445-A7C98D5C29A7}" type="datetimeFigureOut">
              <a:rPr lang="es-MX" smtClean="0"/>
              <a:t>27/09/2016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11ED3B5-9ABF-4D8D-B12A-28F2DB84632E}" type="slidenum">
              <a:rPr lang="es-MX" smtClean="0"/>
              <a:t>‹Nº›</a:t>
            </a:fld>
            <a:endParaRPr lang="es-MX"/>
          </a:p>
        </p:txBody>
      </p:sp>
    </p:spTree>
    <p:extLst>
      <p:ext uri="{BB962C8B-B14F-4D97-AF65-F5344CB8AC3E}">
        <p14:creationId xmlns:p14="http://schemas.microsoft.com/office/powerpoint/2010/main" val="17704602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10"/>
          </p:nvPr>
        </p:nvSpPr>
        <p:spPr/>
        <p:txBody>
          <a:bodyPr/>
          <a:lstStyle/>
          <a:p>
            <a:fld id="{FC4C7F8D-3758-4EDA-B445-A7C98D5C29A7}" type="datetimeFigureOut">
              <a:rPr lang="es-MX" smtClean="0"/>
              <a:t>27/09/2016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11ED3B5-9ABF-4D8D-B12A-28F2DB84632E}" type="slidenum">
              <a:rPr lang="es-MX" smtClean="0"/>
              <a:t>‹Nº›</a:t>
            </a:fld>
            <a:endParaRPr lang="es-MX"/>
          </a:p>
        </p:txBody>
      </p:sp>
    </p:spTree>
    <p:extLst>
      <p:ext uri="{BB962C8B-B14F-4D97-AF65-F5344CB8AC3E}">
        <p14:creationId xmlns:p14="http://schemas.microsoft.com/office/powerpoint/2010/main" val="33525591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FC4C7F8D-3758-4EDA-B445-A7C98D5C29A7}" type="datetimeFigureOut">
              <a:rPr lang="es-MX" smtClean="0"/>
              <a:t>27/09/2016</a:t>
            </a:fld>
            <a:endParaRPr lang="es-MX"/>
          </a:p>
        </p:txBody>
      </p:sp>
      <p:sp>
        <p:nvSpPr>
          <p:cNvPr id="5" name="4 Marcador de pie de página"/>
          <p:cNvSpPr>
            <a:spLocks noGrp="1"/>
          </p:cNvSpPr>
          <p:nvPr>
            <p:ph type="ftr" sz="quarter" idx="11"/>
          </p:nvPr>
        </p:nvSpPr>
        <p:spPr/>
        <p:txBody>
          <a:bodyPr/>
          <a:lstStyle/>
          <a:p>
            <a:endParaRPr lang="es-MX"/>
          </a:p>
        </p:txBody>
      </p:sp>
      <p:sp>
        <p:nvSpPr>
          <p:cNvPr id="6" name="5 Marcador de número de diapositiva"/>
          <p:cNvSpPr>
            <a:spLocks noGrp="1"/>
          </p:cNvSpPr>
          <p:nvPr>
            <p:ph type="sldNum" sz="quarter" idx="12"/>
          </p:nvPr>
        </p:nvSpPr>
        <p:spPr/>
        <p:txBody>
          <a:bodyPr/>
          <a:lstStyle/>
          <a:p>
            <a:fld id="{911ED3B5-9ABF-4D8D-B12A-28F2DB84632E}" type="slidenum">
              <a:rPr lang="es-MX" smtClean="0"/>
              <a:t>‹Nº›</a:t>
            </a:fld>
            <a:endParaRPr lang="es-MX"/>
          </a:p>
        </p:txBody>
      </p:sp>
    </p:spTree>
    <p:extLst>
      <p:ext uri="{BB962C8B-B14F-4D97-AF65-F5344CB8AC3E}">
        <p14:creationId xmlns:p14="http://schemas.microsoft.com/office/powerpoint/2010/main" val="25340135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fecha"/>
          <p:cNvSpPr>
            <a:spLocks noGrp="1"/>
          </p:cNvSpPr>
          <p:nvPr>
            <p:ph type="dt" sz="half" idx="10"/>
          </p:nvPr>
        </p:nvSpPr>
        <p:spPr/>
        <p:txBody>
          <a:bodyPr/>
          <a:lstStyle/>
          <a:p>
            <a:fld id="{FC4C7F8D-3758-4EDA-B445-A7C98D5C29A7}" type="datetimeFigureOut">
              <a:rPr lang="es-MX" smtClean="0"/>
              <a:t>27/09/2016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11ED3B5-9ABF-4D8D-B12A-28F2DB84632E}" type="slidenum">
              <a:rPr lang="es-MX" smtClean="0"/>
              <a:t>‹Nº›</a:t>
            </a:fld>
            <a:endParaRPr lang="es-MX"/>
          </a:p>
        </p:txBody>
      </p:sp>
    </p:spTree>
    <p:extLst>
      <p:ext uri="{BB962C8B-B14F-4D97-AF65-F5344CB8AC3E}">
        <p14:creationId xmlns:p14="http://schemas.microsoft.com/office/powerpoint/2010/main" val="14377377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7" name="6 Marcador de fecha"/>
          <p:cNvSpPr>
            <a:spLocks noGrp="1"/>
          </p:cNvSpPr>
          <p:nvPr>
            <p:ph type="dt" sz="half" idx="10"/>
          </p:nvPr>
        </p:nvSpPr>
        <p:spPr/>
        <p:txBody>
          <a:bodyPr/>
          <a:lstStyle/>
          <a:p>
            <a:fld id="{FC4C7F8D-3758-4EDA-B445-A7C98D5C29A7}" type="datetimeFigureOut">
              <a:rPr lang="es-MX" smtClean="0"/>
              <a:t>27/09/2016</a:t>
            </a:fld>
            <a:endParaRPr lang="es-MX"/>
          </a:p>
        </p:txBody>
      </p:sp>
      <p:sp>
        <p:nvSpPr>
          <p:cNvPr id="8" name="7 Marcador de pie de página"/>
          <p:cNvSpPr>
            <a:spLocks noGrp="1"/>
          </p:cNvSpPr>
          <p:nvPr>
            <p:ph type="ftr" sz="quarter" idx="11"/>
          </p:nvPr>
        </p:nvSpPr>
        <p:spPr/>
        <p:txBody>
          <a:bodyPr/>
          <a:lstStyle/>
          <a:p>
            <a:endParaRPr lang="es-MX"/>
          </a:p>
        </p:txBody>
      </p:sp>
      <p:sp>
        <p:nvSpPr>
          <p:cNvPr id="9" name="8 Marcador de número de diapositiva"/>
          <p:cNvSpPr>
            <a:spLocks noGrp="1"/>
          </p:cNvSpPr>
          <p:nvPr>
            <p:ph type="sldNum" sz="quarter" idx="12"/>
          </p:nvPr>
        </p:nvSpPr>
        <p:spPr/>
        <p:txBody>
          <a:bodyPr/>
          <a:lstStyle/>
          <a:p>
            <a:fld id="{911ED3B5-9ABF-4D8D-B12A-28F2DB84632E}" type="slidenum">
              <a:rPr lang="es-MX" smtClean="0"/>
              <a:t>‹Nº›</a:t>
            </a:fld>
            <a:endParaRPr lang="es-MX"/>
          </a:p>
        </p:txBody>
      </p:sp>
    </p:spTree>
    <p:extLst>
      <p:ext uri="{BB962C8B-B14F-4D97-AF65-F5344CB8AC3E}">
        <p14:creationId xmlns:p14="http://schemas.microsoft.com/office/powerpoint/2010/main" val="39502925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MX"/>
          </a:p>
        </p:txBody>
      </p:sp>
      <p:sp>
        <p:nvSpPr>
          <p:cNvPr id="3" name="2 Marcador de fecha"/>
          <p:cNvSpPr>
            <a:spLocks noGrp="1"/>
          </p:cNvSpPr>
          <p:nvPr>
            <p:ph type="dt" sz="half" idx="10"/>
          </p:nvPr>
        </p:nvSpPr>
        <p:spPr/>
        <p:txBody>
          <a:bodyPr/>
          <a:lstStyle/>
          <a:p>
            <a:fld id="{FC4C7F8D-3758-4EDA-B445-A7C98D5C29A7}" type="datetimeFigureOut">
              <a:rPr lang="es-MX" smtClean="0"/>
              <a:t>27/09/2016</a:t>
            </a:fld>
            <a:endParaRPr lang="es-MX"/>
          </a:p>
        </p:txBody>
      </p:sp>
      <p:sp>
        <p:nvSpPr>
          <p:cNvPr id="4" name="3 Marcador de pie de página"/>
          <p:cNvSpPr>
            <a:spLocks noGrp="1"/>
          </p:cNvSpPr>
          <p:nvPr>
            <p:ph type="ftr" sz="quarter" idx="11"/>
          </p:nvPr>
        </p:nvSpPr>
        <p:spPr/>
        <p:txBody>
          <a:bodyPr/>
          <a:lstStyle/>
          <a:p>
            <a:endParaRPr lang="es-MX"/>
          </a:p>
        </p:txBody>
      </p:sp>
      <p:sp>
        <p:nvSpPr>
          <p:cNvPr id="5" name="4 Marcador de número de diapositiva"/>
          <p:cNvSpPr>
            <a:spLocks noGrp="1"/>
          </p:cNvSpPr>
          <p:nvPr>
            <p:ph type="sldNum" sz="quarter" idx="12"/>
          </p:nvPr>
        </p:nvSpPr>
        <p:spPr/>
        <p:txBody>
          <a:bodyPr/>
          <a:lstStyle/>
          <a:p>
            <a:fld id="{911ED3B5-9ABF-4D8D-B12A-28F2DB84632E}" type="slidenum">
              <a:rPr lang="es-MX" smtClean="0"/>
              <a:t>‹Nº›</a:t>
            </a:fld>
            <a:endParaRPr lang="es-MX"/>
          </a:p>
        </p:txBody>
      </p:sp>
    </p:spTree>
    <p:extLst>
      <p:ext uri="{BB962C8B-B14F-4D97-AF65-F5344CB8AC3E}">
        <p14:creationId xmlns:p14="http://schemas.microsoft.com/office/powerpoint/2010/main" val="6818609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FC4C7F8D-3758-4EDA-B445-A7C98D5C29A7}" type="datetimeFigureOut">
              <a:rPr lang="es-MX" smtClean="0"/>
              <a:t>27/09/2016</a:t>
            </a:fld>
            <a:endParaRPr lang="es-MX"/>
          </a:p>
        </p:txBody>
      </p:sp>
      <p:sp>
        <p:nvSpPr>
          <p:cNvPr id="3" name="2 Marcador de pie de página"/>
          <p:cNvSpPr>
            <a:spLocks noGrp="1"/>
          </p:cNvSpPr>
          <p:nvPr>
            <p:ph type="ftr" sz="quarter" idx="11"/>
          </p:nvPr>
        </p:nvSpPr>
        <p:spPr/>
        <p:txBody>
          <a:bodyPr/>
          <a:lstStyle/>
          <a:p>
            <a:endParaRPr lang="es-MX"/>
          </a:p>
        </p:txBody>
      </p:sp>
      <p:sp>
        <p:nvSpPr>
          <p:cNvPr id="4" name="3 Marcador de número de diapositiva"/>
          <p:cNvSpPr>
            <a:spLocks noGrp="1"/>
          </p:cNvSpPr>
          <p:nvPr>
            <p:ph type="sldNum" sz="quarter" idx="12"/>
          </p:nvPr>
        </p:nvSpPr>
        <p:spPr/>
        <p:txBody>
          <a:bodyPr/>
          <a:lstStyle/>
          <a:p>
            <a:fld id="{911ED3B5-9ABF-4D8D-B12A-28F2DB84632E}" type="slidenum">
              <a:rPr lang="es-MX" smtClean="0"/>
              <a:t>‹Nº›</a:t>
            </a:fld>
            <a:endParaRPr lang="es-MX"/>
          </a:p>
        </p:txBody>
      </p:sp>
    </p:spTree>
    <p:extLst>
      <p:ext uri="{BB962C8B-B14F-4D97-AF65-F5344CB8AC3E}">
        <p14:creationId xmlns:p14="http://schemas.microsoft.com/office/powerpoint/2010/main" val="25151053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MX"/>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C4C7F8D-3758-4EDA-B445-A7C98D5C29A7}" type="datetimeFigureOut">
              <a:rPr lang="es-MX" smtClean="0"/>
              <a:t>27/09/2016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11ED3B5-9ABF-4D8D-B12A-28F2DB84632E}" type="slidenum">
              <a:rPr lang="es-MX" smtClean="0"/>
              <a:t>‹Nº›</a:t>
            </a:fld>
            <a:endParaRPr lang="es-MX"/>
          </a:p>
        </p:txBody>
      </p:sp>
    </p:spTree>
    <p:extLst>
      <p:ext uri="{BB962C8B-B14F-4D97-AF65-F5344CB8AC3E}">
        <p14:creationId xmlns:p14="http://schemas.microsoft.com/office/powerpoint/2010/main" val="22846287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MX"/>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C4C7F8D-3758-4EDA-B445-A7C98D5C29A7}" type="datetimeFigureOut">
              <a:rPr lang="es-MX" smtClean="0"/>
              <a:t>27/09/2016</a:t>
            </a:fld>
            <a:endParaRPr lang="es-MX"/>
          </a:p>
        </p:txBody>
      </p:sp>
      <p:sp>
        <p:nvSpPr>
          <p:cNvPr id="6" name="5 Marcador de pie de página"/>
          <p:cNvSpPr>
            <a:spLocks noGrp="1"/>
          </p:cNvSpPr>
          <p:nvPr>
            <p:ph type="ftr" sz="quarter" idx="11"/>
          </p:nvPr>
        </p:nvSpPr>
        <p:spPr/>
        <p:txBody>
          <a:bodyPr/>
          <a:lstStyle/>
          <a:p>
            <a:endParaRPr lang="es-MX"/>
          </a:p>
        </p:txBody>
      </p:sp>
      <p:sp>
        <p:nvSpPr>
          <p:cNvPr id="7" name="6 Marcador de número de diapositiva"/>
          <p:cNvSpPr>
            <a:spLocks noGrp="1"/>
          </p:cNvSpPr>
          <p:nvPr>
            <p:ph type="sldNum" sz="quarter" idx="12"/>
          </p:nvPr>
        </p:nvSpPr>
        <p:spPr/>
        <p:txBody>
          <a:bodyPr/>
          <a:lstStyle/>
          <a:p>
            <a:fld id="{911ED3B5-9ABF-4D8D-B12A-28F2DB84632E}" type="slidenum">
              <a:rPr lang="es-MX" smtClean="0"/>
              <a:t>‹Nº›</a:t>
            </a:fld>
            <a:endParaRPr lang="es-MX"/>
          </a:p>
        </p:txBody>
      </p:sp>
    </p:spTree>
    <p:extLst>
      <p:ext uri="{BB962C8B-B14F-4D97-AF65-F5344CB8AC3E}">
        <p14:creationId xmlns:p14="http://schemas.microsoft.com/office/powerpoint/2010/main" val="34523525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MX"/>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C4C7F8D-3758-4EDA-B445-A7C98D5C29A7}" type="datetimeFigureOut">
              <a:rPr lang="es-MX" smtClean="0"/>
              <a:t>27/09/2016</a:t>
            </a:fld>
            <a:endParaRPr lang="es-MX"/>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11ED3B5-9ABF-4D8D-B12A-28F2DB84632E}" type="slidenum">
              <a:rPr lang="es-MX" smtClean="0"/>
              <a:t>‹Nº›</a:t>
            </a:fld>
            <a:endParaRPr lang="es-MX"/>
          </a:p>
        </p:txBody>
      </p:sp>
    </p:spTree>
    <p:extLst>
      <p:ext uri="{BB962C8B-B14F-4D97-AF65-F5344CB8AC3E}">
        <p14:creationId xmlns:p14="http://schemas.microsoft.com/office/powerpoint/2010/main" val="20950943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p:nvPr/>
        </p:nvPicPr>
        <p:blipFill rotWithShape="1">
          <a:blip r:embed="rId2" cstate="print">
            <a:extLst>
              <a:ext uri="{28A0092B-C50C-407E-A947-70E740481C1C}">
                <a14:useLocalDpi xmlns:a14="http://schemas.microsoft.com/office/drawing/2010/main" val="0"/>
              </a:ext>
            </a:extLst>
          </a:blip>
          <a:srcRect t="90010"/>
          <a:stretch/>
        </p:blipFill>
        <p:spPr bwMode="auto">
          <a:xfrm>
            <a:off x="0" y="5915891"/>
            <a:ext cx="9144000" cy="942109"/>
          </a:xfrm>
          <a:prstGeom prst="rect">
            <a:avLst/>
          </a:prstGeom>
          <a:ln>
            <a:noFill/>
          </a:ln>
          <a:extLst>
            <a:ext uri="{53640926-AAD7-44D8-BBD7-CCE9431645EC}">
              <a14:shadowObscured xmlns:a14="http://schemas.microsoft.com/office/drawing/2010/main"/>
            </a:ext>
          </a:extLst>
        </p:spPr>
      </p:pic>
      <p:pic>
        <p:nvPicPr>
          <p:cNvPr id="7" name="6 Imagen"/>
          <p:cNvPicPr/>
          <p:nvPr/>
        </p:nvPicPr>
        <p:blipFill>
          <a:blip r:embed="rId3" cstate="print">
            <a:extLst>
              <a:ext uri="{28A0092B-C50C-407E-A947-70E740481C1C}">
                <a14:useLocalDpi xmlns:a14="http://schemas.microsoft.com/office/drawing/2010/main" val="0"/>
              </a:ext>
            </a:extLst>
          </a:blip>
          <a:stretch>
            <a:fillRect/>
          </a:stretch>
        </p:blipFill>
        <p:spPr>
          <a:xfrm>
            <a:off x="179512" y="116632"/>
            <a:ext cx="2232248" cy="603250"/>
          </a:xfrm>
          <a:prstGeom prst="rect">
            <a:avLst/>
          </a:prstGeom>
        </p:spPr>
      </p:pic>
      <p:pic>
        <p:nvPicPr>
          <p:cNvPr id="8" name="7 Imagen"/>
          <p:cNvPicPr/>
          <p:nvPr/>
        </p:nvPicPr>
        <p:blipFill>
          <a:blip r:embed="rId4" cstate="print">
            <a:extLst>
              <a:ext uri="{28A0092B-C50C-407E-A947-70E740481C1C}">
                <a14:useLocalDpi xmlns:a14="http://schemas.microsoft.com/office/drawing/2010/main" val="0"/>
              </a:ext>
            </a:extLst>
          </a:blip>
          <a:stretch>
            <a:fillRect/>
          </a:stretch>
        </p:blipFill>
        <p:spPr>
          <a:xfrm>
            <a:off x="7092280" y="123005"/>
            <a:ext cx="1749673" cy="679450"/>
          </a:xfrm>
          <a:prstGeom prst="rect">
            <a:avLst/>
          </a:prstGeom>
        </p:spPr>
      </p:pic>
      <p:sp>
        <p:nvSpPr>
          <p:cNvPr id="2" name="1 Rectángulo"/>
          <p:cNvSpPr/>
          <p:nvPr/>
        </p:nvSpPr>
        <p:spPr>
          <a:xfrm>
            <a:off x="395536" y="1452840"/>
            <a:ext cx="8352928" cy="2585323"/>
          </a:xfrm>
          <a:prstGeom prst="rect">
            <a:avLst/>
          </a:prstGeom>
        </p:spPr>
        <p:txBody>
          <a:bodyPr wrap="square">
            <a:spAutoFit/>
          </a:bodyPr>
          <a:lstStyle/>
          <a:p>
            <a:pPr algn="ctr"/>
            <a:r>
              <a:rPr lang="es-MX" sz="5400" b="1" dirty="0" smtClean="0"/>
              <a:t>Planes y Programa de la Dirección General del  Medio Ambiente</a:t>
            </a:r>
            <a:endParaRPr lang="es-MX" sz="5400" dirty="0"/>
          </a:p>
        </p:txBody>
      </p:sp>
    </p:spTree>
    <p:extLst>
      <p:ext uri="{BB962C8B-B14F-4D97-AF65-F5344CB8AC3E}">
        <p14:creationId xmlns:p14="http://schemas.microsoft.com/office/powerpoint/2010/main" val="18406624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p:nvPr/>
        </p:nvPicPr>
        <p:blipFill rotWithShape="1">
          <a:blip r:embed="rId2" cstate="print">
            <a:extLst>
              <a:ext uri="{28A0092B-C50C-407E-A947-70E740481C1C}">
                <a14:useLocalDpi xmlns:a14="http://schemas.microsoft.com/office/drawing/2010/main" val="0"/>
              </a:ext>
            </a:extLst>
          </a:blip>
          <a:srcRect t="90010"/>
          <a:stretch/>
        </p:blipFill>
        <p:spPr bwMode="auto">
          <a:xfrm>
            <a:off x="0" y="5915891"/>
            <a:ext cx="9144000" cy="942109"/>
          </a:xfrm>
          <a:prstGeom prst="rect">
            <a:avLst/>
          </a:prstGeom>
          <a:ln>
            <a:noFill/>
          </a:ln>
          <a:extLst>
            <a:ext uri="{53640926-AAD7-44D8-BBD7-CCE9431645EC}">
              <a14:shadowObscured xmlns:a14="http://schemas.microsoft.com/office/drawing/2010/main"/>
            </a:ext>
          </a:extLst>
        </p:spPr>
      </p:pic>
      <p:pic>
        <p:nvPicPr>
          <p:cNvPr id="7" name="6 Imagen"/>
          <p:cNvPicPr/>
          <p:nvPr/>
        </p:nvPicPr>
        <p:blipFill>
          <a:blip r:embed="rId3" cstate="print">
            <a:extLst>
              <a:ext uri="{28A0092B-C50C-407E-A947-70E740481C1C}">
                <a14:useLocalDpi xmlns:a14="http://schemas.microsoft.com/office/drawing/2010/main" val="0"/>
              </a:ext>
            </a:extLst>
          </a:blip>
          <a:stretch>
            <a:fillRect/>
          </a:stretch>
        </p:blipFill>
        <p:spPr>
          <a:xfrm>
            <a:off x="179512" y="116632"/>
            <a:ext cx="2232248" cy="603250"/>
          </a:xfrm>
          <a:prstGeom prst="rect">
            <a:avLst/>
          </a:prstGeom>
        </p:spPr>
      </p:pic>
      <p:pic>
        <p:nvPicPr>
          <p:cNvPr id="8" name="7 Imagen"/>
          <p:cNvPicPr/>
          <p:nvPr/>
        </p:nvPicPr>
        <p:blipFill>
          <a:blip r:embed="rId4" cstate="print">
            <a:extLst>
              <a:ext uri="{28A0092B-C50C-407E-A947-70E740481C1C}">
                <a14:useLocalDpi xmlns:a14="http://schemas.microsoft.com/office/drawing/2010/main" val="0"/>
              </a:ext>
            </a:extLst>
          </a:blip>
          <a:stretch>
            <a:fillRect/>
          </a:stretch>
        </p:blipFill>
        <p:spPr>
          <a:xfrm>
            <a:off x="7092280" y="123005"/>
            <a:ext cx="1749673" cy="679450"/>
          </a:xfrm>
          <a:prstGeom prst="rect">
            <a:avLst/>
          </a:prstGeom>
        </p:spPr>
      </p:pic>
      <p:sp>
        <p:nvSpPr>
          <p:cNvPr id="3" name="2 Rectángulo"/>
          <p:cNvSpPr/>
          <p:nvPr/>
        </p:nvSpPr>
        <p:spPr>
          <a:xfrm>
            <a:off x="323527" y="980728"/>
            <a:ext cx="8518425" cy="5109091"/>
          </a:xfrm>
          <a:prstGeom prst="rect">
            <a:avLst/>
          </a:prstGeom>
        </p:spPr>
        <p:txBody>
          <a:bodyPr wrap="square">
            <a:spAutoFit/>
          </a:bodyPr>
          <a:lstStyle/>
          <a:p>
            <a:r>
              <a:rPr lang="es-MX" sz="2800" b="1" dirty="0"/>
              <a:t>Energía Limpia</a:t>
            </a:r>
          </a:p>
          <a:p>
            <a:endParaRPr lang="es-MX" b="1" dirty="0"/>
          </a:p>
          <a:p>
            <a:pPr algn="just"/>
            <a:r>
              <a:rPr lang="es-MX" sz="2800" dirty="0"/>
              <a:t>Tlalnepantla de Baz, cuenta con el primer Palacio Municipal en la República Mexicana y 8 escuelas públicas que generan su propia energía eléctrica a partir de tecnologías verdes, produce a través de Sistema Fotovoltaico o paneles solares más de 183.48 </a:t>
            </a:r>
            <a:r>
              <a:rPr lang="es-MX" sz="2800" dirty="0" err="1"/>
              <a:t>megawatts</a:t>
            </a:r>
            <a:r>
              <a:rPr lang="es-MX" sz="2800" dirty="0"/>
              <a:t> por año, lo que nos permite reducir la huella ecológica del municipio en más de 4 millones 349 mil 569 kilos de gases de efecto invernadero. Por tal razón se instalaran y se les dará mantenimiento a los sistemas fotovoltaicos del siguiente listado</a:t>
            </a:r>
            <a:r>
              <a:rPr lang="es-MX" sz="2800" dirty="0" smtClean="0"/>
              <a:t>.</a:t>
            </a:r>
            <a:endParaRPr lang="es-MX" dirty="0"/>
          </a:p>
        </p:txBody>
      </p:sp>
    </p:spTree>
    <p:extLst>
      <p:ext uri="{BB962C8B-B14F-4D97-AF65-F5344CB8AC3E}">
        <p14:creationId xmlns:p14="http://schemas.microsoft.com/office/powerpoint/2010/main" val="15559118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p:nvPr/>
        </p:nvPicPr>
        <p:blipFill rotWithShape="1">
          <a:blip r:embed="rId2" cstate="print">
            <a:extLst>
              <a:ext uri="{28A0092B-C50C-407E-A947-70E740481C1C}">
                <a14:useLocalDpi xmlns:a14="http://schemas.microsoft.com/office/drawing/2010/main" val="0"/>
              </a:ext>
            </a:extLst>
          </a:blip>
          <a:srcRect t="90010"/>
          <a:stretch/>
        </p:blipFill>
        <p:spPr bwMode="auto">
          <a:xfrm>
            <a:off x="0" y="5915891"/>
            <a:ext cx="9144000" cy="942109"/>
          </a:xfrm>
          <a:prstGeom prst="rect">
            <a:avLst/>
          </a:prstGeom>
          <a:ln>
            <a:noFill/>
          </a:ln>
          <a:extLst>
            <a:ext uri="{53640926-AAD7-44D8-BBD7-CCE9431645EC}">
              <a14:shadowObscured xmlns:a14="http://schemas.microsoft.com/office/drawing/2010/main"/>
            </a:ext>
          </a:extLst>
        </p:spPr>
      </p:pic>
      <p:pic>
        <p:nvPicPr>
          <p:cNvPr id="7" name="6 Imagen"/>
          <p:cNvPicPr/>
          <p:nvPr/>
        </p:nvPicPr>
        <p:blipFill>
          <a:blip r:embed="rId3" cstate="print">
            <a:extLst>
              <a:ext uri="{28A0092B-C50C-407E-A947-70E740481C1C}">
                <a14:useLocalDpi xmlns:a14="http://schemas.microsoft.com/office/drawing/2010/main" val="0"/>
              </a:ext>
            </a:extLst>
          </a:blip>
          <a:stretch>
            <a:fillRect/>
          </a:stretch>
        </p:blipFill>
        <p:spPr>
          <a:xfrm>
            <a:off x="179512" y="116632"/>
            <a:ext cx="2232248" cy="603250"/>
          </a:xfrm>
          <a:prstGeom prst="rect">
            <a:avLst/>
          </a:prstGeom>
        </p:spPr>
      </p:pic>
      <p:pic>
        <p:nvPicPr>
          <p:cNvPr id="8" name="7 Imagen"/>
          <p:cNvPicPr/>
          <p:nvPr/>
        </p:nvPicPr>
        <p:blipFill>
          <a:blip r:embed="rId4" cstate="print">
            <a:extLst>
              <a:ext uri="{28A0092B-C50C-407E-A947-70E740481C1C}">
                <a14:useLocalDpi xmlns:a14="http://schemas.microsoft.com/office/drawing/2010/main" val="0"/>
              </a:ext>
            </a:extLst>
          </a:blip>
          <a:stretch>
            <a:fillRect/>
          </a:stretch>
        </p:blipFill>
        <p:spPr>
          <a:xfrm>
            <a:off x="7092280" y="123005"/>
            <a:ext cx="1749673" cy="679450"/>
          </a:xfrm>
          <a:prstGeom prst="rect">
            <a:avLst/>
          </a:prstGeom>
        </p:spPr>
      </p:pic>
      <p:sp>
        <p:nvSpPr>
          <p:cNvPr id="9" name="8 Rectángulo"/>
          <p:cNvSpPr/>
          <p:nvPr/>
        </p:nvSpPr>
        <p:spPr>
          <a:xfrm>
            <a:off x="561034" y="1196752"/>
            <a:ext cx="8280919" cy="1754326"/>
          </a:xfrm>
          <a:prstGeom prst="rect">
            <a:avLst/>
          </a:prstGeom>
        </p:spPr>
        <p:txBody>
          <a:bodyPr wrap="square">
            <a:spAutoFit/>
          </a:bodyPr>
          <a:lstStyle/>
          <a:p>
            <a:pPr algn="just"/>
            <a:r>
              <a:rPr lang="es-ES_tradnl" dirty="0" smtClean="0"/>
              <a:t>Nos permitiría dejar </a:t>
            </a:r>
            <a:r>
              <a:rPr lang="es-ES_tradnl" dirty="0"/>
              <a:t>de emitir a la atmósfera gases de efecto invernadero, responsables del cambio climático del planeta, por cerca de 203 toneladas 194 mil kilos de CO2, a la vez que permite que las escuelas públicas funcionen con energía totalmente sustentable, producida por los efectos de los rayos solares, lo que representa un ahorro importante en el pago de la luz a la Comisión Federal de Electricidad.</a:t>
            </a:r>
            <a:endParaRPr lang="es-MX" dirty="0"/>
          </a:p>
        </p:txBody>
      </p:sp>
    </p:spTree>
    <p:extLst>
      <p:ext uri="{BB962C8B-B14F-4D97-AF65-F5344CB8AC3E}">
        <p14:creationId xmlns:p14="http://schemas.microsoft.com/office/powerpoint/2010/main" val="333096284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p:nvPr/>
        </p:nvPicPr>
        <p:blipFill rotWithShape="1">
          <a:blip r:embed="rId2" cstate="print">
            <a:extLst>
              <a:ext uri="{28A0092B-C50C-407E-A947-70E740481C1C}">
                <a14:useLocalDpi xmlns:a14="http://schemas.microsoft.com/office/drawing/2010/main" val="0"/>
              </a:ext>
            </a:extLst>
          </a:blip>
          <a:srcRect t="90010"/>
          <a:stretch/>
        </p:blipFill>
        <p:spPr bwMode="auto">
          <a:xfrm>
            <a:off x="0" y="5915891"/>
            <a:ext cx="9144000" cy="942109"/>
          </a:xfrm>
          <a:prstGeom prst="rect">
            <a:avLst/>
          </a:prstGeom>
          <a:ln>
            <a:noFill/>
          </a:ln>
          <a:extLst>
            <a:ext uri="{53640926-AAD7-44D8-BBD7-CCE9431645EC}">
              <a14:shadowObscured xmlns:a14="http://schemas.microsoft.com/office/drawing/2010/main"/>
            </a:ext>
          </a:extLst>
        </p:spPr>
      </p:pic>
      <p:pic>
        <p:nvPicPr>
          <p:cNvPr id="7" name="6 Imagen"/>
          <p:cNvPicPr/>
          <p:nvPr/>
        </p:nvPicPr>
        <p:blipFill>
          <a:blip r:embed="rId3" cstate="print">
            <a:extLst>
              <a:ext uri="{28A0092B-C50C-407E-A947-70E740481C1C}">
                <a14:useLocalDpi xmlns:a14="http://schemas.microsoft.com/office/drawing/2010/main" val="0"/>
              </a:ext>
            </a:extLst>
          </a:blip>
          <a:stretch>
            <a:fillRect/>
          </a:stretch>
        </p:blipFill>
        <p:spPr>
          <a:xfrm>
            <a:off x="179512" y="116632"/>
            <a:ext cx="2232248" cy="603250"/>
          </a:xfrm>
          <a:prstGeom prst="rect">
            <a:avLst/>
          </a:prstGeom>
        </p:spPr>
      </p:pic>
      <p:pic>
        <p:nvPicPr>
          <p:cNvPr id="8" name="7 Imagen"/>
          <p:cNvPicPr/>
          <p:nvPr/>
        </p:nvPicPr>
        <p:blipFill>
          <a:blip r:embed="rId4" cstate="print">
            <a:extLst>
              <a:ext uri="{28A0092B-C50C-407E-A947-70E740481C1C}">
                <a14:useLocalDpi xmlns:a14="http://schemas.microsoft.com/office/drawing/2010/main" val="0"/>
              </a:ext>
            </a:extLst>
          </a:blip>
          <a:stretch>
            <a:fillRect/>
          </a:stretch>
        </p:blipFill>
        <p:spPr>
          <a:xfrm>
            <a:off x="7092280" y="123005"/>
            <a:ext cx="1749673" cy="679450"/>
          </a:xfrm>
          <a:prstGeom prst="rect">
            <a:avLst/>
          </a:prstGeom>
        </p:spPr>
      </p:pic>
      <p:sp>
        <p:nvSpPr>
          <p:cNvPr id="4"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4"/>
          <p:cNvSpPr>
            <a:spLocks noChangeArrowheads="1"/>
          </p:cNvSpPr>
          <p:nvPr/>
        </p:nvSpPr>
        <p:spPr bwMode="auto">
          <a:xfrm>
            <a:off x="0" y="59626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r>
            <a:br>
              <a:rPr kumimoji="0" lang="es-MX"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b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1 Rectángulo"/>
          <p:cNvSpPr/>
          <p:nvPr/>
        </p:nvSpPr>
        <p:spPr>
          <a:xfrm>
            <a:off x="395535" y="980728"/>
            <a:ext cx="8446417" cy="4278094"/>
          </a:xfrm>
          <a:prstGeom prst="rect">
            <a:avLst/>
          </a:prstGeom>
        </p:spPr>
        <p:txBody>
          <a:bodyPr wrap="square">
            <a:spAutoFit/>
          </a:bodyPr>
          <a:lstStyle/>
          <a:p>
            <a:pPr algn="just"/>
            <a:r>
              <a:rPr lang="es-ES_tradnl" sz="2400" b="1" dirty="0" smtClean="0"/>
              <a:t>Programa de reforestación en el Parque </a:t>
            </a:r>
            <a:r>
              <a:rPr lang="es-ES_tradnl" sz="2400" b="1" dirty="0"/>
              <a:t>Estatal Sierra de </a:t>
            </a:r>
            <a:r>
              <a:rPr lang="es-ES_tradnl" sz="2400" b="1" dirty="0" smtClean="0"/>
              <a:t>Guadalupe.</a:t>
            </a:r>
          </a:p>
          <a:p>
            <a:pPr algn="just"/>
            <a:endParaRPr lang="es-ES_tradnl" sz="2400" b="1" dirty="0" smtClean="0"/>
          </a:p>
          <a:p>
            <a:pPr algn="just"/>
            <a:r>
              <a:rPr lang="es-ES_tradnl" sz="2000" dirty="0" smtClean="0"/>
              <a:t>Nos </a:t>
            </a:r>
            <a:r>
              <a:rPr lang="es-ES_tradnl" sz="2000" dirty="0"/>
              <a:t>ayuda a mitigar  los efectos de la contaminación; incrementa los niveles de recarga de los mantos freáticos; permite la recuperación de suelos; aumenta la cobertura vegetal; protege los ecosistemas de flora y fauna, además de contener una gran variedad de plantas medicinales. En suma, el bosque la Sierra de Guadalupe cuenta con un potencial para captar anualmente 55 millones m</a:t>
            </a:r>
            <a:r>
              <a:rPr lang="es-ES_tradnl" sz="2000" baseline="30000" dirty="0"/>
              <a:t>3 </a:t>
            </a:r>
            <a:r>
              <a:rPr lang="es-ES_tradnl" sz="2000" dirty="0"/>
              <a:t>de agua </a:t>
            </a:r>
            <a:r>
              <a:rPr lang="es-ES_tradnl" sz="2000" dirty="0" smtClean="0"/>
              <a:t>pluvial; </a:t>
            </a:r>
            <a:r>
              <a:rPr lang="es-ES_tradnl" sz="2000" dirty="0"/>
              <a:t>capturar más de 4 millones de CO</a:t>
            </a:r>
            <a:r>
              <a:rPr lang="es-ES_tradnl" sz="2000" baseline="-25000" dirty="0"/>
              <a:t>2</a:t>
            </a:r>
            <a:r>
              <a:rPr lang="es-ES_tradnl" sz="2000" dirty="0"/>
              <a:t> y producir  3 millones de toneladas de oxígeno</a:t>
            </a:r>
            <a:r>
              <a:rPr lang="es-ES_tradnl" sz="2000" dirty="0" smtClean="0"/>
              <a:t>.</a:t>
            </a:r>
          </a:p>
          <a:p>
            <a:pPr algn="just"/>
            <a:endParaRPr lang="es-ES_tradnl" sz="2000" dirty="0"/>
          </a:p>
          <a:p>
            <a:pPr algn="just"/>
            <a:r>
              <a:rPr lang="es-ES_tradnl" sz="2000" dirty="0" smtClean="0"/>
              <a:t>Esta reforestación se llevará a cabo con el apoyo de empresas que adoptarán una parte de la zona para la plantación y su mantenimiento.</a:t>
            </a:r>
            <a:endParaRPr lang="es-MX" sz="2000" dirty="0"/>
          </a:p>
        </p:txBody>
      </p:sp>
    </p:spTree>
    <p:extLst>
      <p:ext uri="{BB962C8B-B14F-4D97-AF65-F5344CB8AC3E}">
        <p14:creationId xmlns:p14="http://schemas.microsoft.com/office/powerpoint/2010/main" val="393755016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p:nvPr/>
        </p:nvPicPr>
        <p:blipFill rotWithShape="1">
          <a:blip r:embed="rId2" cstate="print">
            <a:extLst>
              <a:ext uri="{28A0092B-C50C-407E-A947-70E740481C1C}">
                <a14:useLocalDpi xmlns:a14="http://schemas.microsoft.com/office/drawing/2010/main" val="0"/>
              </a:ext>
            </a:extLst>
          </a:blip>
          <a:srcRect t="90010"/>
          <a:stretch/>
        </p:blipFill>
        <p:spPr bwMode="auto">
          <a:xfrm>
            <a:off x="0" y="5915891"/>
            <a:ext cx="9144000" cy="942109"/>
          </a:xfrm>
          <a:prstGeom prst="rect">
            <a:avLst/>
          </a:prstGeom>
          <a:ln>
            <a:noFill/>
          </a:ln>
          <a:extLst>
            <a:ext uri="{53640926-AAD7-44D8-BBD7-CCE9431645EC}">
              <a14:shadowObscured xmlns:a14="http://schemas.microsoft.com/office/drawing/2010/main"/>
            </a:ext>
          </a:extLst>
        </p:spPr>
      </p:pic>
      <p:pic>
        <p:nvPicPr>
          <p:cNvPr id="7" name="6 Imagen"/>
          <p:cNvPicPr/>
          <p:nvPr/>
        </p:nvPicPr>
        <p:blipFill>
          <a:blip r:embed="rId3" cstate="print">
            <a:extLst>
              <a:ext uri="{28A0092B-C50C-407E-A947-70E740481C1C}">
                <a14:useLocalDpi xmlns:a14="http://schemas.microsoft.com/office/drawing/2010/main" val="0"/>
              </a:ext>
            </a:extLst>
          </a:blip>
          <a:stretch>
            <a:fillRect/>
          </a:stretch>
        </p:blipFill>
        <p:spPr>
          <a:xfrm>
            <a:off x="179512" y="116632"/>
            <a:ext cx="2232248" cy="603250"/>
          </a:xfrm>
          <a:prstGeom prst="rect">
            <a:avLst/>
          </a:prstGeom>
        </p:spPr>
      </p:pic>
      <p:pic>
        <p:nvPicPr>
          <p:cNvPr id="8" name="7 Imagen"/>
          <p:cNvPicPr/>
          <p:nvPr/>
        </p:nvPicPr>
        <p:blipFill>
          <a:blip r:embed="rId4" cstate="print">
            <a:extLst>
              <a:ext uri="{28A0092B-C50C-407E-A947-70E740481C1C}">
                <a14:useLocalDpi xmlns:a14="http://schemas.microsoft.com/office/drawing/2010/main" val="0"/>
              </a:ext>
            </a:extLst>
          </a:blip>
          <a:stretch>
            <a:fillRect/>
          </a:stretch>
        </p:blipFill>
        <p:spPr>
          <a:xfrm>
            <a:off x="7092280" y="123005"/>
            <a:ext cx="1749673" cy="679450"/>
          </a:xfrm>
          <a:prstGeom prst="rect">
            <a:avLst/>
          </a:prstGeom>
        </p:spPr>
      </p:pic>
      <p:sp>
        <p:nvSpPr>
          <p:cNvPr id="4"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4"/>
          <p:cNvSpPr>
            <a:spLocks noChangeArrowheads="1"/>
          </p:cNvSpPr>
          <p:nvPr/>
        </p:nvSpPr>
        <p:spPr bwMode="auto">
          <a:xfrm>
            <a:off x="0" y="59626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r>
            <a:br>
              <a:rPr kumimoji="0" lang="es-MX"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b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3" name="2 Rectángulo"/>
          <p:cNvSpPr/>
          <p:nvPr/>
        </p:nvSpPr>
        <p:spPr>
          <a:xfrm>
            <a:off x="251520" y="980728"/>
            <a:ext cx="8424936" cy="4739759"/>
          </a:xfrm>
          <a:prstGeom prst="rect">
            <a:avLst/>
          </a:prstGeom>
        </p:spPr>
        <p:txBody>
          <a:bodyPr wrap="square">
            <a:spAutoFit/>
          </a:bodyPr>
          <a:lstStyle/>
          <a:p>
            <a:pPr algn="just"/>
            <a:r>
              <a:rPr lang="es-ES_tradnl" sz="2400" b="1" dirty="0" smtClean="0"/>
              <a:t>Programa de reforestación urbana</a:t>
            </a:r>
          </a:p>
          <a:p>
            <a:pPr algn="just"/>
            <a:endParaRPr lang="es-ES_tradnl" b="1" dirty="0" smtClean="0"/>
          </a:p>
          <a:p>
            <a:pPr algn="just"/>
            <a:r>
              <a:rPr lang="es-MX" sz="2000" dirty="0"/>
              <a:t>Los árboles son capaces de limpiar el dióxido de azufre que tiene el aire además de monóxido de carbono, dióxido de carbono, óxidos de nitrógeno entre otras sustancias tóxicas. Para esto hay que tomar las medidas necesarias aumentado el número de árboles ya que son filtros urbanos pues se quedan con todo lo que hay en el medio </a:t>
            </a:r>
            <a:r>
              <a:rPr lang="es-MX" sz="2000" dirty="0" smtClean="0"/>
              <a:t>ambiente.</a:t>
            </a:r>
          </a:p>
          <a:p>
            <a:pPr algn="just"/>
            <a:endParaRPr lang="es-MX" sz="2000" dirty="0"/>
          </a:p>
          <a:p>
            <a:pPr algn="just"/>
            <a:r>
              <a:rPr lang="es-MX" sz="2000" dirty="0" smtClean="0"/>
              <a:t>El programa tiene </a:t>
            </a:r>
            <a:r>
              <a:rPr lang="es-MX" sz="2000" dirty="0"/>
              <a:t>el propósito de realizar </a:t>
            </a:r>
            <a:r>
              <a:rPr lang="es-MX" sz="2000" dirty="0" smtClean="0"/>
              <a:t>el </a:t>
            </a:r>
            <a:r>
              <a:rPr lang="es-MX" sz="2000" dirty="0"/>
              <a:t>saneamiento y reforestación de </a:t>
            </a:r>
            <a:r>
              <a:rPr lang="es-MX" sz="2000" dirty="0" smtClean="0"/>
              <a:t>las áreas verdes del Municipio, </a:t>
            </a:r>
            <a:r>
              <a:rPr lang="es-MX" sz="2000" dirty="0"/>
              <a:t>utilizando especies adecuadas a las condiciones climáticas y de </a:t>
            </a:r>
            <a:r>
              <a:rPr lang="es-MX" sz="2000" dirty="0" smtClean="0"/>
              <a:t>infraestructura urbana.</a:t>
            </a:r>
          </a:p>
          <a:p>
            <a:pPr algn="just"/>
            <a:r>
              <a:rPr lang="es-MX" sz="2000" dirty="0"/>
              <a:t/>
            </a:r>
            <a:br>
              <a:rPr lang="es-MX" sz="2000" dirty="0"/>
            </a:br>
            <a:r>
              <a:rPr lang="es-MX" sz="2000" dirty="0" smtClean="0"/>
              <a:t>Forma </a:t>
            </a:r>
            <a:r>
              <a:rPr lang="es-MX" sz="2000" dirty="0"/>
              <a:t>parte de las acciones </a:t>
            </a:r>
            <a:r>
              <a:rPr lang="es-MX" sz="2000" dirty="0" smtClean="0"/>
              <a:t>para </a:t>
            </a:r>
            <a:r>
              <a:rPr lang="es-MX" sz="2000" dirty="0"/>
              <a:t>mejorar la calidad del aire y contribuir a la reducción de la emisiones de los compuestos que contribuyen al calentamiento global</a:t>
            </a:r>
            <a:r>
              <a:rPr lang="es-MX" dirty="0"/>
              <a:t>. </a:t>
            </a:r>
            <a:endParaRPr lang="es-ES_tradnl" b="1" dirty="0"/>
          </a:p>
        </p:txBody>
      </p:sp>
    </p:spTree>
    <p:extLst>
      <p:ext uri="{BB962C8B-B14F-4D97-AF65-F5344CB8AC3E}">
        <p14:creationId xmlns:p14="http://schemas.microsoft.com/office/powerpoint/2010/main" val="32034564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p:nvPr/>
        </p:nvPicPr>
        <p:blipFill rotWithShape="1">
          <a:blip r:embed="rId2" cstate="print">
            <a:extLst>
              <a:ext uri="{28A0092B-C50C-407E-A947-70E740481C1C}">
                <a14:useLocalDpi xmlns:a14="http://schemas.microsoft.com/office/drawing/2010/main" val="0"/>
              </a:ext>
            </a:extLst>
          </a:blip>
          <a:srcRect t="90010"/>
          <a:stretch/>
        </p:blipFill>
        <p:spPr bwMode="auto">
          <a:xfrm>
            <a:off x="0" y="5915891"/>
            <a:ext cx="9144000" cy="942109"/>
          </a:xfrm>
          <a:prstGeom prst="rect">
            <a:avLst/>
          </a:prstGeom>
          <a:ln>
            <a:noFill/>
          </a:ln>
          <a:extLst>
            <a:ext uri="{53640926-AAD7-44D8-BBD7-CCE9431645EC}">
              <a14:shadowObscured xmlns:a14="http://schemas.microsoft.com/office/drawing/2010/main"/>
            </a:ext>
          </a:extLst>
        </p:spPr>
      </p:pic>
      <p:pic>
        <p:nvPicPr>
          <p:cNvPr id="7" name="6 Imagen"/>
          <p:cNvPicPr/>
          <p:nvPr/>
        </p:nvPicPr>
        <p:blipFill>
          <a:blip r:embed="rId3" cstate="print">
            <a:extLst>
              <a:ext uri="{28A0092B-C50C-407E-A947-70E740481C1C}">
                <a14:useLocalDpi xmlns:a14="http://schemas.microsoft.com/office/drawing/2010/main" val="0"/>
              </a:ext>
            </a:extLst>
          </a:blip>
          <a:stretch>
            <a:fillRect/>
          </a:stretch>
        </p:blipFill>
        <p:spPr>
          <a:xfrm>
            <a:off x="179512" y="116632"/>
            <a:ext cx="2232248" cy="603250"/>
          </a:xfrm>
          <a:prstGeom prst="rect">
            <a:avLst/>
          </a:prstGeom>
        </p:spPr>
      </p:pic>
      <p:pic>
        <p:nvPicPr>
          <p:cNvPr id="8" name="7 Imagen"/>
          <p:cNvPicPr/>
          <p:nvPr/>
        </p:nvPicPr>
        <p:blipFill>
          <a:blip r:embed="rId4" cstate="print">
            <a:extLst>
              <a:ext uri="{28A0092B-C50C-407E-A947-70E740481C1C}">
                <a14:useLocalDpi xmlns:a14="http://schemas.microsoft.com/office/drawing/2010/main" val="0"/>
              </a:ext>
            </a:extLst>
          </a:blip>
          <a:stretch>
            <a:fillRect/>
          </a:stretch>
        </p:blipFill>
        <p:spPr>
          <a:xfrm>
            <a:off x="7092280" y="123005"/>
            <a:ext cx="1749673" cy="679450"/>
          </a:xfrm>
          <a:prstGeom prst="rect">
            <a:avLst/>
          </a:prstGeom>
        </p:spPr>
      </p:pic>
      <p:sp>
        <p:nvSpPr>
          <p:cNvPr id="4"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2" name="1 Rectángulo"/>
          <p:cNvSpPr/>
          <p:nvPr/>
        </p:nvSpPr>
        <p:spPr>
          <a:xfrm>
            <a:off x="395536" y="980728"/>
            <a:ext cx="8568952" cy="4862870"/>
          </a:xfrm>
          <a:prstGeom prst="rect">
            <a:avLst/>
          </a:prstGeom>
        </p:spPr>
        <p:txBody>
          <a:bodyPr wrap="square">
            <a:spAutoFit/>
          </a:bodyPr>
          <a:lstStyle/>
          <a:p>
            <a:r>
              <a:rPr lang="es-ES_tradnl" sz="2400" b="1" dirty="0" smtClean="0"/>
              <a:t>Azoteas Verdes</a:t>
            </a:r>
          </a:p>
          <a:p>
            <a:endParaRPr lang="es-ES_tradnl" b="1" dirty="0"/>
          </a:p>
          <a:p>
            <a:pPr algn="just"/>
            <a:r>
              <a:rPr lang="es-MX" dirty="0"/>
              <a:t>Siendo Tlalnepantla de Baz un municipio con  vocación  industrial en cuyo territorio se asientan más de 3,400 giros comerciales regulables, que aportan el 11 por ciento del Producto Interno Bruto del Estado, de los cuales 1,400 tienen emisiones a la atmósfera que generan aproximadamente 1 millón 288 mil toneladas de bióxido de carbono anuales, y con la finalidad de restituir las áreas verdes ocupadas por edificaciones industriales, comerciales y de servicios</a:t>
            </a:r>
            <a:r>
              <a:rPr lang="es-MX" dirty="0" smtClean="0"/>
              <a:t>.</a:t>
            </a:r>
          </a:p>
          <a:p>
            <a:pPr algn="just"/>
            <a:endParaRPr lang="es-MX" dirty="0" smtClean="0"/>
          </a:p>
          <a:p>
            <a:pPr algn="just"/>
            <a:r>
              <a:rPr lang="es-MX" dirty="0"/>
              <a:t>Tlalnepantla de Baz, implementa de manera urgente para ayudar a disminuir las contingencias ambientales, un Programa de Azoteas Verdes, como una alternativa factible y sustentable, , tanto económica como tecnológicamente para incidir en la compensación de áreas verdes, cuya finalidad es reducir los altos índices de contaminación y el cambio climático, ya que combate el efecto de islas de calor al reducir en dos o tres grados centígrados la temperatura del inmueble.</a:t>
            </a:r>
          </a:p>
          <a:p>
            <a:endParaRPr lang="es-MX" sz="1600" dirty="0"/>
          </a:p>
          <a:p>
            <a:endParaRPr lang="es-MX" dirty="0"/>
          </a:p>
        </p:txBody>
      </p:sp>
      <p:sp>
        <p:nvSpPr>
          <p:cNvPr id="5" name="Rectangle 4"/>
          <p:cNvSpPr>
            <a:spLocks noChangeArrowheads="1"/>
          </p:cNvSpPr>
          <p:nvPr/>
        </p:nvSpPr>
        <p:spPr bwMode="auto">
          <a:xfrm>
            <a:off x="0" y="59626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r>
            <a:br>
              <a:rPr kumimoji="0" lang="es-MX"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b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6790243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p:nvPr/>
        </p:nvPicPr>
        <p:blipFill rotWithShape="1">
          <a:blip r:embed="rId2" cstate="print">
            <a:extLst>
              <a:ext uri="{28A0092B-C50C-407E-A947-70E740481C1C}">
                <a14:useLocalDpi xmlns:a14="http://schemas.microsoft.com/office/drawing/2010/main" val="0"/>
              </a:ext>
            </a:extLst>
          </a:blip>
          <a:srcRect t="90010"/>
          <a:stretch/>
        </p:blipFill>
        <p:spPr bwMode="auto">
          <a:xfrm>
            <a:off x="0" y="5915891"/>
            <a:ext cx="9144000" cy="942109"/>
          </a:xfrm>
          <a:prstGeom prst="rect">
            <a:avLst/>
          </a:prstGeom>
          <a:ln>
            <a:noFill/>
          </a:ln>
          <a:extLst>
            <a:ext uri="{53640926-AAD7-44D8-BBD7-CCE9431645EC}">
              <a14:shadowObscured xmlns:a14="http://schemas.microsoft.com/office/drawing/2010/main"/>
            </a:ext>
          </a:extLst>
        </p:spPr>
      </p:pic>
      <p:pic>
        <p:nvPicPr>
          <p:cNvPr id="7" name="6 Imagen"/>
          <p:cNvPicPr/>
          <p:nvPr/>
        </p:nvPicPr>
        <p:blipFill>
          <a:blip r:embed="rId3" cstate="print">
            <a:extLst>
              <a:ext uri="{28A0092B-C50C-407E-A947-70E740481C1C}">
                <a14:useLocalDpi xmlns:a14="http://schemas.microsoft.com/office/drawing/2010/main" val="0"/>
              </a:ext>
            </a:extLst>
          </a:blip>
          <a:stretch>
            <a:fillRect/>
          </a:stretch>
        </p:blipFill>
        <p:spPr>
          <a:xfrm>
            <a:off x="179512" y="116632"/>
            <a:ext cx="2232248" cy="603250"/>
          </a:xfrm>
          <a:prstGeom prst="rect">
            <a:avLst/>
          </a:prstGeom>
        </p:spPr>
      </p:pic>
      <p:pic>
        <p:nvPicPr>
          <p:cNvPr id="8" name="7 Imagen"/>
          <p:cNvPicPr/>
          <p:nvPr/>
        </p:nvPicPr>
        <p:blipFill>
          <a:blip r:embed="rId4" cstate="print">
            <a:extLst>
              <a:ext uri="{28A0092B-C50C-407E-A947-70E740481C1C}">
                <a14:useLocalDpi xmlns:a14="http://schemas.microsoft.com/office/drawing/2010/main" val="0"/>
              </a:ext>
            </a:extLst>
          </a:blip>
          <a:stretch>
            <a:fillRect/>
          </a:stretch>
        </p:blipFill>
        <p:spPr>
          <a:xfrm>
            <a:off x="7092280" y="123005"/>
            <a:ext cx="1749673" cy="679450"/>
          </a:xfrm>
          <a:prstGeom prst="rect">
            <a:avLst/>
          </a:prstGeom>
        </p:spPr>
      </p:pic>
      <p:sp>
        <p:nvSpPr>
          <p:cNvPr id="4" name="Rectangle 3"/>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s-MX"/>
          </a:p>
        </p:txBody>
      </p:sp>
      <p:sp>
        <p:nvSpPr>
          <p:cNvPr id="5" name="Rectangle 4"/>
          <p:cNvSpPr>
            <a:spLocks noChangeArrowheads="1"/>
          </p:cNvSpPr>
          <p:nvPr/>
        </p:nvSpPr>
        <p:spPr bwMode="auto">
          <a:xfrm>
            <a:off x="0" y="596265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s-MX"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t/>
            </a:r>
            <a:br>
              <a:rPr kumimoji="0" lang="es-MX" sz="1100" b="0" i="0" u="none" strike="noStrike" cap="none" normalizeH="0" baseline="0" smtClean="0">
                <a:ln>
                  <a:noFill/>
                </a:ln>
                <a:solidFill>
                  <a:schemeClr val="tx1"/>
                </a:solidFill>
                <a:effectLst/>
                <a:latin typeface="Calibri" pitchFamily="34" charset="0"/>
                <a:ea typeface="Calibri" pitchFamily="34" charset="0"/>
                <a:cs typeface="Times New Roman" pitchFamily="18" charset="0"/>
              </a:rPr>
            </a:br>
            <a:endParaRPr kumimoji="0" lang="es-MX" sz="1800" b="0" i="0" u="none" strike="noStrike" cap="none" normalizeH="0" baseline="0" smtClean="0">
              <a:ln>
                <a:noFill/>
              </a:ln>
              <a:solidFill>
                <a:schemeClr val="tx1"/>
              </a:solidFill>
              <a:effectLst/>
              <a:latin typeface="Arial" pitchFamily="34" charset="0"/>
              <a:cs typeface="Arial" pitchFamily="34" charset="0"/>
            </a:endParaRPr>
          </a:p>
        </p:txBody>
      </p:sp>
      <p:sp>
        <p:nvSpPr>
          <p:cNvPr id="2" name="1 Rectángulo"/>
          <p:cNvSpPr/>
          <p:nvPr/>
        </p:nvSpPr>
        <p:spPr>
          <a:xfrm>
            <a:off x="539552" y="889844"/>
            <a:ext cx="8064896" cy="4524315"/>
          </a:xfrm>
          <a:prstGeom prst="rect">
            <a:avLst/>
          </a:prstGeom>
        </p:spPr>
        <p:txBody>
          <a:bodyPr wrap="square">
            <a:spAutoFit/>
          </a:bodyPr>
          <a:lstStyle/>
          <a:p>
            <a:pPr algn="just"/>
            <a:r>
              <a:rPr lang="es-MX" dirty="0"/>
              <a:t>Además, un </a:t>
            </a:r>
            <a:r>
              <a:rPr lang="es-MX" dirty="0" smtClean="0"/>
              <a:t>m</a:t>
            </a:r>
            <a:r>
              <a:rPr lang="es-MX" baseline="30000" dirty="0" smtClean="0"/>
              <a:t>2</a:t>
            </a:r>
            <a:r>
              <a:rPr lang="es-MX" dirty="0" smtClean="0"/>
              <a:t> </a:t>
            </a:r>
            <a:r>
              <a:rPr lang="es-MX" dirty="0"/>
              <a:t>de azotea verde filtra tonelada y media de contaminantes al año, limpiando el aire que respiramos todos, atrapa las partículas suspendidas y genera oxígeno. Asimismo, en materia social representa bienestar y plusvalía para los inmuebles.</a:t>
            </a:r>
          </a:p>
          <a:p>
            <a:pPr algn="just"/>
            <a:endParaRPr lang="es-MX" dirty="0"/>
          </a:p>
          <a:p>
            <a:pPr algn="just"/>
            <a:r>
              <a:rPr lang="es-MX" dirty="0"/>
              <a:t>Se trata de un sistema que permite tener vegetación viva en la azotea, un jardín bien estructurado, con una base que impide que las raíces penetren el techo. Cuenta también con un sistema de filtración de agua, reduce el ruido, retarda el fuego, crea hábitat, conserva energía y mejora la vista.</a:t>
            </a:r>
          </a:p>
          <a:p>
            <a:pPr algn="just"/>
            <a:endParaRPr lang="es-MX" dirty="0"/>
          </a:p>
          <a:p>
            <a:pPr algn="just"/>
            <a:r>
              <a:rPr lang="es-MX" dirty="0"/>
              <a:t>En una primera etapa, se pretende impactar 162 hectáreas de las 540 que contempla el Plan de Desarrollo Municipal</a:t>
            </a:r>
            <a:r>
              <a:rPr lang="es-MX" dirty="0" smtClean="0"/>
              <a:t>.</a:t>
            </a:r>
          </a:p>
          <a:p>
            <a:pPr algn="just"/>
            <a:endParaRPr lang="es-MX" dirty="0"/>
          </a:p>
          <a:p>
            <a:pPr algn="just"/>
            <a:r>
              <a:rPr lang="es-MX" dirty="0"/>
              <a:t>Las azoteas verdes se entienden como superficies en las que se pueden sembrar plantas en un espacio de los edificios que albergan giros comerciales, industriales y de servicios a través de </a:t>
            </a:r>
            <a:r>
              <a:rPr lang="es-MX" dirty="0" smtClean="0"/>
              <a:t>macetas.</a:t>
            </a:r>
            <a:endParaRPr lang="es-MX" dirty="0"/>
          </a:p>
        </p:txBody>
      </p:sp>
    </p:spTree>
    <p:extLst>
      <p:ext uri="{BB962C8B-B14F-4D97-AF65-F5344CB8AC3E}">
        <p14:creationId xmlns:p14="http://schemas.microsoft.com/office/powerpoint/2010/main" val="218214888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p:nvPr/>
        </p:nvPicPr>
        <p:blipFill rotWithShape="1">
          <a:blip r:embed="rId2" cstate="print">
            <a:extLst>
              <a:ext uri="{28A0092B-C50C-407E-A947-70E740481C1C}">
                <a14:useLocalDpi xmlns:a14="http://schemas.microsoft.com/office/drawing/2010/main" val="0"/>
              </a:ext>
            </a:extLst>
          </a:blip>
          <a:srcRect t="90010"/>
          <a:stretch/>
        </p:blipFill>
        <p:spPr bwMode="auto">
          <a:xfrm>
            <a:off x="0" y="5915891"/>
            <a:ext cx="9144000" cy="942109"/>
          </a:xfrm>
          <a:prstGeom prst="rect">
            <a:avLst/>
          </a:prstGeom>
          <a:ln>
            <a:noFill/>
          </a:ln>
          <a:extLst>
            <a:ext uri="{53640926-AAD7-44D8-BBD7-CCE9431645EC}">
              <a14:shadowObscured xmlns:a14="http://schemas.microsoft.com/office/drawing/2010/main"/>
            </a:ext>
          </a:extLst>
        </p:spPr>
      </p:pic>
      <p:pic>
        <p:nvPicPr>
          <p:cNvPr id="7" name="6 Imagen"/>
          <p:cNvPicPr/>
          <p:nvPr/>
        </p:nvPicPr>
        <p:blipFill>
          <a:blip r:embed="rId3" cstate="print">
            <a:extLst>
              <a:ext uri="{28A0092B-C50C-407E-A947-70E740481C1C}">
                <a14:useLocalDpi xmlns:a14="http://schemas.microsoft.com/office/drawing/2010/main" val="0"/>
              </a:ext>
            </a:extLst>
          </a:blip>
          <a:stretch>
            <a:fillRect/>
          </a:stretch>
        </p:blipFill>
        <p:spPr>
          <a:xfrm>
            <a:off x="179512" y="116632"/>
            <a:ext cx="2232248" cy="603250"/>
          </a:xfrm>
          <a:prstGeom prst="rect">
            <a:avLst/>
          </a:prstGeom>
        </p:spPr>
      </p:pic>
      <p:pic>
        <p:nvPicPr>
          <p:cNvPr id="8" name="7 Imagen"/>
          <p:cNvPicPr/>
          <p:nvPr/>
        </p:nvPicPr>
        <p:blipFill>
          <a:blip r:embed="rId4" cstate="print">
            <a:extLst>
              <a:ext uri="{28A0092B-C50C-407E-A947-70E740481C1C}">
                <a14:useLocalDpi xmlns:a14="http://schemas.microsoft.com/office/drawing/2010/main" val="0"/>
              </a:ext>
            </a:extLst>
          </a:blip>
          <a:stretch>
            <a:fillRect/>
          </a:stretch>
        </p:blipFill>
        <p:spPr>
          <a:xfrm>
            <a:off x="7092280" y="123005"/>
            <a:ext cx="1749673" cy="679450"/>
          </a:xfrm>
          <a:prstGeom prst="rect">
            <a:avLst/>
          </a:prstGeom>
        </p:spPr>
      </p:pic>
      <p:sp>
        <p:nvSpPr>
          <p:cNvPr id="2" name="1 Rectángulo"/>
          <p:cNvSpPr/>
          <p:nvPr/>
        </p:nvSpPr>
        <p:spPr>
          <a:xfrm>
            <a:off x="323529" y="908720"/>
            <a:ext cx="8208911" cy="5447645"/>
          </a:xfrm>
          <a:prstGeom prst="rect">
            <a:avLst/>
          </a:prstGeom>
        </p:spPr>
        <p:txBody>
          <a:bodyPr wrap="square">
            <a:spAutoFit/>
          </a:bodyPr>
          <a:lstStyle/>
          <a:p>
            <a:r>
              <a:rPr lang="es-ES_tradnl" sz="2400" b="1" dirty="0" smtClean="0"/>
              <a:t>Educación Ambiental</a:t>
            </a:r>
          </a:p>
          <a:p>
            <a:endParaRPr lang="es-ES_tradnl" sz="500" b="1" dirty="0" smtClean="0"/>
          </a:p>
          <a:p>
            <a:pPr algn="just"/>
            <a:r>
              <a:rPr lang="es-MX" dirty="0"/>
              <a:t>Las nuevas generaciones han sido testigos del crecimiento y el progreso tecnológico </a:t>
            </a:r>
            <a:r>
              <a:rPr lang="es-MX" dirty="0" smtClean="0"/>
              <a:t>e industrial </a:t>
            </a:r>
            <a:r>
              <a:rPr lang="es-MX" dirty="0"/>
              <a:t>que ha sufrido el Municipio de Tlalnepantla de Baz y el mundo en general, </a:t>
            </a:r>
            <a:r>
              <a:rPr lang="es-MX" dirty="0" smtClean="0"/>
              <a:t>que aún</a:t>
            </a:r>
            <a:r>
              <a:rPr lang="es-MX" dirty="0"/>
              <a:t>, cuando ha aportado beneficios, </a:t>
            </a:r>
            <a:r>
              <a:rPr lang="es-MX" dirty="0" smtClean="0"/>
              <a:t>a </a:t>
            </a:r>
            <a:r>
              <a:rPr lang="es-MX" dirty="0"/>
              <a:t>su vez </a:t>
            </a:r>
            <a:r>
              <a:rPr lang="es-MX" dirty="0" smtClean="0"/>
              <a:t>ha </a:t>
            </a:r>
            <a:r>
              <a:rPr lang="es-MX" dirty="0"/>
              <a:t>traído consigo graves </a:t>
            </a:r>
            <a:r>
              <a:rPr lang="es-MX" dirty="0" smtClean="0"/>
              <a:t>consecuencias</a:t>
            </a:r>
            <a:r>
              <a:rPr lang="es-MX" dirty="0"/>
              <a:t> </a:t>
            </a:r>
            <a:r>
              <a:rPr lang="es-MX" dirty="0" smtClean="0"/>
              <a:t>socioculturales </a:t>
            </a:r>
            <a:r>
              <a:rPr lang="es-MX" dirty="0"/>
              <a:t>y principalmente ambientales, por lo que es necesario implementar </a:t>
            </a:r>
            <a:r>
              <a:rPr lang="es-MX" dirty="0" smtClean="0"/>
              <a:t>una educación </a:t>
            </a:r>
            <a:r>
              <a:rPr lang="es-MX" dirty="0"/>
              <a:t>en temas ambientales con el fin de que a medida de que este crecimiento </a:t>
            </a:r>
            <a:r>
              <a:rPr lang="es-MX" dirty="0" smtClean="0"/>
              <a:t>se va </a:t>
            </a:r>
            <a:r>
              <a:rPr lang="es-MX" dirty="0"/>
              <a:t>desarrollando se reconsidere el deterioro que se va dejando a su paso y al </a:t>
            </a:r>
            <a:r>
              <a:rPr lang="es-MX" dirty="0" smtClean="0"/>
              <a:t>mismo tiempo </a:t>
            </a:r>
            <a:r>
              <a:rPr lang="es-MX" dirty="0"/>
              <a:t>tratar de subsanar lo ya ocasionado</a:t>
            </a:r>
            <a:r>
              <a:rPr lang="es-MX" dirty="0" smtClean="0"/>
              <a:t>.</a:t>
            </a:r>
          </a:p>
          <a:p>
            <a:pPr algn="just"/>
            <a:endParaRPr lang="es-MX" dirty="0" smtClean="0"/>
          </a:p>
          <a:p>
            <a:pPr algn="just"/>
            <a:r>
              <a:rPr lang="es-MX" dirty="0"/>
              <a:t>La Educación Ambiental tiene como principal meta formar una población </a:t>
            </a:r>
            <a:r>
              <a:rPr lang="es-MX" dirty="0" smtClean="0"/>
              <a:t>consciente </a:t>
            </a:r>
            <a:r>
              <a:rPr lang="es-MX" dirty="0"/>
              <a:t>y</a:t>
            </a:r>
          </a:p>
          <a:p>
            <a:pPr algn="just"/>
            <a:r>
              <a:rPr lang="es-MX" dirty="0"/>
              <a:t>preocupada con el medio ambiente y </a:t>
            </a:r>
            <a:r>
              <a:rPr lang="es-MX" dirty="0" smtClean="0"/>
              <a:t>consciente </a:t>
            </a:r>
            <a:r>
              <a:rPr lang="es-MX" dirty="0"/>
              <a:t>de los problemas asociados, y que </a:t>
            </a:r>
            <a:r>
              <a:rPr lang="es-MX" dirty="0" smtClean="0"/>
              <a:t>tenga conocimiento</a:t>
            </a:r>
            <a:r>
              <a:rPr lang="es-MX" dirty="0"/>
              <a:t>, aptitud, actitud, motivación y compromiso para trabajar individual </a:t>
            </a:r>
            <a:r>
              <a:rPr lang="es-MX" dirty="0" smtClean="0"/>
              <a:t>y colectivamente </a:t>
            </a:r>
            <a:r>
              <a:rPr lang="es-MX" dirty="0"/>
              <a:t>en la búsqueda de soluciones para problemas existentes y </a:t>
            </a:r>
            <a:r>
              <a:rPr lang="es-MX" dirty="0" smtClean="0"/>
              <a:t>sobre todo para prever </a:t>
            </a:r>
            <a:r>
              <a:rPr lang="es-MX" dirty="0"/>
              <a:t>nuevos</a:t>
            </a:r>
            <a:r>
              <a:rPr lang="es-MX" dirty="0" smtClean="0"/>
              <a:t>.</a:t>
            </a:r>
          </a:p>
          <a:p>
            <a:pPr algn="just"/>
            <a:endParaRPr lang="es-MX" b="1" dirty="0"/>
          </a:p>
          <a:p>
            <a:pPr algn="just"/>
            <a:r>
              <a:rPr lang="es-MX" dirty="0"/>
              <a:t>Para tal acción se </a:t>
            </a:r>
            <a:r>
              <a:rPr lang="es-MX" dirty="0" smtClean="0"/>
              <a:t>llevarán a cabo pláticas sobre cambio climático y se entregará el libro de Educación Ambiental no Formal, creado especialmente para el Tlalnepantla de Baz por </a:t>
            </a:r>
            <a:r>
              <a:rPr lang="es-ES_tradnl" dirty="0"/>
              <a:t>la Agencia de Cooperación Alemana al Desarrollo (GIZ</a:t>
            </a:r>
            <a:r>
              <a:rPr lang="es-ES_tradnl" dirty="0" smtClean="0"/>
              <a:t>).</a:t>
            </a:r>
            <a:endParaRPr lang="es-ES_tradnl" dirty="0"/>
          </a:p>
        </p:txBody>
      </p:sp>
    </p:spTree>
    <p:extLst>
      <p:ext uri="{BB962C8B-B14F-4D97-AF65-F5344CB8AC3E}">
        <p14:creationId xmlns:p14="http://schemas.microsoft.com/office/powerpoint/2010/main" val="361268688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p:nvPr/>
        </p:nvPicPr>
        <p:blipFill rotWithShape="1">
          <a:blip r:embed="rId2" cstate="print">
            <a:extLst>
              <a:ext uri="{28A0092B-C50C-407E-A947-70E740481C1C}">
                <a14:useLocalDpi xmlns:a14="http://schemas.microsoft.com/office/drawing/2010/main" val="0"/>
              </a:ext>
            </a:extLst>
          </a:blip>
          <a:srcRect t="90010"/>
          <a:stretch/>
        </p:blipFill>
        <p:spPr bwMode="auto">
          <a:xfrm>
            <a:off x="0" y="5915891"/>
            <a:ext cx="9144000" cy="942109"/>
          </a:xfrm>
          <a:prstGeom prst="rect">
            <a:avLst/>
          </a:prstGeom>
          <a:ln>
            <a:noFill/>
          </a:ln>
          <a:extLst>
            <a:ext uri="{53640926-AAD7-44D8-BBD7-CCE9431645EC}">
              <a14:shadowObscured xmlns:a14="http://schemas.microsoft.com/office/drawing/2010/main"/>
            </a:ext>
          </a:extLst>
        </p:spPr>
      </p:pic>
      <p:pic>
        <p:nvPicPr>
          <p:cNvPr id="7" name="6 Imagen"/>
          <p:cNvPicPr/>
          <p:nvPr/>
        </p:nvPicPr>
        <p:blipFill>
          <a:blip r:embed="rId3" cstate="print">
            <a:extLst>
              <a:ext uri="{28A0092B-C50C-407E-A947-70E740481C1C}">
                <a14:useLocalDpi xmlns:a14="http://schemas.microsoft.com/office/drawing/2010/main" val="0"/>
              </a:ext>
            </a:extLst>
          </a:blip>
          <a:stretch>
            <a:fillRect/>
          </a:stretch>
        </p:blipFill>
        <p:spPr>
          <a:xfrm>
            <a:off x="179512" y="116632"/>
            <a:ext cx="2232248" cy="603250"/>
          </a:xfrm>
          <a:prstGeom prst="rect">
            <a:avLst/>
          </a:prstGeom>
        </p:spPr>
      </p:pic>
      <p:pic>
        <p:nvPicPr>
          <p:cNvPr id="8" name="7 Imagen"/>
          <p:cNvPicPr/>
          <p:nvPr/>
        </p:nvPicPr>
        <p:blipFill>
          <a:blip r:embed="rId4" cstate="print">
            <a:extLst>
              <a:ext uri="{28A0092B-C50C-407E-A947-70E740481C1C}">
                <a14:useLocalDpi xmlns:a14="http://schemas.microsoft.com/office/drawing/2010/main" val="0"/>
              </a:ext>
            </a:extLst>
          </a:blip>
          <a:stretch>
            <a:fillRect/>
          </a:stretch>
        </p:blipFill>
        <p:spPr>
          <a:xfrm>
            <a:off x="7092280" y="123005"/>
            <a:ext cx="1749673" cy="679450"/>
          </a:xfrm>
          <a:prstGeom prst="rect">
            <a:avLst/>
          </a:prstGeom>
        </p:spPr>
      </p:pic>
      <p:pic>
        <p:nvPicPr>
          <p:cNvPr id="3075" name="Picture 3"/>
          <p:cNvPicPr>
            <a:picLocks noChangeAspect="1" noChangeArrowheads="1"/>
          </p:cNvPicPr>
          <p:nvPr/>
        </p:nvPicPr>
        <p:blipFill rotWithShape="1">
          <a:blip r:embed="rId5">
            <a:extLst>
              <a:ext uri="{28A0092B-C50C-407E-A947-70E740481C1C}">
                <a14:useLocalDpi xmlns:a14="http://schemas.microsoft.com/office/drawing/2010/main" val="0"/>
              </a:ext>
            </a:extLst>
          </a:blip>
          <a:srcRect l="24166" t="11016" r="44539" b="7897"/>
          <a:stretch/>
        </p:blipFill>
        <p:spPr bwMode="auto">
          <a:xfrm>
            <a:off x="2843808" y="755629"/>
            <a:ext cx="3305622" cy="48155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126868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p:nvPr/>
        </p:nvPicPr>
        <p:blipFill rotWithShape="1">
          <a:blip r:embed="rId2" cstate="print">
            <a:extLst>
              <a:ext uri="{28A0092B-C50C-407E-A947-70E740481C1C}">
                <a14:useLocalDpi xmlns:a14="http://schemas.microsoft.com/office/drawing/2010/main" val="0"/>
              </a:ext>
            </a:extLst>
          </a:blip>
          <a:srcRect t="90010"/>
          <a:stretch/>
        </p:blipFill>
        <p:spPr bwMode="auto">
          <a:xfrm>
            <a:off x="0" y="5915891"/>
            <a:ext cx="9144000" cy="942109"/>
          </a:xfrm>
          <a:prstGeom prst="rect">
            <a:avLst/>
          </a:prstGeom>
          <a:ln>
            <a:noFill/>
          </a:ln>
          <a:extLst>
            <a:ext uri="{53640926-AAD7-44D8-BBD7-CCE9431645EC}">
              <a14:shadowObscured xmlns:a14="http://schemas.microsoft.com/office/drawing/2010/main"/>
            </a:ext>
          </a:extLst>
        </p:spPr>
      </p:pic>
      <p:pic>
        <p:nvPicPr>
          <p:cNvPr id="7" name="6 Imagen"/>
          <p:cNvPicPr/>
          <p:nvPr/>
        </p:nvPicPr>
        <p:blipFill>
          <a:blip r:embed="rId3" cstate="print">
            <a:extLst>
              <a:ext uri="{28A0092B-C50C-407E-A947-70E740481C1C}">
                <a14:useLocalDpi xmlns:a14="http://schemas.microsoft.com/office/drawing/2010/main" val="0"/>
              </a:ext>
            </a:extLst>
          </a:blip>
          <a:stretch>
            <a:fillRect/>
          </a:stretch>
        </p:blipFill>
        <p:spPr>
          <a:xfrm>
            <a:off x="179512" y="116632"/>
            <a:ext cx="2232248" cy="603250"/>
          </a:xfrm>
          <a:prstGeom prst="rect">
            <a:avLst/>
          </a:prstGeom>
        </p:spPr>
      </p:pic>
      <p:pic>
        <p:nvPicPr>
          <p:cNvPr id="8" name="7 Imagen"/>
          <p:cNvPicPr/>
          <p:nvPr/>
        </p:nvPicPr>
        <p:blipFill>
          <a:blip r:embed="rId4" cstate="print">
            <a:extLst>
              <a:ext uri="{28A0092B-C50C-407E-A947-70E740481C1C}">
                <a14:useLocalDpi xmlns:a14="http://schemas.microsoft.com/office/drawing/2010/main" val="0"/>
              </a:ext>
            </a:extLst>
          </a:blip>
          <a:stretch>
            <a:fillRect/>
          </a:stretch>
        </p:blipFill>
        <p:spPr>
          <a:xfrm>
            <a:off x="7092280" y="123005"/>
            <a:ext cx="1749673" cy="679450"/>
          </a:xfrm>
          <a:prstGeom prst="rect">
            <a:avLst/>
          </a:prstGeom>
        </p:spPr>
      </p:pic>
      <p:sp>
        <p:nvSpPr>
          <p:cNvPr id="2" name="1 Rectángulo"/>
          <p:cNvSpPr/>
          <p:nvPr/>
        </p:nvSpPr>
        <p:spPr>
          <a:xfrm>
            <a:off x="214419" y="908720"/>
            <a:ext cx="8424936" cy="3508653"/>
          </a:xfrm>
          <a:prstGeom prst="rect">
            <a:avLst/>
          </a:prstGeom>
        </p:spPr>
        <p:txBody>
          <a:bodyPr wrap="square">
            <a:spAutoFit/>
          </a:bodyPr>
          <a:lstStyle/>
          <a:p>
            <a:pPr algn="just"/>
            <a:r>
              <a:rPr lang="es-MX" sz="2400" b="1" dirty="0" smtClean="0"/>
              <a:t>Red Juvenil de observadores ambientales</a:t>
            </a:r>
          </a:p>
          <a:p>
            <a:pPr algn="just"/>
            <a:endParaRPr lang="es-MX" b="1" i="1" dirty="0"/>
          </a:p>
          <a:p>
            <a:pPr algn="just"/>
            <a:r>
              <a:rPr lang="es-MX" dirty="0" smtClean="0"/>
              <a:t>La ubicación del Municipio de Tlalnepantla de Baz en la Zona Metropolitana del Valle de México le agrega un elemento adicional a las políticas que en materia de ambiente se definan, en función de las características  de la población que lo habita. En este caso una población de </a:t>
            </a:r>
            <a:r>
              <a:rPr lang="es-MX" dirty="0" err="1" smtClean="0"/>
              <a:t>jovenes</a:t>
            </a:r>
            <a:r>
              <a:rPr lang="es-MX" dirty="0" smtClean="0"/>
              <a:t> que promedia 29 años de edad, un alto porcentaje que asiste a la escuela, y una población de la tercera edad que tiende a incrementarse.</a:t>
            </a:r>
          </a:p>
          <a:p>
            <a:pPr algn="just"/>
            <a:endParaRPr lang="es-MX" dirty="0"/>
          </a:p>
          <a:p>
            <a:pPr algn="just"/>
            <a:r>
              <a:rPr lang="es-MX" dirty="0" smtClean="0"/>
              <a:t>En este sentido se crea la Red Juvenil de observadores ambientales, la cual realizara actividades que tengan un alto impacto en la población  joven, que beneficie y considere a la personas mayores y que se puedan realizar en el corto tiempo buscando un beneficio ambiental y comunitario en el corto plazo.  </a:t>
            </a:r>
            <a:endParaRPr lang="es-MX" dirty="0"/>
          </a:p>
        </p:txBody>
      </p:sp>
    </p:spTree>
    <p:extLst>
      <p:ext uri="{BB962C8B-B14F-4D97-AF65-F5344CB8AC3E}">
        <p14:creationId xmlns:p14="http://schemas.microsoft.com/office/powerpoint/2010/main" val="119210443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p:nvPr/>
        </p:nvPicPr>
        <p:blipFill rotWithShape="1">
          <a:blip r:embed="rId2" cstate="print">
            <a:extLst>
              <a:ext uri="{28A0092B-C50C-407E-A947-70E740481C1C}">
                <a14:useLocalDpi xmlns:a14="http://schemas.microsoft.com/office/drawing/2010/main" val="0"/>
              </a:ext>
            </a:extLst>
          </a:blip>
          <a:srcRect t="90010"/>
          <a:stretch/>
        </p:blipFill>
        <p:spPr bwMode="auto">
          <a:xfrm>
            <a:off x="0" y="5915891"/>
            <a:ext cx="9144000" cy="942109"/>
          </a:xfrm>
          <a:prstGeom prst="rect">
            <a:avLst/>
          </a:prstGeom>
          <a:ln>
            <a:noFill/>
          </a:ln>
          <a:extLst>
            <a:ext uri="{53640926-AAD7-44D8-BBD7-CCE9431645EC}">
              <a14:shadowObscured xmlns:a14="http://schemas.microsoft.com/office/drawing/2010/main"/>
            </a:ext>
          </a:extLst>
        </p:spPr>
      </p:pic>
      <p:pic>
        <p:nvPicPr>
          <p:cNvPr id="7" name="6 Imagen"/>
          <p:cNvPicPr/>
          <p:nvPr/>
        </p:nvPicPr>
        <p:blipFill>
          <a:blip r:embed="rId3" cstate="print">
            <a:extLst>
              <a:ext uri="{28A0092B-C50C-407E-A947-70E740481C1C}">
                <a14:useLocalDpi xmlns:a14="http://schemas.microsoft.com/office/drawing/2010/main" val="0"/>
              </a:ext>
            </a:extLst>
          </a:blip>
          <a:stretch>
            <a:fillRect/>
          </a:stretch>
        </p:blipFill>
        <p:spPr>
          <a:xfrm>
            <a:off x="179512" y="116632"/>
            <a:ext cx="2232248" cy="603250"/>
          </a:xfrm>
          <a:prstGeom prst="rect">
            <a:avLst/>
          </a:prstGeom>
        </p:spPr>
      </p:pic>
      <p:pic>
        <p:nvPicPr>
          <p:cNvPr id="8" name="7 Imagen"/>
          <p:cNvPicPr/>
          <p:nvPr/>
        </p:nvPicPr>
        <p:blipFill>
          <a:blip r:embed="rId4" cstate="print">
            <a:extLst>
              <a:ext uri="{28A0092B-C50C-407E-A947-70E740481C1C}">
                <a14:useLocalDpi xmlns:a14="http://schemas.microsoft.com/office/drawing/2010/main" val="0"/>
              </a:ext>
            </a:extLst>
          </a:blip>
          <a:stretch>
            <a:fillRect/>
          </a:stretch>
        </p:blipFill>
        <p:spPr>
          <a:xfrm>
            <a:off x="7092280" y="123005"/>
            <a:ext cx="1749673" cy="679450"/>
          </a:xfrm>
          <a:prstGeom prst="rect">
            <a:avLst/>
          </a:prstGeom>
        </p:spPr>
      </p:pic>
      <p:sp>
        <p:nvSpPr>
          <p:cNvPr id="3" name="2 Rectángulo"/>
          <p:cNvSpPr/>
          <p:nvPr/>
        </p:nvSpPr>
        <p:spPr>
          <a:xfrm>
            <a:off x="1115616" y="980728"/>
            <a:ext cx="7056784" cy="4647426"/>
          </a:xfrm>
          <a:prstGeom prst="rect">
            <a:avLst/>
          </a:prstGeom>
        </p:spPr>
        <p:txBody>
          <a:bodyPr wrap="square">
            <a:spAutoFit/>
          </a:bodyPr>
          <a:lstStyle/>
          <a:p>
            <a:endParaRPr lang="es-MX" b="1" dirty="0" smtClean="0"/>
          </a:p>
          <a:p>
            <a:pPr algn="just"/>
            <a:r>
              <a:rPr lang="es-ES_tradnl" sz="2800" dirty="0" smtClean="0"/>
              <a:t>Como uno </a:t>
            </a:r>
            <a:r>
              <a:rPr lang="es-ES_tradnl" sz="2800" dirty="0"/>
              <a:t>de los eje rectores de la </a:t>
            </a:r>
            <a:r>
              <a:rPr lang="es-ES_tradnl" sz="2800" dirty="0" smtClean="0"/>
              <a:t>presente administración </a:t>
            </a:r>
            <a:r>
              <a:rPr lang="es-ES_tradnl" sz="2800" dirty="0"/>
              <a:t>es contar con un Gobierno Garante del Medio Ambiente. Con acciones integrales que garanticen su respeto y procuren un entorno armónico basado en los valores de sustentabilidad, amigabilidad, participación social, ética ambiental y políticas públicas en materia de </a:t>
            </a:r>
            <a:r>
              <a:rPr lang="es-ES_tradnl" sz="2800" dirty="0" smtClean="0"/>
              <a:t>movilidad.</a:t>
            </a:r>
            <a:endParaRPr lang="es-MX" sz="2800" b="1" dirty="0"/>
          </a:p>
          <a:p>
            <a:endParaRPr lang="es-MX" b="1" dirty="0"/>
          </a:p>
          <a:p>
            <a:endParaRPr lang="es-MX" b="1" dirty="0" smtClean="0"/>
          </a:p>
          <a:p>
            <a:endParaRPr lang="es-MX" dirty="0"/>
          </a:p>
        </p:txBody>
      </p:sp>
    </p:spTree>
    <p:extLst>
      <p:ext uri="{BB962C8B-B14F-4D97-AF65-F5344CB8AC3E}">
        <p14:creationId xmlns:p14="http://schemas.microsoft.com/office/powerpoint/2010/main" val="22589456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p:nvPr/>
        </p:nvPicPr>
        <p:blipFill rotWithShape="1">
          <a:blip r:embed="rId2" cstate="print">
            <a:extLst>
              <a:ext uri="{28A0092B-C50C-407E-A947-70E740481C1C}">
                <a14:useLocalDpi xmlns:a14="http://schemas.microsoft.com/office/drawing/2010/main" val="0"/>
              </a:ext>
            </a:extLst>
          </a:blip>
          <a:srcRect t="90010"/>
          <a:stretch/>
        </p:blipFill>
        <p:spPr bwMode="auto">
          <a:xfrm>
            <a:off x="0" y="5915891"/>
            <a:ext cx="9144000" cy="942109"/>
          </a:xfrm>
          <a:prstGeom prst="rect">
            <a:avLst/>
          </a:prstGeom>
          <a:ln>
            <a:noFill/>
          </a:ln>
          <a:extLst>
            <a:ext uri="{53640926-AAD7-44D8-BBD7-CCE9431645EC}">
              <a14:shadowObscured xmlns:a14="http://schemas.microsoft.com/office/drawing/2010/main"/>
            </a:ext>
          </a:extLst>
        </p:spPr>
      </p:pic>
      <p:pic>
        <p:nvPicPr>
          <p:cNvPr id="7" name="6 Imagen"/>
          <p:cNvPicPr/>
          <p:nvPr/>
        </p:nvPicPr>
        <p:blipFill>
          <a:blip r:embed="rId3" cstate="print">
            <a:extLst>
              <a:ext uri="{28A0092B-C50C-407E-A947-70E740481C1C}">
                <a14:useLocalDpi xmlns:a14="http://schemas.microsoft.com/office/drawing/2010/main" val="0"/>
              </a:ext>
            </a:extLst>
          </a:blip>
          <a:stretch>
            <a:fillRect/>
          </a:stretch>
        </p:blipFill>
        <p:spPr>
          <a:xfrm>
            <a:off x="179512" y="116632"/>
            <a:ext cx="2232248" cy="603250"/>
          </a:xfrm>
          <a:prstGeom prst="rect">
            <a:avLst/>
          </a:prstGeom>
        </p:spPr>
      </p:pic>
      <p:pic>
        <p:nvPicPr>
          <p:cNvPr id="8" name="7 Imagen"/>
          <p:cNvPicPr/>
          <p:nvPr/>
        </p:nvPicPr>
        <p:blipFill>
          <a:blip r:embed="rId4" cstate="print">
            <a:extLst>
              <a:ext uri="{28A0092B-C50C-407E-A947-70E740481C1C}">
                <a14:useLocalDpi xmlns:a14="http://schemas.microsoft.com/office/drawing/2010/main" val="0"/>
              </a:ext>
            </a:extLst>
          </a:blip>
          <a:stretch>
            <a:fillRect/>
          </a:stretch>
        </p:blipFill>
        <p:spPr>
          <a:xfrm>
            <a:off x="7092280" y="123005"/>
            <a:ext cx="1749673" cy="679450"/>
          </a:xfrm>
          <a:prstGeom prst="rect">
            <a:avLst/>
          </a:prstGeom>
        </p:spPr>
      </p:pic>
      <p:sp>
        <p:nvSpPr>
          <p:cNvPr id="2" name="1 Rectángulo"/>
          <p:cNvSpPr/>
          <p:nvPr/>
        </p:nvSpPr>
        <p:spPr>
          <a:xfrm>
            <a:off x="323529" y="908720"/>
            <a:ext cx="8208911" cy="4985980"/>
          </a:xfrm>
          <a:prstGeom prst="rect">
            <a:avLst/>
          </a:prstGeom>
        </p:spPr>
        <p:txBody>
          <a:bodyPr wrap="square">
            <a:spAutoFit/>
          </a:bodyPr>
          <a:lstStyle/>
          <a:p>
            <a:r>
              <a:rPr lang="es-ES_tradnl" sz="2400" b="1" dirty="0" smtClean="0"/>
              <a:t>Actualización del PACMUN (Plan de Acción Climática Municipal)</a:t>
            </a:r>
          </a:p>
          <a:p>
            <a:endParaRPr lang="es-ES_tradnl" sz="2400" b="1" dirty="0"/>
          </a:p>
          <a:p>
            <a:pPr algn="just"/>
            <a:r>
              <a:rPr lang="es-ES_tradnl" dirty="0" smtClean="0"/>
              <a:t>La finalidad </a:t>
            </a:r>
            <a:r>
              <a:rPr lang="es-ES_tradnl" dirty="0"/>
              <a:t>es contar con una herramienta que facilite la planeación, diseño, desarrollo y construcción de políticas públicas que ayuden a mitigar el deterioro climático municipal  a partir del conocimiento puntual del origen de las emisiones de GEI y otros contaminantes presentes en el aire que inducen alteraciones al clima, que se manifiestan con sequías, inundaciones y huracanes.</a:t>
            </a:r>
            <a:endParaRPr lang="es-MX" dirty="0"/>
          </a:p>
          <a:p>
            <a:pPr algn="just"/>
            <a:r>
              <a:rPr lang="es-ES_tradnl" dirty="0"/>
              <a:t> </a:t>
            </a:r>
            <a:endParaRPr lang="es-MX" dirty="0"/>
          </a:p>
          <a:p>
            <a:pPr algn="just"/>
            <a:r>
              <a:rPr lang="es-ES_tradnl" dirty="0"/>
              <a:t>El plan busca conocer las vulnerabilidades  que ponen en riesgo la calidad de vida de los </a:t>
            </a:r>
            <a:r>
              <a:rPr lang="es-ES_tradnl" dirty="0" smtClean="0"/>
              <a:t>habitantes </a:t>
            </a:r>
            <a:r>
              <a:rPr lang="es-ES_tradnl" dirty="0"/>
              <a:t>de nuestro municipio, con el propósito de alcanzar la meta de reducir  las emisiones de carbono y de transitar con paso firme  al logro de un equilibrio con el medio ambiente.</a:t>
            </a:r>
            <a:endParaRPr lang="es-MX" dirty="0"/>
          </a:p>
          <a:p>
            <a:pPr algn="just"/>
            <a:r>
              <a:rPr lang="es-ES_tradnl" dirty="0"/>
              <a:t> </a:t>
            </a:r>
            <a:endParaRPr lang="es-MX" dirty="0"/>
          </a:p>
          <a:p>
            <a:pPr algn="just"/>
            <a:r>
              <a:rPr lang="es-ES_tradnl" dirty="0"/>
              <a:t>El Plan de Acción Climática Municipal (PACMUN) es un proyecto impulsado en México por ICLEI-Gobiernos Locales por la Sustentabilidad, financiado por la Embajada Británica en México y cuenta con el respaldo técnico del Instituto Nacional de </a:t>
            </a:r>
            <a:r>
              <a:rPr lang="es-ES_tradnl" dirty="0" smtClean="0"/>
              <a:t>Ecología y Cambio Climático (INECC).</a:t>
            </a:r>
            <a:endParaRPr lang="es-ES_tradnl" sz="2400" b="1" dirty="0"/>
          </a:p>
        </p:txBody>
      </p:sp>
    </p:spTree>
    <p:extLst>
      <p:ext uri="{BB962C8B-B14F-4D97-AF65-F5344CB8AC3E}">
        <p14:creationId xmlns:p14="http://schemas.microsoft.com/office/powerpoint/2010/main" val="23603910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p:nvPr/>
        </p:nvPicPr>
        <p:blipFill rotWithShape="1">
          <a:blip r:embed="rId2" cstate="print">
            <a:extLst>
              <a:ext uri="{28A0092B-C50C-407E-A947-70E740481C1C}">
                <a14:useLocalDpi xmlns:a14="http://schemas.microsoft.com/office/drawing/2010/main" val="0"/>
              </a:ext>
            </a:extLst>
          </a:blip>
          <a:srcRect t="90010"/>
          <a:stretch/>
        </p:blipFill>
        <p:spPr bwMode="auto">
          <a:xfrm>
            <a:off x="0" y="5915891"/>
            <a:ext cx="9144000" cy="942109"/>
          </a:xfrm>
          <a:prstGeom prst="rect">
            <a:avLst/>
          </a:prstGeom>
          <a:ln>
            <a:noFill/>
          </a:ln>
          <a:extLst>
            <a:ext uri="{53640926-AAD7-44D8-BBD7-CCE9431645EC}">
              <a14:shadowObscured xmlns:a14="http://schemas.microsoft.com/office/drawing/2010/main"/>
            </a:ext>
          </a:extLst>
        </p:spPr>
      </p:pic>
      <p:pic>
        <p:nvPicPr>
          <p:cNvPr id="7" name="6 Imagen"/>
          <p:cNvPicPr/>
          <p:nvPr/>
        </p:nvPicPr>
        <p:blipFill>
          <a:blip r:embed="rId3" cstate="print">
            <a:extLst>
              <a:ext uri="{28A0092B-C50C-407E-A947-70E740481C1C}">
                <a14:useLocalDpi xmlns:a14="http://schemas.microsoft.com/office/drawing/2010/main" val="0"/>
              </a:ext>
            </a:extLst>
          </a:blip>
          <a:stretch>
            <a:fillRect/>
          </a:stretch>
        </p:blipFill>
        <p:spPr>
          <a:xfrm>
            <a:off x="179512" y="116632"/>
            <a:ext cx="2232248" cy="603250"/>
          </a:xfrm>
          <a:prstGeom prst="rect">
            <a:avLst/>
          </a:prstGeom>
        </p:spPr>
      </p:pic>
      <p:pic>
        <p:nvPicPr>
          <p:cNvPr id="8" name="7 Imagen"/>
          <p:cNvPicPr/>
          <p:nvPr/>
        </p:nvPicPr>
        <p:blipFill>
          <a:blip r:embed="rId4" cstate="print">
            <a:extLst>
              <a:ext uri="{28A0092B-C50C-407E-A947-70E740481C1C}">
                <a14:useLocalDpi xmlns:a14="http://schemas.microsoft.com/office/drawing/2010/main" val="0"/>
              </a:ext>
            </a:extLst>
          </a:blip>
          <a:stretch>
            <a:fillRect/>
          </a:stretch>
        </p:blipFill>
        <p:spPr>
          <a:xfrm>
            <a:off x="7092280" y="123005"/>
            <a:ext cx="1749673" cy="679450"/>
          </a:xfrm>
          <a:prstGeom prst="rect">
            <a:avLst/>
          </a:prstGeom>
        </p:spPr>
      </p:pic>
      <p:sp>
        <p:nvSpPr>
          <p:cNvPr id="9" name="8 Rectángulo"/>
          <p:cNvSpPr/>
          <p:nvPr/>
        </p:nvSpPr>
        <p:spPr>
          <a:xfrm>
            <a:off x="323529" y="908720"/>
            <a:ext cx="8208911" cy="5632311"/>
          </a:xfrm>
          <a:prstGeom prst="rect">
            <a:avLst/>
          </a:prstGeom>
        </p:spPr>
        <p:txBody>
          <a:bodyPr wrap="square">
            <a:spAutoFit/>
          </a:bodyPr>
          <a:lstStyle/>
          <a:p>
            <a:r>
              <a:rPr lang="es-ES_tradnl" sz="2400" b="1" dirty="0" smtClean="0"/>
              <a:t>Visitas guiadas a escuelas y ciudadanía en general al Centro de Educación Ambiental</a:t>
            </a:r>
          </a:p>
          <a:p>
            <a:endParaRPr lang="es-ES_tradnl" b="1" dirty="0"/>
          </a:p>
          <a:p>
            <a:pPr algn="just"/>
            <a:r>
              <a:rPr lang="es-MX" dirty="0"/>
              <a:t>E</a:t>
            </a:r>
            <a:r>
              <a:rPr lang="es-MX" dirty="0" smtClean="0"/>
              <a:t>l </a:t>
            </a:r>
            <a:r>
              <a:rPr lang="es-MX" dirty="0"/>
              <a:t>Centro </a:t>
            </a:r>
            <a:r>
              <a:rPr lang="es-MX" dirty="0" smtClean="0"/>
              <a:t>de </a:t>
            </a:r>
            <a:r>
              <a:rPr lang="es-MX" dirty="0"/>
              <a:t>Educación Ambiental, </a:t>
            </a:r>
            <a:r>
              <a:rPr lang="es-MX" dirty="0" smtClean="0"/>
              <a:t>es un </a:t>
            </a:r>
            <a:r>
              <a:rPr lang="es-MX" dirty="0"/>
              <a:t>espacio ubicado en el Parque Sierra de Guadalupe, donde se </a:t>
            </a:r>
            <a:r>
              <a:rPr lang="es-MX" dirty="0" smtClean="0"/>
              <a:t>fomenta </a:t>
            </a:r>
            <a:r>
              <a:rPr lang="es-MX" dirty="0"/>
              <a:t>el cuidado integral y la preservación de la naturaleza, a través de talleres y exposiciones</a:t>
            </a:r>
            <a:r>
              <a:rPr lang="es-MX" dirty="0" smtClean="0"/>
              <a:t>, </a:t>
            </a:r>
            <a:r>
              <a:rPr lang="es-MX" dirty="0"/>
              <a:t>además de ser propicio para realizar actividades de esparcimiento familiar</a:t>
            </a:r>
            <a:r>
              <a:rPr lang="es-MX" dirty="0" smtClean="0"/>
              <a:t>.</a:t>
            </a:r>
          </a:p>
          <a:p>
            <a:pPr algn="just"/>
            <a:endParaRPr lang="es-MX" dirty="0" smtClean="0"/>
          </a:p>
          <a:p>
            <a:pPr algn="just"/>
            <a:r>
              <a:rPr lang="es-MX" dirty="0" smtClean="0"/>
              <a:t>Este centro </a:t>
            </a:r>
            <a:r>
              <a:rPr lang="es-MX" dirty="0"/>
              <a:t>es un espacio donde se organizan actividades encaminadas a la comprensión de la problemática ambiental </a:t>
            </a:r>
            <a:r>
              <a:rPr lang="es-MX" dirty="0" smtClean="0"/>
              <a:t>y </a:t>
            </a:r>
            <a:r>
              <a:rPr lang="es-MX" dirty="0"/>
              <a:t>a la identificación de alternativas de solución de acuerdo a nuestros grupos de población definidos como prioritarios</a:t>
            </a:r>
            <a:r>
              <a:rPr lang="es-MX" dirty="0" smtClean="0"/>
              <a:t>.</a:t>
            </a:r>
          </a:p>
          <a:p>
            <a:pPr algn="just"/>
            <a:endParaRPr lang="es-MX" dirty="0"/>
          </a:p>
          <a:p>
            <a:pPr algn="just"/>
            <a:r>
              <a:rPr lang="es-MX" dirty="0" smtClean="0"/>
              <a:t>Concebimos </a:t>
            </a:r>
            <a:r>
              <a:rPr lang="es-MX" dirty="0"/>
              <a:t>la educación ambiental como un proceso formativo que involucra las perspectivas ética, política, social, ambiental, educativa y pedagógica a fin de proporcionar elementos teóricos, prácticos y valorables para elevar la comprensión y modificar las actitudes y comportamientos de las personas, tanto en sus relaciones sociales y culturales como en su entorno físico y natural, en aras de construir una sociedad más sustentable con principios de justicia y equidad social</a:t>
            </a:r>
            <a:r>
              <a:rPr lang="es-MX" dirty="0" smtClean="0"/>
              <a:t>.</a:t>
            </a:r>
          </a:p>
          <a:p>
            <a:pPr algn="just"/>
            <a:endParaRPr lang="es-MX" dirty="0"/>
          </a:p>
        </p:txBody>
      </p:sp>
    </p:spTree>
    <p:extLst>
      <p:ext uri="{BB962C8B-B14F-4D97-AF65-F5344CB8AC3E}">
        <p14:creationId xmlns:p14="http://schemas.microsoft.com/office/powerpoint/2010/main" val="303855405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p:nvPr/>
        </p:nvPicPr>
        <p:blipFill rotWithShape="1">
          <a:blip r:embed="rId2" cstate="print">
            <a:extLst>
              <a:ext uri="{28A0092B-C50C-407E-A947-70E740481C1C}">
                <a14:useLocalDpi xmlns:a14="http://schemas.microsoft.com/office/drawing/2010/main" val="0"/>
              </a:ext>
            </a:extLst>
          </a:blip>
          <a:srcRect t="90010"/>
          <a:stretch/>
        </p:blipFill>
        <p:spPr bwMode="auto">
          <a:xfrm>
            <a:off x="0" y="5915891"/>
            <a:ext cx="9144000" cy="942109"/>
          </a:xfrm>
          <a:prstGeom prst="rect">
            <a:avLst/>
          </a:prstGeom>
          <a:ln>
            <a:noFill/>
          </a:ln>
          <a:extLst>
            <a:ext uri="{53640926-AAD7-44D8-BBD7-CCE9431645EC}">
              <a14:shadowObscured xmlns:a14="http://schemas.microsoft.com/office/drawing/2010/main"/>
            </a:ext>
          </a:extLst>
        </p:spPr>
      </p:pic>
      <p:pic>
        <p:nvPicPr>
          <p:cNvPr id="7" name="6 Imagen"/>
          <p:cNvPicPr/>
          <p:nvPr/>
        </p:nvPicPr>
        <p:blipFill>
          <a:blip r:embed="rId3" cstate="print">
            <a:extLst>
              <a:ext uri="{28A0092B-C50C-407E-A947-70E740481C1C}">
                <a14:useLocalDpi xmlns:a14="http://schemas.microsoft.com/office/drawing/2010/main" val="0"/>
              </a:ext>
            </a:extLst>
          </a:blip>
          <a:stretch>
            <a:fillRect/>
          </a:stretch>
        </p:blipFill>
        <p:spPr>
          <a:xfrm>
            <a:off x="179512" y="116632"/>
            <a:ext cx="2232248" cy="603250"/>
          </a:xfrm>
          <a:prstGeom prst="rect">
            <a:avLst/>
          </a:prstGeom>
        </p:spPr>
      </p:pic>
      <p:pic>
        <p:nvPicPr>
          <p:cNvPr id="8" name="7 Imagen"/>
          <p:cNvPicPr/>
          <p:nvPr/>
        </p:nvPicPr>
        <p:blipFill>
          <a:blip r:embed="rId4" cstate="print">
            <a:extLst>
              <a:ext uri="{28A0092B-C50C-407E-A947-70E740481C1C}">
                <a14:useLocalDpi xmlns:a14="http://schemas.microsoft.com/office/drawing/2010/main" val="0"/>
              </a:ext>
            </a:extLst>
          </a:blip>
          <a:stretch>
            <a:fillRect/>
          </a:stretch>
        </p:blipFill>
        <p:spPr>
          <a:xfrm>
            <a:off x="7092280" y="123005"/>
            <a:ext cx="1749673" cy="679450"/>
          </a:xfrm>
          <a:prstGeom prst="rect">
            <a:avLst/>
          </a:prstGeom>
        </p:spPr>
      </p:pic>
      <p:sp>
        <p:nvSpPr>
          <p:cNvPr id="2" name="1 Rectángulo"/>
          <p:cNvSpPr/>
          <p:nvPr/>
        </p:nvSpPr>
        <p:spPr>
          <a:xfrm>
            <a:off x="395536" y="908720"/>
            <a:ext cx="8446417" cy="4893647"/>
          </a:xfrm>
          <a:prstGeom prst="rect">
            <a:avLst/>
          </a:prstGeom>
        </p:spPr>
        <p:txBody>
          <a:bodyPr wrap="square">
            <a:spAutoFit/>
          </a:bodyPr>
          <a:lstStyle/>
          <a:p>
            <a:r>
              <a:rPr lang="es-ES_tradnl" sz="2400" b="1" dirty="0" smtClean="0"/>
              <a:t>Programa MIRA </a:t>
            </a:r>
            <a:r>
              <a:rPr lang="es-ES_tradnl" sz="2400" b="1" dirty="0"/>
              <a:t>(Convenio pendiente a firmar)</a:t>
            </a:r>
          </a:p>
          <a:p>
            <a:endParaRPr lang="es-ES_tradnl" b="1" dirty="0" smtClean="0"/>
          </a:p>
          <a:p>
            <a:r>
              <a:rPr lang="es-ES_tradnl" dirty="0" smtClean="0"/>
              <a:t>En Tlalnepantla de Baz se generan anualmente de tres a siete millones de litros de aceite usado, en su gran mayoría son quemados en ladrilleras y baños públicos, el restante es vertido en la red de alcantarillado y de ahí a ríos, lagos, lagunas y finalmente al mar.</a:t>
            </a:r>
            <a:endParaRPr lang="es-ES_tradnl" dirty="0"/>
          </a:p>
          <a:p>
            <a:endParaRPr lang="es-ES_tradnl" b="1" dirty="0"/>
          </a:p>
          <a:p>
            <a:pPr algn="just"/>
            <a:r>
              <a:rPr lang="es-ES_tradnl" dirty="0" smtClean="0"/>
              <a:t>El Programa MIRA invita a los talleres mecánicos y establecimientos de cambio de aceite a participar en la recolección de Residuos Peligrosos que se originan al darle servicio a vehículos automotores, los cuales deben ser manejados y dispuestos apropiadamente para no contaminar el medio ambiente tales como:</a:t>
            </a:r>
          </a:p>
          <a:p>
            <a:pPr algn="just"/>
            <a:endParaRPr lang="es-ES_tradnl" dirty="0" smtClean="0"/>
          </a:p>
          <a:p>
            <a:pPr algn="just"/>
            <a:r>
              <a:rPr lang="es-ES_tradnl" dirty="0" smtClean="0"/>
              <a:t>Aceite lubricante usado			</a:t>
            </a:r>
            <a:r>
              <a:rPr lang="es-ES_tradnl" dirty="0"/>
              <a:t>Acumuladores</a:t>
            </a:r>
          </a:p>
          <a:p>
            <a:pPr algn="just"/>
            <a:r>
              <a:rPr lang="es-ES_tradnl" dirty="0"/>
              <a:t>Filtros de aceite y </a:t>
            </a:r>
            <a:r>
              <a:rPr lang="es-ES_tradnl" dirty="0" smtClean="0"/>
              <a:t>aire			</a:t>
            </a:r>
            <a:r>
              <a:rPr lang="es-ES_tradnl" dirty="0"/>
              <a:t>Trapos estopas impregnados  </a:t>
            </a:r>
            <a:endParaRPr lang="es-ES_tradnl" dirty="0" smtClean="0"/>
          </a:p>
          <a:p>
            <a:pPr algn="just"/>
            <a:r>
              <a:rPr lang="es-ES_tradnl" dirty="0" smtClean="0"/>
              <a:t>Anticongelante 				</a:t>
            </a:r>
            <a:r>
              <a:rPr lang="es-ES_tradnl" dirty="0"/>
              <a:t>Envases contaminados</a:t>
            </a:r>
          </a:p>
          <a:p>
            <a:pPr algn="just"/>
            <a:r>
              <a:rPr lang="es-ES_tradnl" dirty="0" smtClean="0"/>
              <a:t>Liquido de frenos usado</a:t>
            </a:r>
          </a:p>
          <a:p>
            <a:pPr algn="just"/>
            <a:r>
              <a:rPr lang="es-ES_tradnl" dirty="0" smtClean="0"/>
              <a:t>Solventes</a:t>
            </a:r>
          </a:p>
          <a:p>
            <a:pPr algn="just"/>
            <a:r>
              <a:rPr lang="es-ES_tradnl" dirty="0" smtClean="0"/>
              <a:t>Pintura automotriz</a:t>
            </a:r>
          </a:p>
        </p:txBody>
      </p:sp>
    </p:spTree>
    <p:extLst>
      <p:ext uri="{BB962C8B-B14F-4D97-AF65-F5344CB8AC3E}">
        <p14:creationId xmlns:p14="http://schemas.microsoft.com/office/powerpoint/2010/main" val="104032999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p:nvPr/>
        </p:nvPicPr>
        <p:blipFill rotWithShape="1">
          <a:blip r:embed="rId2" cstate="print">
            <a:extLst>
              <a:ext uri="{28A0092B-C50C-407E-A947-70E740481C1C}">
                <a14:useLocalDpi xmlns:a14="http://schemas.microsoft.com/office/drawing/2010/main" val="0"/>
              </a:ext>
            </a:extLst>
          </a:blip>
          <a:srcRect t="90010"/>
          <a:stretch/>
        </p:blipFill>
        <p:spPr bwMode="auto">
          <a:xfrm>
            <a:off x="0" y="5915891"/>
            <a:ext cx="9144000" cy="942109"/>
          </a:xfrm>
          <a:prstGeom prst="rect">
            <a:avLst/>
          </a:prstGeom>
          <a:ln>
            <a:noFill/>
          </a:ln>
          <a:extLst>
            <a:ext uri="{53640926-AAD7-44D8-BBD7-CCE9431645EC}">
              <a14:shadowObscured xmlns:a14="http://schemas.microsoft.com/office/drawing/2010/main"/>
            </a:ext>
          </a:extLst>
        </p:spPr>
      </p:pic>
      <p:pic>
        <p:nvPicPr>
          <p:cNvPr id="7" name="6 Imagen"/>
          <p:cNvPicPr/>
          <p:nvPr/>
        </p:nvPicPr>
        <p:blipFill>
          <a:blip r:embed="rId3" cstate="print">
            <a:extLst>
              <a:ext uri="{28A0092B-C50C-407E-A947-70E740481C1C}">
                <a14:useLocalDpi xmlns:a14="http://schemas.microsoft.com/office/drawing/2010/main" val="0"/>
              </a:ext>
            </a:extLst>
          </a:blip>
          <a:stretch>
            <a:fillRect/>
          </a:stretch>
        </p:blipFill>
        <p:spPr>
          <a:xfrm>
            <a:off x="179512" y="116632"/>
            <a:ext cx="2232248" cy="603250"/>
          </a:xfrm>
          <a:prstGeom prst="rect">
            <a:avLst/>
          </a:prstGeom>
        </p:spPr>
      </p:pic>
      <p:pic>
        <p:nvPicPr>
          <p:cNvPr id="8" name="7 Imagen"/>
          <p:cNvPicPr/>
          <p:nvPr/>
        </p:nvPicPr>
        <p:blipFill>
          <a:blip r:embed="rId4" cstate="print">
            <a:extLst>
              <a:ext uri="{28A0092B-C50C-407E-A947-70E740481C1C}">
                <a14:useLocalDpi xmlns:a14="http://schemas.microsoft.com/office/drawing/2010/main" val="0"/>
              </a:ext>
            </a:extLst>
          </a:blip>
          <a:stretch>
            <a:fillRect/>
          </a:stretch>
        </p:blipFill>
        <p:spPr>
          <a:xfrm>
            <a:off x="7092280" y="123005"/>
            <a:ext cx="1749673" cy="679450"/>
          </a:xfrm>
          <a:prstGeom prst="rect">
            <a:avLst/>
          </a:prstGeom>
        </p:spPr>
      </p:pic>
      <p:sp>
        <p:nvSpPr>
          <p:cNvPr id="2" name="1 Rectángulo"/>
          <p:cNvSpPr/>
          <p:nvPr/>
        </p:nvSpPr>
        <p:spPr>
          <a:xfrm>
            <a:off x="323528" y="836712"/>
            <a:ext cx="8352928" cy="5109091"/>
          </a:xfrm>
          <a:prstGeom prst="rect">
            <a:avLst/>
          </a:prstGeom>
        </p:spPr>
        <p:txBody>
          <a:bodyPr wrap="square">
            <a:spAutoFit/>
          </a:bodyPr>
          <a:lstStyle/>
          <a:p>
            <a:pPr algn="just"/>
            <a:r>
              <a:rPr lang="es-MX" b="1" dirty="0" smtClean="0"/>
              <a:t>Programa de Recolección y Reciclado de Grasas y Aceites Vegetales</a:t>
            </a:r>
            <a:endParaRPr lang="es-ES_tradnl" b="1" dirty="0"/>
          </a:p>
          <a:p>
            <a:pPr algn="just"/>
            <a:endParaRPr lang="es-MX" sz="1000" b="1" i="1" dirty="0"/>
          </a:p>
          <a:p>
            <a:pPr algn="just"/>
            <a:r>
              <a:rPr lang="es-MX" dirty="0" smtClean="0"/>
              <a:t>Se celebrará un Convenio de colaboración con la Empresa </a:t>
            </a:r>
            <a:r>
              <a:rPr lang="es-MX" dirty="0"/>
              <a:t>BIOFUELS </a:t>
            </a:r>
            <a:r>
              <a:rPr lang="es-MX" dirty="0" smtClean="0"/>
              <a:t>de México, </a:t>
            </a:r>
            <a:r>
              <a:rPr lang="es-MX" dirty="0"/>
              <a:t>S.A. </a:t>
            </a:r>
            <a:r>
              <a:rPr lang="es-MX" dirty="0" smtClean="0"/>
              <a:t>de C.V., el objeto de la </a:t>
            </a:r>
            <a:r>
              <a:rPr lang="es-MX" dirty="0"/>
              <a:t>prestación de un servicio de recolección de  GRASAS Y ACEITES  VEGETALES USADOS (AVU), derivados de los procesos de fritura de alimentos, evitándose así: la contaminación generada por AVU a cuerpos de agua y suelo, taponamiento de las tuberías del drenaje municipal, su venta como aceite de segunda mano y apoyar el esfuerzo global por disminuir los Gases de Efecto Invernadero (GEI), todo esto en beneficio de la conservación del medio ambiente, de la salud y de la comunidad del Municipio de Tlalnepantla de Baz, mediante la transformación de AVU en un </a:t>
            </a:r>
            <a:r>
              <a:rPr lang="es-MX" dirty="0" smtClean="0"/>
              <a:t>Biocombustible.</a:t>
            </a:r>
          </a:p>
          <a:p>
            <a:pPr algn="just"/>
            <a:r>
              <a:rPr lang="es-MX" dirty="0" smtClean="0"/>
              <a:t>Como medidas de control y retener los solidos orgánicos y separar las grasas y aceites vertidos al sistema de alcantarillado del drenaje con el propósito:</a:t>
            </a:r>
          </a:p>
          <a:p>
            <a:pPr algn="just"/>
            <a:endParaRPr lang="es-MX" sz="1000" dirty="0" smtClean="0"/>
          </a:p>
          <a:p>
            <a:pPr marL="285750" indent="-285750" algn="just">
              <a:buFont typeface="Arial" pitchFamily="34" charset="0"/>
              <a:buChar char="•"/>
            </a:pPr>
            <a:r>
              <a:rPr lang="es-MX" dirty="0" smtClean="0"/>
              <a:t>Evitar la contaminación del agua</a:t>
            </a:r>
          </a:p>
          <a:p>
            <a:pPr marL="285750" indent="-285750" algn="just">
              <a:buFont typeface="Arial" pitchFamily="34" charset="0"/>
              <a:buChar char="•"/>
            </a:pPr>
            <a:r>
              <a:rPr lang="es-MX" dirty="0" smtClean="0"/>
              <a:t>Aligerar la carga de trabajo en las plantas de tratamiento de Aguas</a:t>
            </a:r>
          </a:p>
          <a:p>
            <a:pPr marL="285750" indent="-285750" algn="just">
              <a:buFont typeface="Arial" pitchFamily="34" charset="0"/>
              <a:buChar char="•"/>
            </a:pPr>
            <a:r>
              <a:rPr lang="es-MX" dirty="0" smtClean="0"/>
              <a:t>Reciclar grasas y aceites residuales para producir Biodiesel.</a:t>
            </a:r>
          </a:p>
          <a:p>
            <a:pPr marL="285750" indent="-285750" algn="just">
              <a:buFont typeface="Arial" pitchFamily="34" charset="0"/>
              <a:buChar char="•"/>
            </a:pPr>
            <a:r>
              <a:rPr lang="es-MX" dirty="0" smtClean="0"/>
              <a:t>Disminuir el consumo y la contaminación ambiental causado  por el diesel Fósil.</a:t>
            </a:r>
          </a:p>
          <a:p>
            <a:pPr marL="285750" indent="-285750" algn="just">
              <a:buFont typeface="Arial" pitchFamily="34" charset="0"/>
              <a:buChar char="•"/>
            </a:pPr>
            <a:r>
              <a:rPr lang="es-MX" dirty="0" smtClean="0"/>
              <a:t>Contribuir a que </a:t>
            </a:r>
            <a:r>
              <a:rPr lang="es-MX" dirty="0"/>
              <a:t>T</a:t>
            </a:r>
            <a:r>
              <a:rPr lang="es-MX" dirty="0" smtClean="0"/>
              <a:t>lalnepantla de Baz sea un Municipio Limpio.</a:t>
            </a:r>
            <a:endParaRPr lang="es-MX" dirty="0"/>
          </a:p>
        </p:txBody>
      </p:sp>
    </p:spTree>
    <p:extLst>
      <p:ext uri="{BB962C8B-B14F-4D97-AF65-F5344CB8AC3E}">
        <p14:creationId xmlns:p14="http://schemas.microsoft.com/office/powerpoint/2010/main" val="2584169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p:nvPr/>
        </p:nvPicPr>
        <p:blipFill rotWithShape="1">
          <a:blip r:embed="rId2" cstate="print">
            <a:extLst>
              <a:ext uri="{28A0092B-C50C-407E-A947-70E740481C1C}">
                <a14:useLocalDpi xmlns:a14="http://schemas.microsoft.com/office/drawing/2010/main" val="0"/>
              </a:ext>
            </a:extLst>
          </a:blip>
          <a:srcRect t="90010"/>
          <a:stretch/>
        </p:blipFill>
        <p:spPr bwMode="auto">
          <a:xfrm>
            <a:off x="0" y="5915891"/>
            <a:ext cx="9144000" cy="942109"/>
          </a:xfrm>
          <a:prstGeom prst="rect">
            <a:avLst/>
          </a:prstGeom>
          <a:ln>
            <a:noFill/>
          </a:ln>
          <a:extLst>
            <a:ext uri="{53640926-AAD7-44D8-BBD7-CCE9431645EC}">
              <a14:shadowObscured xmlns:a14="http://schemas.microsoft.com/office/drawing/2010/main"/>
            </a:ext>
          </a:extLst>
        </p:spPr>
      </p:pic>
      <p:pic>
        <p:nvPicPr>
          <p:cNvPr id="7" name="6 Imagen"/>
          <p:cNvPicPr/>
          <p:nvPr/>
        </p:nvPicPr>
        <p:blipFill>
          <a:blip r:embed="rId3" cstate="print">
            <a:extLst>
              <a:ext uri="{28A0092B-C50C-407E-A947-70E740481C1C}">
                <a14:useLocalDpi xmlns:a14="http://schemas.microsoft.com/office/drawing/2010/main" val="0"/>
              </a:ext>
            </a:extLst>
          </a:blip>
          <a:stretch>
            <a:fillRect/>
          </a:stretch>
        </p:blipFill>
        <p:spPr>
          <a:xfrm>
            <a:off x="179512" y="116632"/>
            <a:ext cx="2232248" cy="603250"/>
          </a:xfrm>
          <a:prstGeom prst="rect">
            <a:avLst/>
          </a:prstGeom>
        </p:spPr>
      </p:pic>
      <p:pic>
        <p:nvPicPr>
          <p:cNvPr id="8" name="7 Imagen"/>
          <p:cNvPicPr/>
          <p:nvPr/>
        </p:nvPicPr>
        <p:blipFill>
          <a:blip r:embed="rId4" cstate="print">
            <a:extLst>
              <a:ext uri="{28A0092B-C50C-407E-A947-70E740481C1C}">
                <a14:useLocalDpi xmlns:a14="http://schemas.microsoft.com/office/drawing/2010/main" val="0"/>
              </a:ext>
            </a:extLst>
          </a:blip>
          <a:stretch>
            <a:fillRect/>
          </a:stretch>
        </p:blipFill>
        <p:spPr>
          <a:xfrm>
            <a:off x="7092280" y="123005"/>
            <a:ext cx="1749673" cy="679450"/>
          </a:xfrm>
          <a:prstGeom prst="rect">
            <a:avLst/>
          </a:prstGeom>
        </p:spPr>
      </p:pic>
      <p:sp>
        <p:nvSpPr>
          <p:cNvPr id="2" name="1 Rectángulo"/>
          <p:cNvSpPr/>
          <p:nvPr/>
        </p:nvSpPr>
        <p:spPr>
          <a:xfrm>
            <a:off x="441659" y="980728"/>
            <a:ext cx="8280920" cy="4985980"/>
          </a:xfrm>
          <a:prstGeom prst="rect">
            <a:avLst/>
          </a:prstGeom>
        </p:spPr>
        <p:txBody>
          <a:bodyPr wrap="square">
            <a:spAutoFit/>
          </a:bodyPr>
          <a:lstStyle/>
          <a:p>
            <a:pPr algn="just"/>
            <a:r>
              <a:rPr lang="es-MX" sz="2400" b="1" dirty="0" smtClean="0"/>
              <a:t>Eventos Ambientales</a:t>
            </a:r>
            <a:endParaRPr lang="es-MX" sz="2400" b="1" dirty="0"/>
          </a:p>
          <a:p>
            <a:pPr algn="just"/>
            <a:r>
              <a:rPr lang="es-ES_tradnl" altLang="es-MX" dirty="0"/>
              <a:t>Eje central para la conservación, rescate, y restauración del medio ambiente en Tlalnepantla, ante la crisis ecológica que enfrenta la humanidad por el calentamiento global del planeta. </a:t>
            </a:r>
          </a:p>
          <a:p>
            <a:r>
              <a:rPr lang="es-ES_tradnl" altLang="es-MX" b="1" dirty="0"/>
              <a:t>Beneficios del Programa:</a:t>
            </a:r>
          </a:p>
          <a:p>
            <a:r>
              <a:rPr lang="es-ES_tradnl" altLang="es-MX" dirty="0"/>
              <a:t>Participación en el Programa Permanente </a:t>
            </a:r>
            <a:r>
              <a:rPr lang="es-ES_tradnl" altLang="es-MX" dirty="0" smtClean="0"/>
              <a:t>“Ciudad Amable”. </a:t>
            </a:r>
            <a:endParaRPr lang="es-ES_tradnl" altLang="es-MX" dirty="0"/>
          </a:p>
          <a:p>
            <a:pPr>
              <a:buFont typeface="Wingdings" pitchFamily="2" charset="2"/>
              <a:buChar char="ü"/>
            </a:pPr>
            <a:endParaRPr lang="es-ES_tradnl" altLang="es-MX" sz="800" dirty="0"/>
          </a:p>
          <a:p>
            <a:r>
              <a:rPr lang="es-ES_tradnl" altLang="es-MX" dirty="0" smtClean="0"/>
              <a:t>Organizar </a:t>
            </a:r>
            <a:r>
              <a:rPr lang="es-ES_tradnl" altLang="es-MX" dirty="0"/>
              <a:t>ferias y exposiciones en materia de medio ambiente principalmente en fechas especificas como </a:t>
            </a:r>
          </a:p>
          <a:p>
            <a:r>
              <a:rPr lang="es-ES_tradnl" altLang="es-MX" dirty="0"/>
              <a:t>22 de Marzo Día Mundial del Agua</a:t>
            </a:r>
          </a:p>
          <a:p>
            <a:r>
              <a:rPr lang="es-ES_tradnl" altLang="es-MX" dirty="0"/>
              <a:t>05 de Junio Día Mundial del Ambiente</a:t>
            </a:r>
          </a:p>
          <a:p>
            <a:r>
              <a:rPr lang="es-ES_tradnl" altLang="es-MX" dirty="0"/>
              <a:t>08 de Julio Día del Árbol.</a:t>
            </a:r>
          </a:p>
          <a:p>
            <a:r>
              <a:rPr lang="es-ES_tradnl" altLang="es-MX" dirty="0"/>
              <a:t>05 de Octubre Día Mundial de las Aves.</a:t>
            </a:r>
          </a:p>
          <a:p>
            <a:pPr>
              <a:buFont typeface="Wingdings" pitchFamily="2" charset="2"/>
              <a:buChar char="ü"/>
            </a:pPr>
            <a:endParaRPr lang="es-ES_tradnl" altLang="es-MX" sz="800" dirty="0"/>
          </a:p>
          <a:p>
            <a:r>
              <a:rPr lang="es-ES_tradnl" altLang="es-MX" dirty="0"/>
              <a:t>Organizar eventos ambientales, para promover una cultura de cuidado y respeto al ambiente, la firma de convenios de colaboración con distintas instituciones educativas públicas y privadas, así como buscar la participación activa de </a:t>
            </a:r>
            <a:r>
              <a:rPr lang="es-ES_tradnl" altLang="es-MX" dirty="0" err="1"/>
              <a:t>ONG´s</a:t>
            </a:r>
            <a:r>
              <a:rPr lang="es-ES_tradnl" altLang="es-MX" dirty="0"/>
              <a:t> no Gubernamentales. </a:t>
            </a:r>
          </a:p>
        </p:txBody>
      </p:sp>
    </p:spTree>
    <p:extLst>
      <p:ext uri="{BB962C8B-B14F-4D97-AF65-F5344CB8AC3E}">
        <p14:creationId xmlns:p14="http://schemas.microsoft.com/office/powerpoint/2010/main" val="283374406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p:nvPr/>
        </p:nvPicPr>
        <p:blipFill rotWithShape="1">
          <a:blip r:embed="rId2" cstate="print">
            <a:extLst>
              <a:ext uri="{28A0092B-C50C-407E-A947-70E740481C1C}">
                <a14:useLocalDpi xmlns:a14="http://schemas.microsoft.com/office/drawing/2010/main" val="0"/>
              </a:ext>
            </a:extLst>
          </a:blip>
          <a:srcRect t="90010"/>
          <a:stretch/>
        </p:blipFill>
        <p:spPr bwMode="auto">
          <a:xfrm>
            <a:off x="0" y="5915891"/>
            <a:ext cx="9144000" cy="942109"/>
          </a:xfrm>
          <a:prstGeom prst="rect">
            <a:avLst/>
          </a:prstGeom>
          <a:ln>
            <a:noFill/>
          </a:ln>
          <a:extLst>
            <a:ext uri="{53640926-AAD7-44D8-BBD7-CCE9431645EC}">
              <a14:shadowObscured xmlns:a14="http://schemas.microsoft.com/office/drawing/2010/main"/>
            </a:ext>
          </a:extLst>
        </p:spPr>
      </p:pic>
      <p:pic>
        <p:nvPicPr>
          <p:cNvPr id="7" name="6 Imagen"/>
          <p:cNvPicPr/>
          <p:nvPr/>
        </p:nvPicPr>
        <p:blipFill>
          <a:blip r:embed="rId3" cstate="print">
            <a:extLst>
              <a:ext uri="{28A0092B-C50C-407E-A947-70E740481C1C}">
                <a14:useLocalDpi xmlns:a14="http://schemas.microsoft.com/office/drawing/2010/main" val="0"/>
              </a:ext>
            </a:extLst>
          </a:blip>
          <a:stretch>
            <a:fillRect/>
          </a:stretch>
        </p:blipFill>
        <p:spPr>
          <a:xfrm>
            <a:off x="179512" y="116632"/>
            <a:ext cx="2232248" cy="603250"/>
          </a:xfrm>
          <a:prstGeom prst="rect">
            <a:avLst/>
          </a:prstGeom>
        </p:spPr>
      </p:pic>
      <p:pic>
        <p:nvPicPr>
          <p:cNvPr id="8" name="7 Imagen"/>
          <p:cNvPicPr/>
          <p:nvPr/>
        </p:nvPicPr>
        <p:blipFill>
          <a:blip r:embed="rId4" cstate="print">
            <a:extLst>
              <a:ext uri="{28A0092B-C50C-407E-A947-70E740481C1C}">
                <a14:useLocalDpi xmlns:a14="http://schemas.microsoft.com/office/drawing/2010/main" val="0"/>
              </a:ext>
            </a:extLst>
          </a:blip>
          <a:stretch>
            <a:fillRect/>
          </a:stretch>
        </p:blipFill>
        <p:spPr>
          <a:xfrm>
            <a:off x="7092280" y="123005"/>
            <a:ext cx="1749673" cy="679450"/>
          </a:xfrm>
          <a:prstGeom prst="rect">
            <a:avLst/>
          </a:prstGeom>
        </p:spPr>
      </p:pic>
      <p:sp>
        <p:nvSpPr>
          <p:cNvPr id="2" name="1 Rectángulo"/>
          <p:cNvSpPr/>
          <p:nvPr/>
        </p:nvSpPr>
        <p:spPr>
          <a:xfrm>
            <a:off x="441659" y="980728"/>
            <a:ext cx="8280920" cy="3785652"/>
          </a:xfrm>
          <a:prstGeom prst="rect">
            <a:avLst/>
          </a:prstGeom>
        </p:spPr>
        <p:txBody>
          <a:bodyPr wrap="square">
            <a:spAutoFit/>
          </a:bodyPr>
          <a:lstStyle/>
          <a:p>
            <a:pPr algn="just"/>
            <a:r>
              <a:rPr lang="es-MX" sz="2400" b="1" dirty="0" smtClean="0"/>
              <a:t>Semana del Día Mundial del Medio Ambiente</a:t>
            </a:r>
            <a:endParaRPr lang="es-MX" sz="2400" b="1" dirty="0"/>
          </a:p>
          <a:p>
            <a:pPr algn="just"/>
            <a:endParaRPr lang="es-MX" b="1" i="1" dirty="0" smtClean="0"/>
          </a:p>
          <a:p>
            <a:pPr algn="just"/>
            <a:r>
              <a:rPr lang="es-MX" dirty="0"/>
              <a:t>El Día Mundial del Medio Ambiente (DMMA) es el principal vehículo de las Naciones Unidas para impulsar a la acción y sensibilización por el medio ambiente. A lo largo de los años ha crecido hasta convertirse en una plataforma mundial que se celebra en más de 100 países. También sirve como “día de las personas” para hacer algo positivo por el medio ambiente, uniendo las acciones individuales en una gran fuerza colectiva que genere un impacto exponencial positivo para el planeta. </a:t>
            </a:r>
            <a:endParaRPr lang="es-MX" dirty="0" smtClean="0"/>
          </a:p>
          <a:p>
            <a:pPr algn="just"/>
            <a:endParaRPr lang="es-MX" b="1" i="1" dirty="0"/>
          </a:p>
          <a:p>
            <a:pPr algn="just"/>
            <a:r>
              <a:rPr lang="es-MX" dirty="0"/>
              <a:t>El </a:t>
            </a:r>
            <a:r>
              <a:rPr lang="es-MX" dirty="0" smtClean="0"/>
              <a:t>Día Mundial del Medio Ambiente </a:t>
            </a:r>
            <a:r>
              <a:rPr lang="es-MX" dirty="0"/>
              <a:t>es la oportunidad de que todos nos demos cuenta de la responsabilidad para cuidar de la Tierra y convertirnos en agentes de cambio. </a:t>
            </a:r>
            <a:r>
              <a:rPr lang="es-MX" dirty="0" smtClean="0"/>
              <a:t>Por eso Tlalnepantla de Baz realizará acciones especiales durante una semana para el festejo.  </a:t>
            </a:r>
            <a:endParaRPr lang="es-MX" b="1" i="1" dirty="0"/>
          </a:p>
        </p:txBody>
      </p:sp>
    </p:spTree>
    <p:extLst>
      <p:ext uri="{BB962C8B-B14F-4D97-AF65-F5344CB8AC3E}">
        <p14:creationId xmlns:p14="http://schemas.microsoft.com/office/powerpoint/2010/main" val="42040292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5 Imagen"/>
          <p:cNvPicPr/>
          <p:nvPr/>
        </p:nvPicPr>
        <p:blipFill rotWithShape="1">
          <a:blip r:embed="rId2" cstate="print">
            <a:extLst>
              <a:ext uri="{28A0092B-C50C-407E-A947-70E740481C1C}">
                <a14:useLocalDpi xmlns:a14="http://schemas.microsoft.com/office/drawing/2010/main" val="0"/>
              </a:ext>
            </a:extLst>
          </a:blip>
          <a:srcRect t="90010"/>
          <a:stretch/>
        </p:blipFill>
        <p:spPr bwMode="auto">
          <a:xfrm>
            <a:off x="0" y="5915891"/>
            <a:ext cx="9144000" cy="942109"/>
          </a:xfrm>
          <a:prstGeom prst="rect">
            <a:avLst/>
          </a:prstGeom>
          <a:ln>
            <a:noFill/>
          </a:ln>
          <a:extLst>
            <a:ext uri="{53640926-AAD7-44D8-BBD7-CCE9431645EC}">
              <a14:shadowObscured xmlns:a14="http://schemas.microsoft.com/office/drawing/2010/main"/>
            </a:ext>
          </a:extLst>
        </p:spPr>
      </p:pic>
      <p:pic>
        <p:nvPicPr>
          <p:cNvPr id="7" name="6 Imagen"/>
          <p:cNvPicPr/>
          <p:nvPr/>
        </p:nvPicPr>
        <p:blipFill>
          <a:blip r:embed="rId3" cstate="print">
            <a:extLst>
              <a:ext uri="{28A0092B-C50C-407E-A947-70E740481C1C}">
                <a14:useLocalDpi xmlns:a14="http://schemas.microsoft.com/office/drawing/2010/main" val="0"/>
              </a:ext>
            </a:extLst>
          </a:blip>
          <a:stretch>
            <a:fillRect/>
          </a:stretch>
        </p:blipFill>
        <p:spPr>
          <a:xfrm>
            <a:off x="179512" y="116632"/>
            <a:ext cx="2232248" cy="603250"/>
          </a:xfrm>
          <a:prstGeom prst="rect">
            <a:avLst/>
          </a:prstGeom>
        </p:spPr>
      </p:pic>
      <p:pic>
        <p:nvPicPr>
          <p:cNvPr id="8" name="7 Imagen"/>
          <p:cNvPicPr/>
          <p:nvPr/>
        </p:nvPicPr>
        <p:blipFill>
          <a:blip r:embed="rId4" cstate="print">
            <a:extLst>
              <a:ext uri="{28A0092B-C50C-407E-A947-70E740481C1C}">
                <a14:useLocalDpi xmlns:a14="http://schemas.microsoft.com/office/drawing/2010/main" val="0"/>
              </a:ext>
            </a:extLst>
          </a:blip>
          <a:stretch>
            <a:fillRect/>
          </a:stretch>
        </p:blipFill>
        <p:spPr>
          <a:xfrm>
            <a:off x="7092280" y="123005"/>
            <a:ext cx="1749673" cy="679450"/>
          </a:xfrm>
          <a:prstGeom prst="rect">
            <a:avLst/>
          </a:prstGeom>
        </p:spPr>
      </p:pic>
      <p:sp>
        <p:nvSpPr>
          <p:cNvPr id="2" name="1 Rectángulo"/>
          <p:cNvSpPr/>
          <p:nvPr/>
        </p:nvSpPr>
        <p:spPr>
          <a:xfrm>
            <a:off x="441659" y="980728"/>
            <a:ext cx="8280920" cy="3600986"/>
          </a:xfrm>
          <a:prstGeom prst="rect">
            <a:avLst/>
          </a:prstGeom>
        </p:spPr>
        <p:txBody>
          <a:bodyPr wrap="square">
            <a:spAutoFit/>
          </a:bodyPr>
          <a:lstStyle/>
          <a:p>
            <a:pPr algn="just"/>
            <a:r>
              <a:rPr lang="es-MX" sz="2400" b="1" dirty="0" smtClean="0"/>
              <a:t>Recorrido en el Parque Estatal Sierra de Guadalupe (Zona Natural Protegida).</a:t>
            </a:r>
          </a:p>
          <a:p>
            <a:pPr algn="just"/>
            <a:endParaRPr lang="es-MX" b="1" i="1" dirty="0" smtClean="0"/>
          </a:p>
          <a:p>
            <a:pPr algn="just"/>
            <a:r>
              <a:rPr lang="es-MX" dirty="0"/>
              <a:t>El </a:t>
            </a:r>
            <a:r>
              <a:rPr lang="es-MX" dirty="0" smtClean="0"/>
              <a:t>principal objetivo de estos recorridos son porque es una </a:t>
            </a:r>
            <a:r>
              <a:rPr lang="es-ES_tradnl" dirty="0" smtClean="0"/>
              <a:t>reserva </a:t>
            </a:r>
            <a:r>
              <a:rPr lang="es-ES_tradnl" dirty="0"/>
              <a:t>es administrada por la Coordinación General de Conservación Ecológica dependiente de la Secretaria del Medio Ambiente del Gobierno, </a:t>
            </a:r>
            <a:r>
              <a:rPr lang="es-ES_tradnl" dirty="0" smtClean="0"/>
              <a:t>en coordinación con ellos y la Dirección General del Medio Ambiente como </a:t>
            </a:r>
            <a:r>
              <a:rPr lang="es-ES_tradnl" dirty="0"/>
              <a:t>autoridad coadyuvante </a:t>
            </a:r>
            <a:r>
              <a:rPr lang="es-ES_tradnl" dirty="0" smtClean="0"/>
              <a:t>realizan recorridos  principalmente para la detección de i</a:t>
            </a:r>
            <a:r>
              <a:rPr lang="es-ES_tradnl" altLang="es-MX" dirty="0" smtClean="0">
                <a:solidFill>
                  <a:srgbClr val="000000"/>
                </a:solidFill>
                <a:ea typeface="MS PGothic" pitchFamily="34" charset="-128"/>
              </a:rPr>
              <a:t>ncendios </a:t>
            </a:r>
            <a:r>
              <a:rPr lang="es-ES_tradnl" altLang="es-MX" dirty="0">
                <a:solidFill>
                  <a:srgbClr val="000000"/>
                </a:solidFill>
                <a:ea typeface="MS PGothic" pitchFamily="34" charset="-128"/>
              </a:rPr>
              <a:t>forestales, derrumbes, corrupción e inseguridad, expansión urbana por ocupación irregular del suelo, deforestación, diferentes modalidades de zonificación y división política administrativa que propicia acciones erráticas, así como acciones de reforestación aisladas.   </a:t>
            </a:r>
          </a:p>
          <a:p>
            <a:pPr algn="just"/>
            <a:endParaRPr lang="es-ES_tradnl" dirty="0"/>
          </a:p>
        </p:txBody>
      </p:sp>
    </p:spTree>
    <p:extLst>
      <p:ext uri="{BB962C8B-B14F-4D97-AF65-F5344CB8AC3E}">
        <p14:creationId xmlns:p14="http://schemas.microsoft.com/office/powerpoint/2010/main" val="112191139"/>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2316</TotalTime>
  <Words>2044</Words>
  <Application>Microsoft Office PowerPoint</Application>
  <PresentationFormat>Presentación en pantalla (4:3)</PresentationFormat>
  <Paragraphs>104</Paragraphs>
  <Slides>18</Slides>
  <Notes>0</Notes>
  <HiddenSlides>0</HiddenSlides>
  <MMClips>0</MMClips>
  <ScaleCrop>false</ScaleCrop>
  <HeadingPairs>
    <vt:vector size="4" baseType="variant">
      <vt:variant>
        <vt:lpstr>Tema</vt:lpstr>
      </vt:variant>
      <vt:variant>
        <vt:i4>1</vt:i4>
      </vt:variant>
      <vt:variant>
        <vt:lpstr>Títulos de diapositiva</vt:lpstr>
      </vt:variant>
      <vt:variant>
        <vt:i4>18</vt:i4>
      </vt:variant>
    </vt:vector>
  </HeadingPairs>
  <TitlesOfParts>
    <vt:vector size="19" baseType="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Adriana</dc:creator>
  <cp:lastModifiedBy>Usuario</cp:lastModifiedBy>
  <cp:revision>121</cp:revision>
  <cp:lastPrinted>2016-09-26T18:13:42Z</cp:lastPrinted>
  <dcterms:created xsi:type="dcterms:W3CDTF">2016-05-20T19:36:12Z</dcterms:created>
  <dcterms:modified xsi:type="dcterms:W3CDTF">2016-09-27T15:54:33Z</dcterms:modified>
</cp:coreProperties>
</file>