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handoutMasterIdLst>
    <p:handoutMasterId r:id="rId8"/>
  </p:handoutMasterIdLst>
  <p:sldIdLst>
    <p:sldId id="276" r:id="rId2"/>
    <p:sldId id="298" r:id="rId3"/>
    <p:sldId id="294" r:id="rId4"/>
    <p:sldId id="292" r:id="rId5"/>
    <p:sldId id="280" r:id="rId6"/>
  </p:sldIdLst>
  <p:sldSz cx="9144000" cy="6858000" type="screen4x3"/>
  <p:notesSz cx="7053263" cy="93091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CED9"/>
    <a:srgbClr val="EDE7E7"/>
    <a:srgbClr val="CCECFF"/>
    <a:srgbClr val="E9DAC5"/>
    <a:srgbClr val="DED6D0"/>
    <a:srgbClr val="F3E1C6"/>
    <a:srgbClr val="FFE8A7"/>
    <a:srgbClr val="D9CECC"/>
    <a:srgbClr val="EEE9E6"/>
    <a:srgbClr val="8363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Estilo medio 3 - Énfasis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Estilo oscuro 1 - Énfasis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1EBBBCC-DAD2-459C-BE2E-F6DE35CF9A28}" styleName="Estilo oscuro 2 - Énfasis 3/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36" autoAdjust="0"/>
    <p:restoredTop sz="94671" autoAdjust="0"/>
  </p:normalViewPr>
  <p:slideViewPr>
    <p:cSldViewPr>
      <p:cViewPr>
        <p:scale>
          <a:sx n="110" d="100"/>
          <a:sy n="110" d="100"/>
        </p:scale>
        <p:origin x="-110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95738" y="0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986B98-F83F-440D-9FBA-F813DD40ECD2}" type="datetimeFigureOut">
              <a:rPr lang="es-MX" smtClean="0"/>
              <a:t>03/11/2015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95738" y="8842375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36D4DD-6AD1-4AF0-8D55-9353C2DEE999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1182789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3DEE4062-7251-4365-AFE2-1490DD3A7EB1}" type="datetimeFigureOut">
              <a:rPr lang="es-ES" smtClean="0"/>
              <a:t>03/11/2015</a:t>
            </a:fld>
            <a:endParaRPr lang="es-E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s-ES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8248D66E-BF0C-4F8C-9CCB-03C4A2838D5A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9248736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579BEFB-91DD-40FF-B790-AD84059B3A7C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A4E29-C663-404B-A7CF-D8476EE21DE6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90BEF-18DA-4EB8-8A3C-E2C4370B5B0E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0694-90C9-4F2E-ABFD-A50B3E88102B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A533B-742F-446E-974D-7CC3E01ADDF9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21E60-EDA1-4426-AA22-51DA96DBDE41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DD3D56E-3A4E-4094-BA91-40AC27A705F2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s-ES" smtClean="0"/>
              <a:t>MACM/ijh. UIPPE</a:t>
            </a:r>
            <a:endParaRPr lang="es-E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0A5147A8-2607-4C8F-9065-6C604FADA16A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E532B-E393-4059-8C9D-E2E749543B21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21E3-4391-4713-8333-DD7FD361E6DE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F64E1-3CD6-473B-A59F-B314B0E58DBC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29 Rectángulo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30 Rectángulo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B0B21BE-5BE3-4383-9408-B21E1F832A7A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404664"/>
            <a:ext cx="1152128" cy="93610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consulta externa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1315985"/>
              </p:ext>
            </p:extLst>
          </p:nvPr>
        </p:nvGraphicFramePr>
        <p:xfrm>
          <a:off x="755576" y="1844824"/>
          <a:ext cx="7488832" cy="3922457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0628"/>
                <a:gridCol w="4323569"/>
                <a:gridCol w="1012634"/>
                <a:gridCol w="1132001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F41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Otros trastornos de ansiedad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74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2.8</a:t>
                      </a:r>
                    </a:p>
                  </a:txBody>
                  <a:tcPr marL="9525" marR="9525" marT="9525" marB="0" anchor="b"/>
                </a:tc>
              </a:tr>
              <a:tr h="283130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E66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Obesidad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73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2.8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N40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Hiperplasia de la próstata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71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2.7</a:t>
                      </a:r>
                    </a:p>
                  </a:txBody>
                  <a:tcPr marL="9525" marR="9525" marT="9525" marB="0" anchor="b"/>
                </a:tc>
              </a:tr>
              <a:tr h="294017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M15-M19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Artrosis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52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2.0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K80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Colelitiasis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1.9</a:t>
                      </a:r>
                    </a:p>
                  </a:txBody>
                  <a:tcPr marL="9525" marR="9525" marT="9525" marB="0" anchor="b"/>
                </a:tc>
              </a:tr>
              <a:tr h="259023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F808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Otros trastornos del desarrollo del habla y del lenguaje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47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1.8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E10-E14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Diabetes mellitus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1.7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N18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Insuficiencia renal crónica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1.5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I87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Otros trastornos de las venas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1.5</a:t>
                      </a:r>
                    </a:p>
                  </a:txBody>
                  <a:tcPr marL="9525" marR="9525" marT="9525" marB="0" anchor="b"/>
                </a:tc>
              </a:tr>
              <a:tr h="265265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G442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Cefalea</a:t>
                      </a:r>
                      <a:r>
                        <a:rPr kumimoji="0" lang="es-MX" sz="12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 debida a tensión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23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0.9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3833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507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19.4</a:t>
                      </a:r>
                      <a:endParaRPr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2139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80.8</a:t>
                      </a:r>
                      <a:endParaRPr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2646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100.0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8" name="7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84684"/>
            <a:ext cx="1008112" cy="756084"/>
          </a:xfrm>
          <a:prstGeom prst="rect">
            <a:avLst/>
          </a:prstGeom>
          <a:noFill/>
        </p:spPr>
      </p:pic>
      <p:sp>
        <p:nvSpPr>
          <p:cNvPr id="10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JLPM. UIPPE						 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Soarian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8052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188640"/>
            <a:ext cx="1152128" cy="86409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648610" y="125946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</a:t>
            </a:r>
            <a:r>
              <a:rPr lang="es-MX" i="1" u="sng" dirty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admisi</a:t>
            </a:r>
            <a:r>
              <a:rPr lang="es-MX" b="1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ó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n continua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1796038"/>
              </p:ext>
            </p:extLst>
          </p:nvPr>
        </p:nvGraphicFramePr>
        <p:xfrm>
          <a:off x="755576" y="1700808"/>
          <a:ext cx="7495481" cy="3993279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0628"/>
                <a:gridCol w="4323569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O00-O99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Embarazo, parto y puerperio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5.1</a:t>
                      </a:r>
                    </a:p>
                  </a:txBody>
                  <a:tcPr marL="9525" marR="9525" marT="9525" marB="0" anchor="b"/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S00-S09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Traumatismo de la cabeza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3.1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R10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Dolor abdominal y pélvico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2.8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701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I10X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Hipertensión esencial (primaria)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2.3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K20-K31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Enfermedad del esófago, del estómago y del duodeno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2.0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N189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Insuficiencia renal crónica, no especificada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2.0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E10-E14</a:t>
                      </a: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Diabetes mellitus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2.0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N230</a:t>
                      </a: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Colico renal, no especificado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1.7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4201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K800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Calculo de la 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vesícula </a:t>
                      </a:r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biliar con colecistitis aguda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1.7</a:t>
                      </a:r>
                    </a:p>
                  </a:txBody>
                  <a:tcPr marL="9525" marR="9525" marT="9525" marB="0" anchor="b"/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K92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Otras enfermedades del sistema digestivo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1.2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110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23.8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318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76.2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428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8" name="7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332656"/>
            <a:ext cx="1008112" cy="756084"/>
          </a:xfrm>
          <a:prstGeom prst="rect">
            <a:avLst/>
          </a:prstGeom>
          <a:noFill/>
        </p:spPr>
      </p:pic>
      <p:sp>
        <p:nvSpPr>
          <p:cNvPr id="10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JLPM. UIPPE						 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Soarian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421658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683568" y="404664"/>
            <a:ext cx="1152128" cy="93610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 hospitalización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0512391"/>
              </p:ext>
            </p:extLst>
          </p:nvPr>
        </p:nvGraphicFramePr>
        <p:xfrm>
          <a:off x="750068" y="1844824"/>
          <a:ext cx="7500989" cy="3946132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13620"/>
                <a:gridCol w="4336085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O80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Parto único espontáneo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27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9.7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K80</a:t>
                      </a: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Colelitiasis</a:t>
                      </a:r>
                    </a:p>
                  </a:txBody>
                  <a:tcPr marL="0" marR="0" marT="0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14</a:t>
                      </a: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5.0</a:t>
                      </a: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N180</a:t>
                      </a: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Insuficiencia renal terminal</a:t>
                      </a: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3.2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940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C6</a:t>
                      </a: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Tumores malignos de los órganos genitales masculinos </a:t>
                      </a:r>
                    </a:p>
                  </a:txBody>
                  <a:tcPr marL="0" marR="0" marT="0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2.5</a:t>
                      </a: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</a:tr>
              <a:tr h="267885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S06</a:t>
                      </a: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Traumatismo intracraneal</a:t>
                      </a: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2.2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S7</a:t>
                      </a: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Traumatismos de la cadera y del muslo</a:t>
                      </a:r>
                    </a:p>
                  </a:txBody>
                  <a:tcPr marL="0" marR="0" marT="0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2.2</a:t>
                      </a: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K3</a:t>
                      </a: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Enfermedades del apéndice</a:t>
                      </a: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1.8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K40</a:t>
                      </a: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Hernia</a:t>
                      </a:r>
                    </a:p>
                  </a:txBody>
                  <a:tcPr marL="0" marR="0" marT="0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1.8</a:t>
                      </a:r>
                    </a:p>
                  </a:txBody>
                  <a:tcPr marL="0" marR="0" marT="0" marB="0" anchor="ctr">
                    <a:solidFill>
                      <a:srgbClr val="CCECFF"/>
                    </a:solidFill>
                  </a:tcPr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K85</a:t>
                      </a:r>
                    </a:p>
                  </a:txBody>
                  <a:tcPr marL="0" marR="0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Pancreatitis aguda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1.8</a:t>
                      </a:r>
                    </a:p>
                  </a:txBody>
                  <a:tcPr marL="0" marR="0" marT="0" marB="0" anchor="ctr"/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C18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Tumor maligno del colón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1.4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88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31.5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200" b="1" i="0" u="none" strike="noStrike" kern="1200" dirty="0" smtClean="0">
                        <a:solidFill>
                          <a:srgbClr val="FF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191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68.5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279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8" name="7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84684"/>
            <a:ext cx="1008112" cy="828092"/>
          </a:xfrm>
          <a:prstGeom prst="rect">
            <a:avLst/>
          </a:prstGeom>
          <a:noFill/>
        </p:spPr>
      </p:pic>
      <p:sp>
        <p:nvSpPr>
          <p:cNvPr id="10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JLPM/</a:t>
            </a:r>
            <a:r>
              <a:rPr lang="es-ES" sz="700" dirty="0" err="1" smtClean="0"/>
              <a:t>mhmc</a:t>
            </a:r>
            <a:r>
              <a:rPr lang="es-ES" sz="700" dirty="0" smtClean="0"/>
              <a:t>. UIPPE						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Soarian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42465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152128" cy="86409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25946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Mortalidad en  hospitalización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8697331"/>
              </p:ext>
            </p:extLst>
          </p:nvPr>
        </p:nvGraphicFramePr>
        <p:xfrm>
          <a:off x="750068" y="1767987"/>
          <a:ext cx="7500989" cy="1543113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8650"/>
              </a:tblGrid>
              <a:tr h="5040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CAUSA</a:t>
                      </a:r>
                      <a:r>
                        <a:rPr lang="es-MX" sz="1400" b="1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A419</a:t>
                      </a:r>
                    </a:p>
                  </a:txBody>
                  <a:tcPr marL="0" marR="0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Septicemia, no especificada</a:t>
                      </a: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33.3</a:t>
                      </a: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G903</a:t>
                      </a:r>
                    </a:p>
                  </a:txBody>
                  <a:tcPr marL="0" marR="0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Degeneración de sistemas 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múltiples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33.3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R570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Choque cardiogénico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33.3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DCED9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4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  <p:sp>
        <p:nvSpPr>
          <p:cNvPr id="8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JLPM/</a:t>
            </a:r>
            <a:r>
              <a:rPr lang="es-ES" sz="700" dirty="0" err="1" smtClean="0"/>
              <a:t>mhmc</a:t>
            </a:r>
            <a:r>
              <a:rPr lang="es-ES" sz="700" dirty="0" smtClean="0"/>
              <a:t>. UIPPE						 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Soarian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  <p:pic>
        <p:nvPicPr>
          <p:cNvPr id="9" name="8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5321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16862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Mortalidad en  admisión continua: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439220"/>
              </p:ext>
            </p:extLst>
          </p:nvPr>
        </p:nvGraphicFramePr>
        <p:xfrm>
          <a:off x="750068" y="1988839"/>
          <a:ext cx="7500989" cy="769045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CAUSA</a:t>
                      </a:r>
                      <a:r>
                        <a:rPr lang="es-MX" sz="1400" b="1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4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  <p:pic>
        <p:nvPicPr>
          <p:cNvPr id="9" name="8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  <p:sp>
        <p:nvSpPr>
          <p:cNvPr id="10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JLPM. UIPPE						 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Soarian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386963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o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233279</TotalTime>
  <Words>357</Words>
  <Application>Microsoft Office PowerPoint</Application>
  <PresentationFormat>Presentación en pantalla (4:3)</PresentationFormat>
  <Paragraphs>204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Urbano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CUNZUETA</dc:creator>
  <cp:lastModifiedBy>Ismael Jimenez Hernandez</cp:lastModifiedBy>
  <cp:revision>1369</cp:revision>
  <cp:lastPrinted>2015-09-08T18:26:24Z</cp:lastPrinted>
  <dcterms:created xsi:type="dcterms:W3CDTF">2013-02-27T16:09:25Z</dcterms:created>
  <dcterms:modified xsi:type="dcterms:W3CDTF">2015-11-03T13:30:49Z</dcterms:modified>
</cp:coreProperties>
</file>