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7"/>
  </p:notesMasterIdLst>
  <p:handoutMasterIdLst>
    <p:handoutMasterId r:id="rId8"/>
  </p:handoutMasterIdLst>
  <p:sldIdLst>
    <p:sldId id="276" r:id="rId2"/>
    <p:sldId id="298" r:id="rId3"/>
    <p:sldId id="294" r:id="rId4"/>
    <p:sldId id="292" r:id="rId5"/>
    <p:sldId id="299" r:id="rId6"/>
  </p:sldIdLst>
  <p:sldSz cx="9144000" cy="6858000" type="screen4x3"/>
  <p:notesSz cx="7053263" cy="93091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E7E7"/>
    <a:srgbClr val="CDCED9"/>
    <a:srgbClr val="CCECFF"/>
    <a:srgbClr val="E9DAC5"/>
    <a:srgbClr val="DED6D0"/>
    <a:srgbClr val="F3E1C6"/>
    <a:srgbClr val="FFE8A7"/>
    <a:srgbClr val="D9CECC"/>
    <a:srgbClr val="EEE9E6"/>
    <a:srgbClr val="8363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Estilo medio 3 - Énfasis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Estilo medio 3 - Énfasis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FD4443E-F989-4FC4-A0C8-D5A2AF1F390B}" styleName="Estilo oscuro 1 - Énfasis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2838BEF-8BB2-4498-84A7-C5851F593DF1}" styleName="Estilo medio 4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Estilo medio 4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46F890A9-2807-4EBB-B81D-B2AA78EC7F39}" styleName="Estilo oscuro 2 - Énfasis 5/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660B408-B3CF-4A94-85FC-2B1E0A45F4A2}" styleName="Estilo oscuro 2 - Énfasis 1/Énfasis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202B0CA-FC54-4496-8BCA-5EF66A818D29}" styleName="Estilo oscuro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1EBBBCC-DAD2-459C-BE2E-F6DE35CF9A28}" styleName="Estilo oscuro 2 - Énfasis 3/Énfasis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CAF9ED-07DC-4A11-8D7F-57B35C25682E}" styleName="Estilo medio 1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A488322-F2BA-4B5B-9748-0D474271808F}" styleName="Estilo medio 3 - 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EC20E35-A176-4012-BC5E-935CFFF8708E}" styleName="Estilo me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ABFCF23-3B69-468F-B69F-88F6DE6A72F2}" styleName="Estilo medio 1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DBED569-4797-4DF1-A0F4-6AAB3CD982D8}" styleName="Estilo claro 3 - Acento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036" autoAdjust="0"/>
    <p:restoredTop sz="94671" autoAdjust="0"/>
  </p:normalViewPr>
  <p:slideViewPr>
    <p:cSldViewPr>
      <p:cViewPr>
        <p:scale>
          <a:sx n="110" d="100"/>
          <a:sy n="110" d="100"/>
        </p:scale>
        <p:origin x="-1104" y="-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59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995738" y="0"/>
            <a:ext cx="3055937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986B98-F83F-440D-9FBA-F813DD40ECD2}" type="datetimeFigureOut">
              <a:rPr lang="es-MX" smtClean="0"/>
              <a:t>03/11/2015</a:t>
            </a:fld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559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995738" y="8842375"/>
            <a:ext cx="3055937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36D4DD-6AD1-4AF0-8D55-9353C2DEE999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11827897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95217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r">
              <a:defRPr sz="1200"/>
            </a:lvl1pPr>
          </a:lstStyle>
          <a:p>
            <a:fld id="{3DEE4062-7251-4365-AFE2-1490DD3A7EB1}" type="datetimeFigureOut">
              <a:rPr lang="es-ES" smtClean="0"/>
              <a:t>03/11/2015</a:t>
            </a:fld>
            <a:endParaRPr lang="es-ES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497" tIns="46749" rIns="93497" bIns="46749" rtlCol="0" anchor="ctr"/>
          <a:lstStyle/>
          <a:p>
            <a:endParaRPr lang="es-ES" dirty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5327" y="4421823"/>
            <a:ext cx="5642610" cy="4189095"/>
          </a:xfrm>
          <a:prstGeom prst="rect">
            <a:avLst/>
          </a:prstGeom>
        </p:spPr>
        <p:txBody>
          <a:bodyPr vert="horz" lIns="93497" tIns="46749" rIns="93497" bIns="46749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95217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r">
              <a:defRPr sz="1200"/>
            </a:lvl1pPr>
          </a:lstStyle>
          <a:p>
            <a:fld id="{8248D66E-BF0C-4F8C-9CCB-03C4A2838D5A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9248736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22 Rectángulo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23 Rectángulo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24 Rectángulo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25 Rectángulo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26 Rectángulo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29 Rectángulo redondeado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30 Rectángulo redondeado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Rectángulo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7579BEFB-91DD-40FF-B790-AD84059B3A7C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r>
              <a:rPr lang="es-ES" smtClean="0"/>
              <a:t>MACM/ijh. UIPPE</a:t>
            </a:r>
            <a:endParaRPr lang="es-ES" dirty="0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A4E29-C663-404B-A7CF-D8476EE21DE6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90BEF-18DA-4EB8-8A3C-E2C4370B5B0E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60694-90C9-4F2E-ABFD-A50B3E88102B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A533B-742F-446E-974D-7CC3E01ADDF9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21E60-EDA1-4426-AA22-51DA96DBDE41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6" name="2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DD3D56E-3A4E-4094-BA91-40AC27A705F2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s-ES" smtClean="0"/>
              <a:t>MACM/ijh. UIPPE</a:t>
            </a:r>
            <a:endParaRPr lang="es-E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0A5147A8-2607-4C8F-9065-6C604FADA16A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r>
              <a:rPr lang="es-ES" smtClean="0"/>
              <a:t>MACM/ijh. UIPPE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E532B-E393-4059-8C9D-E2E749543B21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A21E3-4391-4713-8333-DD7FD361E6DE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F64E1-3CD6-473B-A59F-B314B0E58DBC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27 Rectángulo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28 Rectángulo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29 Rectángulo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30 Rectángulo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31 Rectángulo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32 Rectángulo redondeado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33 Rectángulo redondeado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34 Rectángulo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35 Rectángulo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36 Rectángulo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37 Rectángulo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38 Rectángulo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39 Rectángulo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EB0B21BE-5BE3-4383-9408-B21E1F832A7A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r>
              <a:rPr lang="es-ES" smtClean="0"/>
              <a:t>MACM/ijh. UIPPE</a:t>
            </a:r>
            <a:endParaRPr lang="es-ES" dirty="0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404664"/>
            <a:ext cx="1152128" cy="936104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49517" y="143861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Morbilidad en consulta externa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4491725"/>
              </p:ext>
            </p:extLst>
          </p:nvPr>
        </p:nvGraphicFramePr>
        <p:xfrm>
          <a:off x="755576" y="1844824"/>
          <a:ext cx="7488832" cy="3922457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20628"/>
                <a:gridCol w="4323569"/>
                <a:gridCol w="1012634"/>
                <a:gridCol w="1132001"/>
              </a:tblGrid>
              <a:tr h="487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200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DESCRIPCIÓN DEL CONCEPTO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E66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Obesidad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82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3.5</a:t>
                      </a:r>
                    </a:p>
                  </a:txBody>
                  <a:tcPr marL="9525" marR="9525" marT="9525" marB="0" anchor="b"/>
                </a:tc>
              </a:tr>
              <a:tr h="283130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F41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Otros trastornos de ansiedad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62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2.7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N40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Hiperplasia de la próstata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60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2.6</a:t>
                      </a:r>
                    </a:p>
                  </a:txBody>
                  <a:tcPr marL="9525" marR="9525" marT="9525" marB="0" anchor="b"/>
                </a:tc>
              </a:tr>
              <a:tr h="294017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M17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Gonartrosis [artrosis de la rodilla]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43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1.9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N18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Insuficiencia renal crónica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1.6</a:t>
                      </a:r>
                    </a:p>
                  </a:txBody>
                  <a:tcPr marL="9525" marR="9525" marT="9525" marB="0" anchor="b"/>
                </a:tc>
              </a:tr>
              <a:tr h="259023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K80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Colelitiasis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31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1.3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E11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Diabetes mellitus no insulinodependiente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31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1.3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G442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Cefalea debida a tensión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28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1.2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M059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Artritis reumatoide seropositiva, sin otra especificación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1.2</a:t>
                      </a:r>
                    </a:p>
                  </a:txBody>
                  <a:tcPr marL="9525" marR="9525" marT="9525" marB="0" anchor="b"/>
                </a:tc>
              </a:tr>
              <a:tr h="265265"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M16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lvl="1" algn="l" fontAlgn="b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Coxartrosis [artrosis de la cadera]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16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0.7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3833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75000"/>
                        <a:shade val="30000"/>
                        <a:satMod val="1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kumimoji="0" lang="es-MX" sz="12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SUBTOTAL: 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415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18.1</a:t>
                      </a:r>
                      <a:endParaRPr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75000"/>
                        <a:shade val="30000"/>
                        <a:satMod val="1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MAS OTRAS CAUSAS DE MORBILIDAD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1897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82.1</a:t>
                      </a:r>
                      <a:endParaRPr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E9DAC5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75000"/>
                        <a:shade val="30000"/>
                        <a:satMod val="1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2312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100.0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pic>
        <p:nvPicPr>
          <p:cNvPr id="8" name="7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584684"/>
            <a:ext cx="1008112" cy="756084"/>
          </a:xfrm>
          <a:prstGeom prst="rect">
            <a:avLst/>
          </a:prstGeom>
          <a:noFill/>
        </p:spPr>
      </p:pic>
      <p:sp>
        <p:nvSpPr>
          <p:cNvPr id="10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309320"/>
            <a:ext cx="7554417" cy="365125"/>
          </a:xfrm>
        </p:spPr>
        <p:txBody>
          <a:bodyPr/>
          <a:lstStyle/>
          <a:p>
            <a:r>
              <a:rPr lang="es-ES" sz="700" dirty="0" smtClean="0"/>
              <a:t>JLPM. UIPPE						                                     Fuente</a:t>
            </a:r>
            <a:r>
              <a:rPr lang="es-ES" sz="700" dirty="0"/>
              <a:t>: </a:t>
            </a:r>
            <a:r>
              <a:rPr lang="es-ES" sz="700" dirty="0" smtClean="0"/>
              <a:t>Soarian MedSuite.</a:t>
            </a:r>
            <a:r>
              <a:rPr lang="es-ES" sz="700" dirty="0"/>
              <a:t>			</a:t>
            </a:r>
            <a:r>
              <a:rPr lang="es-ES" sz="700" dirty="0" smtClean="0"/>
              <a:t>		</a:t>
            </a:r>
            <a:endParaRPr lang="es-ES" sz="700" dirty="0"/>
          </a:p>
        </p:txBody>
      </p:sp>
    </p:spTree>
    <p:extLst>
      <p:ext uri="{BB962C8B-B14F-4D97-AF65-F5344CB8AC3E}">
        <p14:creationId xmlns:p14="http://schemas.microsoft.com/office/powerpoint/2010/main" val="80526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188640"/>
            <a:ext cx="1152128" cy="86409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648610" y="125946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Morbilidad en </a:t>
            </a:r>
            <a:r>
              <a:rPr lang="es-MX" i="1" u="sng" dirty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admisi</a:t>
            </a:r>
            <a:r>
              <a:rPr lang="es-MX" b="1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ó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n continua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1381495"/>
              </p:ext>
            </p:extLst>
          </p:nvPr>
        </p:nvGraphicFramePr>
        <p:xfrm>
          <a:off x="755576" y="1700808"/>
          <a:ext cx="7495481" cy="3993279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20628"/>
                <a:gridCol w="4323569"/>
                <a:gridCol w="1012634"/>
                <a:gridCol w="1138650"/>
              </a:tblGrid>
              <a:tr h="487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200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DESCRIPCIÓN DEL CONCEPTO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836307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S00-S09</a:t>
                      </a: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Traumatismo de la cabeza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5.1</a:t>
                      </a:r>
                    </a:p>
                  </a:txBody>
                  <a:tcPr marL="9525" marR="9525" marT="9525" marB="0" anchor="ctr"/>
                </a:tc>
              </a:tr>
              <a:tr h="28313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K20-K31</a:t>
                      </a: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Enfermedad del esófago, del estómago y del duodeno</a:t>
                      </a: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21</a:t>
                      </a: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3.1</a:t>
                      </a: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</a:tr>
              <a:tr h="28313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N390</a:t>
                      </a: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Infección de las vías urinarias, sitio no especificado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7015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O80-O84</a:t>
                      </a: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Parto</a:t>
                      </a: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15</a:t>
                      </a: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2.3</a:t>
                      </a: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R10</a:t>
                      </a: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Dolor abdominal y pélvico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N18</a:t>
                      </a: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Insuficiencia renal crónica</a:t>
                      </a: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11</a:t>
                      </a: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2.0</a:t>
                      </a: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I10X</a:t>
                      </a: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Hipertensión esencial (primaria)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K589</a:t>
                      </a: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Sindrome del colon irritable sin diarrea</a:t>
                      </a: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1.7</a:t>
                      </a: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</a:tr>
              <a:tr h="24201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G40</a:t>
                      </a: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Epilepsia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1.7</a:t>
                      </a:r>
                    </a:p>
                  </a:txBody>
                  <a:tcPr marL="9525" marR="9525" marT="9525" marB="0" anchor="ctr"/>
                </a:tc>
              </a:tr>
              <a:tr h="288032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N23</a:t>
                      </a: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Cólico </a:t>
                      </a:r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renal, no especificado</a:t>
                      </a: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0.9</a:t>
                      </a: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400" b="0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kumimoji="0" lang="es-MX" sz="12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SUBTOTAL: 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127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23.5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4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MAS OTRAS CAUSAS DE MORBILIDAD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s-MX" sz="1200" b="1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405</a:t>
                      </a: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76.5</a:t>
                      </a: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4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532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8" name="7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332656"/>
            <a:ext cx="1008112" cy="756084"/>
          </a:xfrm>
          <a:prstGeom prst="rect">
            <a:avLst/>
          </a:prstGeom>
          <a:noFill/>
        </p:spPr>
      </p:pic>
      <p:sp>
        <p:nvSpPr>
          <p:cNvPr id="10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309320"/>
            <a:ext cx="7554417" cy="365125"/>
          </a:xfrm>
        </p:spPr>
        <p:txBody>
          <a:bodyPr/>
          <a:lstStyle/>
          <a:p>
            <a:r>
              <a:rPr lang="es-ES" sz="700" dirty="0" smtClean="0"/>
              <a:t>JLPM. UIPPE						                                     Fuente</a:t>
            </a:r>
            <a:r>
              <a:rPr lang="es-ES" sz="700" dirty="0"/>
              <a:t>: </a:t>
            </a:r>
            <a:r>
              <a:rPr lang="es-ES" sz="700" dirty="0" smtClean="0"/>
              <a:t>Soarian MedSuite.</a:t>
            </a:r>
            <a:r>
              <a:rPr lang="es-ES" sz="700" dirty="0"/>
              <a:t>			</a:t>
            </a:r>
            <a:r>
              <a:rPr lang="es-ES" sz="700" dirty="0" smtClean="0"/>
              <a:t>		</a:t>
            </a:r>
            <a:endParaRPr lang="es-ES" sz="700" dirty="0"/>
          </a:p>
        </p:txBody>
      </p:sp>
    </p:spTree>
    <p:extLst>
      <p:ext uri="{BB962C8B-B14F-4D97-AF65-F5344CB8AC3E}">
        <p14:creationId xmlns:p14="http://schemas.microsoft.com/office/powerpoint/2010/main" val="4216585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683568" y="404664"/>
            <a:ext cx="1152128" cy="936104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49517" y="143861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Morbilidad en  hospitalización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0006461"/>
              </p:ext>
            </p:extLst>
          </p:nvPr>
        </p:nvGraphicFramePr>
        <p:xfrm>
          <a:off x="750068" y="1844824"/>
          <a:ext cx="7500989" cy="4158865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13620"/>
                <a:gridCol w="4336085"/>
                <a:gridCol w="1012634"/>
                <a:gridCol w="1138650"/>
              </a:tblGrid>
              <a:tr h="487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200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DESCRIPCIÓN DEL CONCEPTO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3D4D67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s-MX" sz="1200" b="1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O80-O84</a:t>
                      </a:r>
                    </a:p>
                  </a:txBody>
                  <a:tcPr marL="0" marR="0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rtl="0" eaLnBrk="1" fontAlgn="b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Parto</a:t>
                      </a:r>
                    </a:p>
                  </a:txBody>
                  <a:tcPr marL="0" marR="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61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16.5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s-MX" sz="1200" b="1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K80-K87</a:t>
                      </a:r>
                    </a:p>
                  </a:txBody>
                  <a:tcPr marL="0" marR="0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rtl="0" eaLnBrk="1" fontAlgn="b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Trastornos de la vesícula biliar, de las vías biliares y del páncreas</a:t>
                      </a:r>
                    </a:p>
                  </a:txBody>
                  <a:tcPr marL="0" marR="0" marT="0" marB="0" anchor="b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21</a:t>
                      </a:r>
                    </a:p>
                  </a:txBody>
                  <a:tcPr marL="0" marR="0" marT="0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5.7</a:t>
                      </a:r>
                    </a:p>
                  </a:txBody>
                  <a:tcPr marL="0" marR="0" marT="0" marB="0" anchor="ctr">
                    <a:solidFill>
                      <a:srgbClr val="CCECFF"/>
                    </a:solidFill>
                  </a:tcPr>
                </a:tc>
              </a:tr>
              <a:tr h="283130">
                <a:tc>
                  <a:txBody>
                    <a:bodyPr/>
                    <a:lstStyle/>
                    <a:p>
                      <a:pPr marL="0" algn="ctr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s-MX" sz="1200" b="1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C00-C97</a:t>
                      </a:r>
                    </a:p>
                  </a:txBody>
                  <a:tcPr marL="0" marR="0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rtl="0" eaLnBrk="1" fontAlgn="b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Tumores (neoplasias) malignos</a:t>
                      </a:r>
                    </a:p>
                  </a:txBody>
                  <a:tcPr marL="0" marR="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18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4.9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294017">
                <a:tc>
                  <a:txBody>
                    <a:bodyPr/>
                    <a:lstStyle/>
                    <a:p>
                      <a:pPr marL="0" algn="ctr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s-MX" sz="1200" b="1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N180</a:t>
                      </a:r>
                    </a:p>
                  </a:txBody>
                  <a:tcPr marL="0" marR="0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rtl="0" eaLnBrk="1" fontAlgn="b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Insuficiencia renal terminal</a:t>
                      </a:r>
                    </a:p>
                  </a:txBody>
                  <a:tcPr marL="0" marR="0" marT="0" marB="0" anchor="b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0" marR="0" marT="0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2.7</a:t>
                      </a:r>
                    </a:p>
                  </a:txBody>
                  <a:tcPr marL="0" marR="0" marT="0" marB="0" anchor="ctr">
                    <a:solidFill>
                      <a:srgbClr val="CCECFF"/>
                    </a:solidFill>
                  </a:tcPr>
                </a:tc>
              </a:tr>
              <a:tr h="267885">
                <a:tc>
                  <a:txBody>
                    <a:bodyPr/>
                    <a:lstStyle/>
                    <a:p>
                      <a:pPr marL="0" algn="ctr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s-MX" sz="1200" b="1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I20-I25</a:t>
                      </a:r>
                    </a:p>
                  </a:txBody>
                  <a:tcPr marL="0" marR="0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rtl="0" eaLnBrk="1" fontAlgn="b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Enfermedades isquémicas del corazón</a:t>
                      </a:r>
                    </a:p>
                  </a:txBody>
                  <a:tcPr marL="0" marR="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1.9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algn="ctr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s-MX" sz="1200" b="1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K35</a:t>
                      </a:r>
                    </a:p>
                  </a:txBody>
                  <a:tcPr marL="0" marR="0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rtl="0" eaLnBrk="1" fontAlgn="b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Apendicitis aguda</a:t>
                      </a:r>
                    </a:p>
                  </a:txBody>
                  <a:tcPr marL="0" marR="0" marT="0" marB="0" anchor="b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0" marR="0" marT="0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1.1</a:t>
                      </a:r>
                    </a:p>
                  </a:txBody>
                  <a:tcPr marL="0" marR="0" marT="0" marB="0" anchor="ctr">
                    <a:solidFill>
                      <a:srgbClr val="CCECFF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algn="ctr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s-MX" sz="1200" b="1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I26-I28</a:t>
                      </a:r>
                    </a:p>
                  </a:txBody>
                  <a:tcPr marL="0" marR="0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rtl="0" eaLnBrk="1" fontAlgn="b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Enfermedad cardiopulmonar y enfermedades de la respiración pulmonar</a:t>
                      </a:r>
                    </a:p>
                  </a:txBody>
                  <a:tcPr marL="0" marR="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0.8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259393">
                <a:tc>
                  <a:txBody>
                    <a:bodyPr/>
                    <a:lstStyle/>
                    <a:p>
                      <a:pPr marL="0" algn="ctr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s-MX" sz="1200" b="1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G934</a:t>
                      </a:r>
                    </a:p>
                  </a:txBody>
                  <a:tcPr marL="0" marR="0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rtl="0" eaLnBrk="1" fontAlgn="b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Encefalopatía no </a:t>
                      </a:r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especificada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0" marR="0" marT="0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0.8</a:t>
                      </a:r>
                    </a:p>
                  </a:txBody>
                  <a:tcPr marL="0" marR="0" marT="0" marB="0" anchor="ctr">
                    <a:solidFill>
                      <a:srgbClr val="CCECFF"/>
                    </a:solidFill>
                  </a:tcPr>
                </a:tc>
              </a:tr>
              <a:tr h="259393">
                <a:tc>
                  <a:txBody>
                    <a:bodyPr/>
                    <a:lstStyle/>
                    <a:p>
                      <a:pPr marL="0" algn="ctr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s-MX" sz="1200" b="1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P229</a:t>
                      </a:r>
                    </a:p>
                  </a:txBody>
                  <a:tcPr marL="0" marR="0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rtl="0" eaLnBrk="1" fontAlgn="b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Dificultad respiratoria del recién nacido, no </a:t>
                      </a:r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especificada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0.8</a:t>
                      </a:r>
                    </a:p>
                  </a:txBody>
                  <a:tcPr marL="0" marR="0" marT="0" marB="0" anchor="ctr"/>
                </a:tc>
              </a:tr>
              <a:tr h="259393">
                <a:tc>
                  <a:txBody>
                    <a:bodyPr/>
                    <a:lstStyle/>
                    <a:p>
                      <a:pPr marL="0" algn="ctr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s-MX" sz="1200" b="1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S06</a:t>
                      </a:r>
                    </a:p>
                  </a:txBody>
                  <a:tcPr marL="0" marR="0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rtl="0" eaLnBrk="1" fontAlgn="b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Traumatismo intracraneal</a:t>
                      </a:r>
                    </a:p>
                  </a:txBody>
                  <a:tcPr marL="0" marR="0" marT="0" marB="0" anchor="b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0" marR="0" marT="0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0.8</a:t>
                      </a:r>
                    </a:p>
                  </a:txBody>
                  <a:tcPr marL="0" marR="0" marT="0" marB="0" anchor="ctr">
                    <a:solidFill>
                      <a:srgbClr val="CCECFF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kumimoji="0" lang="es-MX" sz="12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SUBTOTAL: 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133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36.0</a:t>
                      </a:r>
                      <a:endParaRPr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MAS OTRAS CAUSAS DE MORBILIDAD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236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64.0</a:t>
                      </a:r>
                      <a:endParaRPr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369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100.0</a:t>
                      </a:r>
                      <a:endParaRPr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pic>
        <p:nvPicPr>
          <p:cNvPr id="8" name="7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584684"/>
            <a:ext cx="1008112" cy="828092"/>
          </a:xfrm>
          <a:prstGeom prst="rect">
            <a:avLst/>
          </a:prstGeom>
          <a:noFill/>
        </p:spPr>
      </p:pic>
      <p:sp>
        <p:nvSpPr>
          <p:cNvPr id="10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309320"/>
            <a:ext cx="7554417" cy="365125"/>
          </a:xfrm>
        </p:spPr>
        <p:txBody>
          <a:bodyPr/>
          <a:lstStyle/>
          <a:p>
            <a:r>
              <a:rPr lang="es-ES" sz="700" dirty="0" smtClean="0"/>
              <a:t>JLPM/</a:t>
            </a:r>
            <a:r>
              <a:rPr lang="es-ES" sz="700" dirty="0" err="1" smtClean="0"/>
              <a:t>mhmc</a:t>
            </a:r>
            <a:r>
              <a:rPr lang="es-ES" sz="700" dirty="0" smtClean="0"/>
              <a:t>. UIPPE						                                    Fuente</a:t>
            </a:r>
            <a:r>
              <a:rPr lang="es-ES" sz="700" dirty="0"/>
              <a:t>: </a:t>
            </a:r>
            <a:r>
              <a:rPr lang="es-ES" sz="700" dirty="0" smtClean="0"/>
              <a:t>Soarian MedSuite.</a:t>
            </a:r>
            <a:r>
              <a:rPr lang="es-ES" sz="700" dirty="0"/>
              <a:t>			</a:t>
            </a:r>
            <a:r>
              <a:rPr lang="es-ES" sz="700" dirty="0" smtClean="0"/>
              <a:t>		</a:t>
            </a:r>
            <a:endParaRPr lang="es-ES" sz="700" dirty="0"/>
          </a:p>
        </p:txBody>
      </p:sp>
    </p:spTree>
    <p:extLst>
      <p:ext uri="{BB962C8B-B14F-4D97-AF65-F5344CB8AC3E}">
        <p14:creationId xmlns:p14="http://schemas.microsoft.com/office/powerpoint/2010/main" val="424658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332656"/>
            <a:ext cx="1152128" cy="86409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49517" y="125946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Mortalidad en  hospitalización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8527600"/>
              </p:ext>
            </p:extLst>
          </p:nvPr>
        </p:nvGraphicFramePr>
        <p:xfrm>
          <a:off x="750068" y="1767987"/>
          <a:ext cx="7500989" cy="3621225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26136"/>
                <a:gridCol w="4323569"/>
                <a:gridCol w="1012634"/>
                <a:gridCol w="1138650"/>
              </a:tblGrid>
              <a:tr h="5040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400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CAUSA</a:t>
                      </a:r>
                      <a:r>
                        <a:rPr lang="es-MX" sz="1400" b="1" i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E872</a:t>
                      </a:r>
                    </a:p>
                  </a:txBody>
                  <a:tcPr marL="0" marR="0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Acidosis</a:t>
                      </a: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9.1</a:t>
                      </a: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I219</a:t>
                      </a:r>
                    </a:p>
                  </a:txBody>
                  <a:tcPr marL="0" marR="0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Infarto agudo al miocardio, sin otra especificación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9.1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I289</a:t>
                      </a:r>
                    </a:p>
                  </a:txBody>
                  <a:tcPr marL="0" marR="0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Enfermedad de vasos pulmonares, no </a:t>
                      </a:r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especificada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rgbClr val="CDCE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solidFill>
                      <a:srgbClr val="CDCE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9.1</a:t>
                      </a:r>
                    </a:p>
                  </a:txBody>
                  <a:tcPr marL="0" marR="0" marT="0" marB="0" anchor="ctr">
                    <a:solidFill>
                      <a:srgbClr val="CDCED9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I609</a:t>
                      </a:r>
                    </a:p>
                  </a:txBody>
                  <a:tcPr marL="0" marR="0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Hemorragia </a:t>
                      </a:r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subaracnoidea, </a:t>
                      </a:r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no </a:t>
                      </a:r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especificada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9.1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I610</a:t>
                      </a:r>
                    </a:p>
                  </a:txBody>
                  <a:tcPr marL="0" marR="0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Hemorragia intracerebral en hemisferio, subcortical</a:t>
                      </a:r>
                    </a:p>
                  </a:txBody>
                  <a:tcPr marL="0" marR="0" marT="0" marB="0" anchor="b">
                    <a:solidFill>
                      <a:srgbClr val="CDCE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solidFill>
                      <a:srgbClr val="CDCE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9.1</a:t>
                      </a:r>
                    </a:p>
                  </a:txBody>
                  <a:tcPr marL="0" marR="0" marT="0" marB="0" anchor="ctr">
                    <a:solidFill>
                      <a:srgbClr val="CDCED9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K550</a:t>
                      </a:r>
                    </a:p>
                  </a:txBody>
                  <a:tcPr marL="0" marR="0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Trastorno vascular de los intestinos</a:t>
                      </a:r>
                    </a:p>
                  </a:txBody>
                  <a:tcPr marL="0" marR="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9.1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K729</a:t>
                      </a:r>
                    </a:p>
                  </a:txBody>
                  <a:tcPr marL="0" marR="0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Insuficiencia hepática no </a:t>
                      </a:r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especificada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b">
                    <a:solidFill>
                      <a:srgbClr val="CDCE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solidFill>
                      <a:srgbClr val="CDCE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9.1</a:t>
                      </a:r>
                    </a:p>
                  </a:txBody>
                  <a:tcPr marL="0" marR="0" marT="0" marB="0" anchor="ctr">
                    <a:solidFill>
                      <a:srgbClr val="CDCED9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N180</a:t>
                      </a:r>
                    </a:p>
                  </a:txBody>
                  <a:tcPr marL="0" marR="0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Insuficiencia renal terminal</a:t>
                      </a:r>
                    </a:p>
                  </a:txBody>
                  <a:tcPr marL="0" marR="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9.1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S065</a:t>
                      </a:r>
                    </a:p>
                  </a:txBody>
                  <a:tcPr marL="0" marR="0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Hemorragia subdural traumática</a:t>
                      </a:r>
                    </a:p>
                  </a:txBody>
                  <a:tcPr marL="0" marR="0" marT="0" marB="0" anchor="b">
                    <a:solidFill>
                      <a:srgbClr val="CDCE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solidFill>
                      <a:srgbClr val="CDCE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9.1</a:t>
                      </a:r>
                    </a:p>
                  </a:txBody>
                  <a:tcPr marL="0" marR="0" marT="0" marB="0" anchor="ctr">
                    <a:solidFill>
                      <a:srgbClr val="CDCED9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S071</a:t>
                      </a:r>
                    </a:p>
                  </a:txBody>
                  <a:tcPr marL="0" marR="0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Traumatismo por aplastamiento de cráneo</a:t>
                      </a:r>
                    </a:p>
                  </a:txBody>
                  <a:tcPr marL="0" marR="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9.1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P073</a:t>
                      </a:r>
                    </a:p>
                  </a:txBody>
                  <a:tcPr marL="0" marR="0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Otros recién nacidos pretérmino</a:t>
                      </a:r>
                    </a:p>
                  </a:txBody>
                  <a:tcPr marL="0" marR="0" marT="0" marB="0" anchor="b">
                    <a:solidFill>
                      <a:srgbClr val="CDCE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solidFill>
                      <a:srgbClr val="CDCE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9.1</a:t>
                      </a:r>
                    </a:p>
                  </a:txBody>
                  <a:tcPr marL="0" marR="0" marT="0" marB="0" anchor="ctr">
                    <a:solidFill>
                      <a:srgbClr val="CDCED9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4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4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</a:tbl>
          </a:graphicData>
        </a:graphic>
      </p:graphicFrame>
      <p:sp>
        <p:nvSpPr>
          <p:cNvPr id="8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309320"/>
            <a:ext cx="7554417" cy="365125"/>
          </a:xfrm>
        </p:spPr>
        <p:txBody>
          <a:bodyPr/>
          <a:lstStyle/>
          <a:p>
            <a:r>
              <a:rPr lang="es-ES" sz="700" dirty="0" smtClean="0"/>
              <a:t>JLPM/</a:t>
            </a:r>
            <a:r>
              <a:rPr lang="es-ES" sz="700" dirty="0" err="1" smtClean="0"/>
              <a:t>mhmc</a:t>
            </a:r>
            <a:r>
              <a:rPr lang="es-ES" sz="700" dirty="0" smtClean="0"/>
              <a:t>. UIPPE						                                     Fuente</a:t>
            </a:r>
            <a:r>
              <a:rPr lang="es-ES" sz="700" dirty="0"/>
              <a:t>: </a:t>
            </a:r>
            <a:r>
              <a:rPr lang="es-ES" sz="700" dirty="0" smtClean="0"/>
              <a:t>Soarian MedSuite.</a:t>
            </a:r>
            <a:r>
              <a:rPr lang="es-ES" sz="700" dirty="0"/>
              <a:t>			</a:t>
            </a:r>
            <a:r>
              <a:rPr lang="es-ES" sz="700" dirty="0" smtClean="0"/>
              <a:t>		</a:t>
            </a:r>
            <a:endParaRPr lang="es-ES" sz="700" dirty="0"/>
          </a:p>
        </p:txBody>
      </p:sp>
      <p:pic>
        <p:nvPicPr>
          <p:cNvPr id="9" name="8 Imagen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12676"/>
            <a:ext cx="1008112" cy="7560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53213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332656"/>
            <a:ext cx="1289050" cy="9982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16862" y="143861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Mortalidad en  admisión continua: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8314828"/>
              </p:ext>
            </p:extLst>
          </p:nvPr>
        </p:nvGraphicFramePr>
        <p:xfrm>
          <a:off x="750068" y="1988839"/>
          <a:ext cx="7500989" cy="1882313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26136"/>
                <a:gridCol w="4323569"/>
                <a:gridCol w="1012634"/>
                <a:gridCol w="1138650"/>
              </a:tblGrid>
              <a:tr h="487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400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CAUSA</a:t>
                      </a:r>
                      <a:r>
                        <a:rPr lang="es-MX" sz="1400" b="1" i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I46</a:t>
                      </a: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Paro cardíaco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25.0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R570</a:t>
                      </a: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Choque cardiogénico</a:t>
                      </a:r>
                    </a:p>
                  </a:txBody>
                  <a:tcPr marL="9525" marR="9525" marT="9525" marB="0" anchor="ctr">
                    <a:solidFill>
                      <a:srgbClr val="ED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ED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25.0</a:t>
                      </a:r>
                    </a:p>
                  </a:txBody>
                  <a:tcPr marL="9525" marR="9525" marT="9525" marB="0" anchor="ctr">
                    <a:solidFill>
                      <a:srgbClr val="EDE7E7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A419</a:t>
                      </a: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Septicemia, no especificada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25.0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E872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Acidosis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ED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ED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25.0</a:t>
                      </a:r>
                    </a:p>
                  </a:txBody>
                  <a:tcPr marL="9525" marR="9525" marT="9525" marB="0" anchor="ctr">
                    <a:solidFill>
                      <a:srgbClr val="EDE7E7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4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</a:tbl>
          </a:graphicData>
        </a:graphic>
      </p:graphicFrame>
      <p:pic>
        <p:nvPicPr>
          <p:cNvPr id="9" name="8 Imagen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12676"/>
            <a:ext cx="1008112" cy="756084"/>
          </a:xfrm>
          <a:prstGeom prst="rect">
            <a:avLst/>
          </a:prstGeom>
          <a:noFill/>
        </p:spPr>
      </p:pic>
      <p:sp>
        <p:nvSpPr>
          <p:cNvPr id="10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309320"/>
            <a:ext cx="7554417" cy="365125"/>
          </a:xfrm>
        </p:spPr>
        <p:txBody>
          <a:bodyPr/>
          <a:lstStyle/>
          <a:p>
            <a:r>
              <a:rPr lang="es-ES" sz="700" dirty="0" smtClean="0"/>
              <a:t>JLPM. UIPPE						                                     Fuente</a:t>
            </a:r>
            <a:r>
              <a:rPr lang="es-ES" sz="700" dirty="0"/>
              <a:t>: </a:t>
            </a:r>
            <a:r>
              <a:rPr lang="es-ES" sz="700" dirty="0" smtClean="0"/>
              <a:t>Soarian MedSuite.</a:t>
            </a:r>
            <a:r>
              <a:rPr lang="es-ES" sz="700" dirty="0"/>
              <a:t>			</a:t>
            </a:r>
            <a:r>
              <a:rPr lang="es-ES" sz="700" dirty="0" smtClean="0"/>
              <a:t>		</a:t>
            </a:r>
            <a:endParaRPr lang="es-ES" sz="700" dirty="0"/>
          </a:p>
        </p:txBody>
      </p:sp>
    </p:spTree>
    <p:extLst>
      <p:ext uri="{BB962C8B-B14F-4D97-AF65-F5344CB8AC3E}">
        <p14:creationId xmlns:p14="http://schemas.microsoft.com/office/powerpoint/2010/main" val="645874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o">
  <a:themeElements>
    <a:clrScheme name="Urbano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o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236613</TotalTime>
  <Words>461</Words>
  <Application>Microsoft Office PowerPoint</Application>
  <PresentationFormat>Presentación en pantalla (4:3)</PresentationFormat>
  <Paragraphs>253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Urbano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CUNZUETA</dc:creator>
  <cp:lastModifiedBy>Ismael Jimenez Hernandez</cp:lastModifiedBy>
  <cp:revision>1401</cp:revision>
  <cp:lastPrinted>2015-10-07T19:29:25Z</cp:lastPrinted>
  <dcterms:created xsi:type="dcterms:W3CDTF">2013-02-27T16:09:25Z</dcterms:created>
  <dcterms:modified xsi:type="dcterms:W3CDTF">2015-11-03T13:32:22Z</dcterms:modified>
</cp:coreProperties>
</file>