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6" r:id="rId2"/>
    <p:sldId id="293" r:id="rId3"/>
    <p:sldId id="294" r:id="rId4"/>
    <p:sldId id="292" r:id="rId5"/>
    <p:sldId id="280" r:id="rId6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7E7"/>
    <a:srgbClr val="F3E1C6"/>
    <a:srgbClr val="EEE9E6"/>
    <a:srgbClr val="D9CECC"/>
    <a:srgbClr val="E9DAC5"/>
    <a:srgbClr val="FFE8A7"/>
    <a:srgbClr val="DED6D0"/>
    <a:srgbClr val="CCECFF"/>
    <a:srgbClr val="836307"/>
    <a:srgbClr val="ECFE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36" autoAdjust="0"/>
    <p:restoredTop sz="94671" autoAdjust="0"/>
  </p:normalViewPr>
  <p:slideViewPr>
    <p:cSldViewPr>
      <p:cViewPr varScale="1">
        <p:scale>
          <a:sx n="109" d="100"/>
          <a:sy n="109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03/11/2015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03/11/2015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BEFB-91DD-40FF-B790-AD84059B3A7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D56E-3A4E-4094-BA91-40AC27A705F2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47A8-2607-4C8F-9065-6C604FADA16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B0B21BE-5BE3-4383-9408-B21E1F832A7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897048"/>
              </p:ext>
            </p:extLst>
          </p:nvPr>
        </p:nvGraphicFramePr>
        <p:xfrm>
          <a:off x="755576" y="1844824"/>
          <a:ext cx="7488832" cy="4059405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2.4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E660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Obesidad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E118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 no insulinodependiente, con complicaciones no especificadas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9525" marR="9525" marT="9525" marB="0" anchor="b"/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I872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venosa (crónica</a:t>
                      </a:r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) </a:t>
                      </a:r>
                      <a:r>
                        <a:rPr lang="es-MX" sz="1200" b="0" i="0" u="none" strike="noStrike" kern="120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(periférica)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Z961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Presencia de lentes intraoculares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9525" marR="9525" marT="9525" marB="0" anchor="b"/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E668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tipos de obesidad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E039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Hipotiroidismo, no especificado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F411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Trastorno de ansiedad generalizada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G442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Cefalea debida a tensión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9525" marR="9525" marT="9525" marB="0" anchor="b"/>
                </a:tc>
              </a:tr>
              <a:tr h="26526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F419</a:t>
                      </a:r>
                      <a:endParaRPr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Trastorno de ansiedad,</a:t>
                      </a:r>
                      <a:r>
                        <a:rPr lang="es-MX" sz="12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no especificado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18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293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11.8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2183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88.2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2476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Fuente: Sistema  Integral  Hospitalario </a:t>
            </a:r>
            <a:endParaRPr lang="es-ES" sz="700" dirty="0"/>
          </a:p>
        </p:txBody>
      </p:sp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5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366302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</a:t>
            </a:r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127171"/>
              </p:ext>
            </p:extLst>
          </p:nvPr>
        </p:nvGraphicFramePr>
        <p:xfrm>
          <a:off x="755576" y="1768472"/>
          <a:ext cx="7495481" cy="3993279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T20-T32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Quemaduras y corrociones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K800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Colelitiasis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Z321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Embarazo confirmado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701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N390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Infección de las vías urinarias, sitio no especificado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S00-S09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Traumatismos de la cabeza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terminal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2.1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esencial (primaria)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G409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Epilepsia, tipo no especificado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J189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Neumonia</a:t>
                      </a:r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, no especificada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75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19.4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311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80.6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386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</a:t>
            </a:r>
            <a:r>
              <a:rPr lang="es-ES" sz="700" dirty="0"/>
              <a:t>UIPPE </a:t>
            </a:r>
            <a:r>
              <a:rPr lang="es-ES" sz="700" dirty="0" smtClean="0"/>
              <a:t>					                                                    Fuente: Subsistema de Urgencias Médicas.</a:t>
            </a:r>
            <a:endParaRPr lang="es-ES" sz="700" dirty="0"/>
          </a:p>
        </p:txBody>
      </p:sp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993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245230"/>
              </p:ext>
            </p:extLst>
          </p:nvPr>
        </p:nvGraphicFramePr>
        <p:xfrm>
          <a:off x="750068" y="1844824"/>
          <a:ext cx="7500989" cy="3946132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K800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Calculo de la vesícula</a:t>
                      </a:r>
                      <a:r>
                        <a:rPr kumimoji="0" lang="es-MX" sz="12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biliar con colecistitis aguda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3.8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N180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terminal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3.4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N200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Calculo del riñón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2.7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O800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Parto único espontaneo, presentación cefálica de vértice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1.9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Septicemia,</a:t>
                      </a:r>
                      <a:r>
                        <a:rPr kumimoji="0" lang="es-MX" sz="12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no especificada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1.5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K721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</a:t>
                      </a:r>
                      <a:r>
                        <a:rPr kumimoji="0" lang="es-MX" sz="12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hepática crónica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N40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Hiperplasia de la próstata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O60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Parto prematuro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O821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Parto por cesárea de emergencia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259393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P95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Muerte fetal de causa no especificada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18.8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217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81.2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267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Fuente</a:t>
            </a:r>
            <a:r>
              <a:rPr lang="es-ES" sz="700" dirty="0"/>
              <a:t>: Subsistema de </a:t>
            </a:r>
            <a:r>
              <a:rPr lang="es-ES" sz="700" dirty="0" smtClean="0"/>
              <a:t>Egresos Hospitalarios.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465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2594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790807"/>
              </p:ext>
            </p:extLst>
          </p:nvPr>
        </p:nvGraphicFramePr>
        <p:xfrm>
          <a:off x="750068" y="1628800"/>
          <a:ext cx="7500989" cy="3194398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 no especificada</a:t>
                      </a: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30.8</a:t>
                      </a: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P95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Muerte fetal de causa no especificada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23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C169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 maligno del estomago, parte no especificada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7.7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D469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Síndrome miolodisplasico,</a:t>
                      </a:r>
                      <a:r>
                        <a:rPr lang="es-MX" sz="14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sin otra especificación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7.7</a:t>
                      </a:r>
                      <a:endParaRPr lang="es-MX" sz="1400" b="0" i="0" u="none" strike="noStrike" kern="1200" dirty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I616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Hemorragia intracefálica de localizaciones múltiples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7.7</a:t>
                      </a:r>
                      <a:endParaRPr lang="es-MX" sz="1400" b="0" i="0" u="none" strike="noStrike" kern="1200" dirty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I679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 cerebrovascular, no especificada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7.7</a:t>
                      </a:r>
                      <a:endParaRPr lang="es-MX" sz="1400" b="0" i="0" u="none" strike="noStrike" kern="1200" dirty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J189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Neumonía, no especificada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7.7</a:t>
                      </a:r>
                      <a:endParaRPr lang="es-MX" sz="1400" b="0" i="0" u="none" strike="noStrike" kern="1200" dirty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F3E1C6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K922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Hemorragia gastrointestinal, no especificada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7.7</a:t>
                      </a:r>
                      <a:endParaRPr lang="es-MX" sz="1400" b="0" i="0" u="none" strike="noStrike" kern="1200" dirty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Fuente</a:t>
            </a:r>
            <a:r>
              <a:rPr lang="es-ES" sz="700" dirty="0"/>
              <a:t>: Subsistema de </a:t>
            </a:r>
            <a:r>
              <a:rPr lang="es-ES" sz="700" dirty="0" smtClean="0"/>
              <a:t>Egresos Hospitalarios.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321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864603"/>
              </p:ext>
            </p:extLst>
          </p:nvPr>
        </p:nvGraphicFramePr>
        <p:xfrm>
          <a:off x="750068" y="1988839"/>
          <a:ext cx="7500989" cy="176192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J159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Neumonía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bacteriana, no especificada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</a:p>
                  </a:txBody>
                  <a:tcPr marL="9525" marR="9525" marT="9525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</a:p>
                  </a:txBody>
                  <a:tcPr marL="9525" marR="9525" marT="9525" marB="0" anchor="b">
                    <a:solidFill>
                      <a:srgbClr val="EEE9E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EEE9E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</a:t>
                      </a:r>
                    </a:p>
                  </a:txBody>
                  <a:tcPr marL="9525" marR="9525" marT="9525" marB="0" anchor="ctr">
                    <a:solidFill>
                      <a:srgbClr val="EEE9E6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I219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Infarto agudo al miocardio, sin otra especificación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</a:t>
                      </a: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</a:t>
            </a:r>
            <a:r>
              <a:rPr lang="es-ES" sz="700" dirty="0"/>
              <a:t>UIPPE </a:t>
            </a:r>
            <a:r>
              <a:rPr lang="es-ES" sz="700" dirty="0" smtClean="0"/>
              <a:t>					                                                    Fuente: Subsistema de Urgencias Médicas.</a:t>
            </a:r>
            <a:endParaRPr lang="es-ES" sz="700" dirty="0"/>
          </a:p>
        </p:txBody>
      </p:sp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278827"/>
              </p:ext>
            </p:extLst>
          </p:nvPr>
        </p:nvGraphicFramePr>
        <p:xfrm>
          <a:off x="755576" y="4005064"/>
          <a:ext cx="7500989" cy="176192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J189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Neumonía,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 especificada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</a:p>
                  </a:txBody>
                  <a:tcPr marL="9525" marR="9525" marT="9525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</a:p>
                  </a:txBody>
                  <a:tcPr marL="9525" marR="9525" marT="9525" marB="0" anchor="b">
                    <a:solidFill>
                      <a:srgbClr val="EEE9E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EEE9E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</a:t>
                      </a:r>
                    </a:p>
                  </a:txBody>
                  <a:tcPr marL="9525" marR="9525" marT="9525" marB="0" anchor="ctr">
                    <a:solidFill>
                      <a:srgbClr val="EEE9E6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I219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Infarto agudo al miocardio, sin otra especificación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</a:t>
                      </a: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963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198105</TotalTime>
  <Words>473</Words>
  <Application>Microsoft Office PowerPoint</Application>
  <PresentationFormat>Presentación en pantalla (4:3)</PresentationFormat>
  <Paragraphs>258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NewsPrint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976</cp:revision>
  <cp:lastPrinted>2014-10-07T21:49:19Z</cp:lastPrinted>
  <dcterms:created xsi:type="dcterms:W3CDTF">2013-02-27T16:09:25Z</dcterms:created>
  <dcterms:modified xsi:type="dcterms:W3CDTF">2015-11-03T13:27:32Z</dcterms:modified>
</cp:coreProperties>
</file>