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76" r:id="rId2"/>
    <p:sldId id="277" r:id="rId3"/>
    <p:sldId id="278" r:id="rId4"/>
    <p:sldId id="279" r:id="rId5"/>
    <p:sldId id="280" r:id="rId6"/>
  </p:sldIdLst>
  <p:sldSz cx="9144000" cy="6858000" type="screen4x3"/>
  <p:notesSz cx="7053263" cy="93091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DAC5"/>
    <a:srgbClr val="FFE8A7"/>
    <a:srgbClr val="F3E1C6"/>
    <a:srgbClr val="DED6D0"/>
    <a:srgbClr val="EEE9E6"/>
    <a:srgbClr val="CCECFF"/>
    <a:srgbClr val="836307"/>
    <a:srgbClr val="ECFEE6"/>
    <a:srgbClr val="278107"/>
    <a:srgbClr val="1A57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Estilo medio 3 - Énfasis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Estilo medio 3 - Énfasis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Estilo oscuro 1 - Énfasis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46F890A9-2807-4EBB-B81D-B2AA78EC7F39}" styleName="Estilo oscuro 2 - Énfasis 5/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Estilo oscuro 2 - Énfasis 1/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Estilo oscuro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1EBBBCC-DAD2-459C-BE2E-F6DE35CF9A28}" styleName="Estilo oscuro 2 - Énfasis 3/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CAF9ED-07DC-4A11-8D7F-57B35C25682E}" styleName="Estilo medio 1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A488322-F2BA-4B5B-9748-0D474271808F}" styleName="Estilo medio 3 - 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EC20E35-A176-4012-BC5E-935CFFF8708E}" styleName="Estilo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ABFCF23-3B69-468F-B69F-88F6DE6A72F2}" styleName="Estilo medio 1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Estilo claro 3 - Acento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58" autoAdjust="0"/>
    <p:restoredTop sz="94671" autoAdjust="0"/>
  </p:normalViewPr>
  <p:slideViewPr>
    <p:cSldViewPr>
      <p:cViewPr>
        <p:scale>
          <a:sx n="120" d="100"/>
          <a:sy n="120" d="100"/>
        </p:scale>
        <p:origin x="-72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95738" y="0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986B98-F83F-440D-9FBA-F813DD40ECD2}" type="datetimeFigureOut">
              <a:rPr lang="es-MX" smtClean="0"/>
              <a:t>03/11/2015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95738" y="8842375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36D4DD-6AD1-4AF0-8D55-9353C2DEE99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11827897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3DEE4062-7251-4365-AFE2-1490DD3A7EB1}" type="datetimeFigureOut">
              <a:rPr lang="es-ES" smtClean="0"/>
              <a:t>03/11/2015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97" tIns="46749" rIns="93497" bIns="46749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5327" y="4421823"/>
            <a:ext cx="5642610" cy="4189095"/>
          </a:xfrm>
          <a:prstGeom prst="rect">
            <a:avLst/>
          </a:prstGeom>
        </p:spPr>
        <p:txBody>
          <a:bodyPr vert="horz" lIns="93497" tIns="46749" rIns="93497" bIns="46749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8248D66E-BF0C-4F8C-9CCB-03C4A2838D5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9248736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BEFB-91DD-40FF-B790-AD84059B3A7C}" type="datetime1">
              <a:rPr lang="es-ES" smtClean="0"/>
              <a:t>03/11/2015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A4E29-C663-404B-A7CF-D8476EE21DE6}" type="datetime1">
              <a:rPr lang="es-ES" smtClean="0"/>
              <a:t>03/11/2015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90BEF-18DA-4EB8-8A3C-E2C4370B5B0E}" type="datetime1">
              <a:rPr lang="es-ES" smtClean="0"/>
              <a:t>03/11/2015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0694-90C9-4F2E-ABFD-A50B3E88102B}" type="datetime1">
              <a:rPr lang="es-ES" smtClean="0"/>
              <a:t>03/11/2015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A533B-742F-446E-974D-7CC3E01ADDF9}" type="datetime1">
              <a:rPr lang="es-ES" smtClean="0"/>
              <a:t>03/11/2015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21E60-EDA1-4426-AA22-51DA96DBDE41}" type="datetime1">
              <a:rPr lang="es-ES" smtClean="0"/>
              <a:t>03/11/2015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3D56E-3A4E-4094-BA91-40AC27A705F2}" type="datetime1">
              <a:rPr lang="es-ES" smtClean="0"/>
              <a:t>03/11/2015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147A8-2607-4C8F-9065-6C604FADA16A}" type="datetime1">
              <a:rPr lang="es-ES" smtClean="0"/>
              <a:t>03/11/2015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E532B-E393-4059-8C9D-E2E749543B21}" type="datetime1">
              <a:rPr lang="es-ES" smtClean="0"/>
              <a:t>03/11/2015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A21E3-4391-4713-8333-DD7FD361E6DE}" type="datetime1">
              <a:rPr lang="es-ES" smtClean="0"/>
              <a:t>03/11/2015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F64E1-3CD6-473B-A59F-B314B0E58DBC}" type="datetime1">
              <a:rPr lang="es-ES" smtClean="0"/>
              <a:t>03/11/2015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EB0B21BE-5BE3-4383-9408-B21E1F832A7A}" type="datetime1">
              <a:rPr lang="es-ES" smtClean="0"/>
              <a:t>03/11/2015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s-ES" smtClean="0"/>
              <a:t>MACM/ijh. UIPPE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25A29B1-CCB0-47D6-894E-D06F599C6584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2012 ESCU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72396" y="476672"/>
            <a:ext cx="1104060" cy="792088"/>
          </a:xfrm>
          <a:prstGeom prst="rect">
            <a:avLst/>
          </a:prstGeom>
        </p:spPr>
      </p:pic>
      <p:pic>
        <p:nvPicPr>
          <p:cNvPr id="5" name="4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Consulta Externa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7500259"/>
              </p:ext>
            </p:extLst>
          </p:nvPr>
        </p:nvGraphicFramePr>
        <p:xfrm>
          <a:off x="755576" y="1844824"/>
          <a:ext cx="7488832" cy="3943884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0628"/>
                <a:gridCol w="4323569"/>
                <a:gridCol w="1012634"/>
                <a:gridCol w="1132001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CLAVE 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Z491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Diálisis extracorpórea</a:t>
                      </a:r>
                      <a:endParaRPr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14.6</a:t>
                      </a:r>
                      <a:endParaRPr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N40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Hiperplasia de la próstata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66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2.7</a:t>
                      </a:r>
                      <a:endParaRPr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E11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Diabetes mellitus no insulinodependiente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1.7</a:t>
                      </a:r>
                      <a:endParaRPr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294017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H25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Catarata senil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35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1.4</a:t>
                      </a:r>
                      <a:endParaRPr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F41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Otros trastornos de ansiedad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1.3</a:t>
                      </a:r>
                      <a:endParaRPr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D25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Leiomioma del </a:t>
                      </a:r>
                      <a:r>
                        <a:rPr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útero</a:t>
                      </a:r>
                      <a:endParaRPr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1.0</a:t>
                      </a:r>
                      <a:endParaRPr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N20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Cálculo del </a:t>
                      </a:r>
                      <a:r>
                        <a:rPr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riñón </a:t>
                      </a:r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y del uréter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17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0.7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I10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Hipertensión esencial (primaria)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0.6</a:t>
                      </a:r>
                      <a:endParaRPr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M170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Gonartrosis primaria, bilateral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0.4</a:t>
                      </a:r>
                      <a:endParaRPr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26526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H350</a:t>
                      </a:r>
                      <a:endParaRPr lang="es-MX" sz="1200" b="1" i="0" u="none" strike="noStrike" kern="1200" dirty="0">
                        <a:solidFill>
                          <a:schemeClr val="bg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Retinopatías del fondo y cambios vasculares retinianos</a:t>
                      </a:r>
                      <a:endParaRPr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  <a:endParaRPr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0.4</a:t>
                      </a:r>
                      <a:endParaRPr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612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24.8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1853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75.2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2465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100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</a:tr>
            </a:tbl>
          </a:graphicData>
        </a:graphic>
      </p:graphicFrame>
      <p:sp>
        <p:nvSpPr>
          <p:cNvPr id="8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208776"/>
            <a:ext cx="4873869" cy="365125"/>
          </a:xfrm>
        </p:spPr>
        <p:txBody>
          <a:bodyPr/>
          <a:lstStyle/>
          <a:p>
            <a:r>
              <a:rPr lang="es-ES" sz="700" dirty="0" smtClean="0"/>
              <a:t>MACM/ijh. UIPPE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8052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2012 ESCU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45351" y="435722"/>
            <a:ext cx="1104060" cy="792088"/>
          </a:xfrm>
          <a:prstGeom prst="rect">
            <a:avLst/>
          </a:prstGeom>
        </p:spPr>
      </p:pic>
      <p:pic>
        <p:nvPicPr>
          <p:cNvPr id="5" name="4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268760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</a:t>
            </a:r>
            <a:r>
              <a:rPr lang="es-MX" i="1" u="sng" dirty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Admisi</a:t>
            </a:r>
            <a:r>
              <a:rPr lang="es-MX" b="1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ó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n Continua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0109582"/>
              </p:ext>
            </p:extLst>
          </p:nvPr>
        </p:nvGraphicFramePr>
        <p:xfrm>
          <a:off x="755576" y="1598922"/>
          <a:ext cx="7495481" cy="4334230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0628"/>
                <a:gridCol w="4323569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T31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Quemaduras clasificadas según la extensión de la superficie del cuerpo afectada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2.7</a:t>
                      </a:r>
                    </a:p>
                  </a:txBody>
                  <a:tcPr marL="9525" marR="9525" marT="9525" marB="0" anchor="b"/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N390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Infección de las vías urinarias, sitio no especificado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2.3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E878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Otros trastornos de los líquidos, de los electrólitos y del equilibrio ácido-básico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2.3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701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N23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Cólico renal, no especificado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2.0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Z491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Diálisis extracorpórea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2.0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K80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Colelitiasis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1.6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S00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Traumatismo superficial de la cabeza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1.2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A09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Diarrea y gastroenteritis de presunto origen infeccioso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1.2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4201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S13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Luxación, </a:t>
                      </a:r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esguince y torcedura de articulaciones y ligamentos del cuello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1.2</a:t>
                      </a:r>
                    </a:p>
                  </a:txBody>
                  <a:tcPr marL="9525" marR="9525" marT="9525" marB="0" anchor="b"/>
                </a:tc>
              </a:tr>
              <a:tr h="28803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I10</a:t>
                      </a:r>
                      <a:endParaRPr kumimoji="0" lang="es-MX" sz="1200" b="1" i="0" u="none" strike="noStrike" kern="1200" dirty="0">
                        <a:solidFill>
                          <a:schemeClr val="bg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Hipertensión esencial (primaria)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0.8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44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17.2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212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82.8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256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</a:tr>
            </a:tbl>
          </a:graphicData>
        </a:graphic>
      </p:graphicFrame>
      <p:sp>
        <p:nvSpPr>
          <p:cNvPr id="8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208776"/>
            <a:ext cx="4873869" cy="365125"/>
          </a:xfrm>
        </p:spPr>
        <p:txBody>
          <a:bodyPr/>
          <a:lstStyle/>
          <a:p>
            <a:r>
              <a:rPr lang="es-ES" sz="700" dirty="0" smtClean="0"/>
              <a:t>MACM/ijh. UIPPE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110780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2012 ESCU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72396" y="404664"/>
            <a:ext cx="1032052" cy="792088"/>
          </a:xfrm>
          <a:prstGeom prst="rect">
            <a:avLst/>
          </a:prstGeom>
        </p:spPr>
      </p:pic>
      <p:pic>
        <p:nvPicPr>
          <p:cNvPr id="5" name="4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 Hospitalización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0608563"/>
              </p:ext>
            </p:extLst>
          </p:nvPr>
        </p:nvGraphicFramePr>
        <p:xfrm>
          <a:off x="750068" y="1844824"/>
          <a:ext cx="7500989" cy="3946132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13620"/>
                <a:gridCol w="4336085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N180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Insuficiencia renal terminal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5.5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H268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Otras formas </a:t>
                      </a:r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especificadas </a:t>
                      </a:r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de </a:t>
                      </a:r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catarata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3.7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K35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Apendicitis aguda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3.1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94017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K40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Hernia inguinal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3.1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6788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N20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Cálculo del riñón y del uréter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K800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Cálculo de vesícula biliar con </a:t>
                      </a:r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colecistitis </a:t>
                      </a:r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aguda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2.5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I679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Enfermedades cerebrovasculares, no </a:t>
                      </a:r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especificadas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39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J189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Neumonía </a:t>
                      </a:r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no </a:t>
                      </a:r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especificada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1.8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5939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S02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Fractura de los huesos del cráneo y de la cara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1.8</a:t>
                      </a:r>
                    </a:p>
                  </a:txBody>
                  <a:tcPr marL="9525" marR="9525" marT="9525" marB="0" anchor="ctr"/>
                </a:tc>
              </a:tr>
              <a:tr h="25939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N359</a:t>
                      </a:r>
                      <a:endParaRPr kumimoji="0" lang="es-MX" sz="1200" b="1" i="0" u="none" strike="noStrike" kern="1200" dirty="0">
                        <a:solidFill>
                          <a:schemeClr val="bg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Estrechez uretral, no especificada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1.8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45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27.6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118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72.4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163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8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208776"/>
            <a:ext cx="4873869" cy="365125"/>
          </a:xfrm>
        </p:spPr>
        <p:txBody>
          <a:bodyPr/>
          <a:lstStyle/>
          <a:p>
            <a:r>
              <a:rPr lang="es-ES" sz="700" dirty="0" smtClean="0"/>
              <a:t>MACM/ijh. UIPPE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387685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2012 ESCU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13029" y="435722"/>
            <a:ext cx="1152128" cy="895154"/>
          </a:xfrm>
          <a:prstGeom prst="rect">
            <a:avLst/>
          </a:prstGeom>
        </p:spPr>
      </p:pic>
      <p:pic>
        <p:nvPicPr>
          <p:cNvPr id="5" name="4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Mortalidad en  Hospitalización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3721833"/>
              </p:ext>
            </p:extLst>
          </p:nvPr>
        </p:nvGraphicFramePr>
        <p:xfrm>
          <a:off x="750068" y="1988839"/>
          <a:ext cx="7500989" cy="2693920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6136"/>
                <a:gridCol w="4323569"/>
                <a:gridCol w="1012634"/>
                <a:gridCol w="1138650"/>
              </a:tblGrid>
              <a:tr h="5040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400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CAUSA</a:t>
                      </a:r>
                      <a:r>
                        <a:rPr lang="es-MX" sz="1400" b="1" i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I639</a:t>
                      </a: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Infarto cerebral, no </a:t>
                      </a:r>
                      <a:r>
                        <a:rPr kumimoji="0"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especificado</a:t>
                      </a:r>
                      <a:endParaRPr kumimoji="0"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28.5</a:t>
                      </a:r>
                      <a:endParaRPr kumimoji="0" lang="es-MX" sz="1400" b="0" i="0" u="none" strike="noStrike" kern="120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C249</a:t>
                      </a: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Tumor maligno de las vías biliares, no </a:t>
                      </a:r>
                      <a:r>
                        <a:rPr kumimoji="0"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especificado</a:t>
                      </a:r>
                      <a:endParaRPr kumimoji="0"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14.3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E872</a:t>
                      </a: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Acidosis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14.3</a:t>
                      </a:r>
                    </a:p>
                  </a:txBody>
                  <a:tcPr marL="9525" marR="9525" marT="9525" marB="0" anchor="ctr"/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I219</a:t>
                      </a: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Infarto agudo al miocardio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14.3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I612</a:t>
                      </a: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Hemorragia </a:t>
                      </a:r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intracerebral en hemisferio, no </a:t>
                      </a:r>
                      <a:r>
                        <a:rPr kumimoji="0"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especificada</a:t>
                      </a:r>
                      <a:endParaRPr kumimoji="0"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14.3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J960</a:t>
                      </a:r>
                      <a:endParaRPr kumimoji="0" lang="es-MX" sz="14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Insuficiencia respiratoria</a:t>
                      </a:r>
                      <a:r>
                        <a:rPr kumimoji="0" lang="es-MX" sz="1400" b="0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aguda</a:t>
                      </a:r>
                      <a:endParaRPr kumimoji="0"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3E1C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  <a:endParaRPr kumimoji="0"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3E1C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14.3</a:t>
                      </a:r>
                      <a:endParaRPr kumimoji="0"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3E1C6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4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4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208776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UIPPE						      Fuente</a:t>
            </a:r>
            <a:r>
              <a:rPr lang="es-ES" sz="700" dirty="0"/>
              <a:t>: Subsistema de </a:t>
            </a:r>
            <a:r>
              <a:rPr lang="es-ES" sz="700" dirty="0" smtClean="0"/>
              <a:t>Egresos Hospitalarios.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262773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2012 ESCU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72396" y="482280"/>
            <a:ext cx="1032052" cy="792088"/>
          </a:xfrm>
          <a:prstGeom prst="rect">
            <a:avLst/>
          </a:prstGeom>
        </p:spPr>
      </p:pic>
      <p:pic>
        <p:nvPicPr>
          <p:cNvPr id="5" name="4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16862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Mortalidad en  Admisión Continua: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6814905"/>
              </p:ext>
            </p:extLst>
          </p:nvPr>
        </p:nvGraphicFramePr>
        <p:xfrm>
          <a:off x="750068" y="1988839"/>
          <a:ext cx="7500989" cy="2198169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6136"/>
                <a:gridCol w="4323569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400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CAUSA</a:t>
                      </a:r>
                      <a:r>
                        <a:rPr lang="es-MX" sz="1400" b="1" i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I219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lvl="1" algn="l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Infarto agudo del miocardio, sin otra especificación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25</a:t>
                      </a:r>
                    </a:p>
                  </a:txBody>
                  <a:tcPr marL="9525" marR="9525" marT="9525" marB="0" anchor="ctr"/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C509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lvl="1" algn="l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Tumor maligno de la mama, parte no especificada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i="0" u="none" strike="noStrike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25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E872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lvl="1" algn="l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Acidosis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25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K729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lvl="1" algn="l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Insuficiencia hepática, no especificada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25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4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4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8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208776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</a:t>
            </a:r>
            <a:r>
              <a:rPr lang="es-ES" sz="700" dirty="0"/>
              <a:t>UIPPE </a:t>
            </a:r>
            <a:r>
              <a:rPr lang="es-ES" sz="700" dirty="0" smtClean="0"/>
              <a:t>					                                                    Fuente: Subsistema de Urgencias Médicas.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3869638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Cartoné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140489</TotalTime>
  <Words>460</Words>
  <Application>Microsoft Office PowerPoint</Application>
  <PresentationFormat>Presentación en pantalla (4:3)</PresentationFormat>
  <Paragraphs>234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NewsPrint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CUNZUETA</dc:creator>
  <cp:lastModifiedBy>Ismael Jimenez Hernandez</cp:lastModifiedBy>
  <cp:revision>611</cp:revision>
  <cp:lastPrinted>2014-05-07T00:08:36Z</cp:lastPrinted>
  <dcterms:created xsi:type="dcterms:W3CDTF">2013-02-27T16:09:25Z</dcterms:created>
  <dcterms:modified xsi:type="dcterms:W3CDTF">2015-11-03T13:26:46Z</dcterms:modified>
</cp:coreProperties>
</file>