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handoutMasterIdLst>
    <p:handoutMasterId r:id="rId8"/>
  </p:handoutMasterIdLst>
  <p:sldIdLst>
    <p:sldId id="263" r:id="rId2"/>
    <p:sldId id="264" r:id="rId3"/>
    <p:sldId id="265" r:id="rId4"/>
    <p:sldId id="266" r:id="rId5"/>
    <p:sldId id="267" r:id="rId6"/>
  </p:sldIdLst>
  <p:sldSz cx="9144000" cy="6858000" type="screen4x3"/>
  <p:notesSz cx="7053263" cy="93091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CED9"/>
    <a:srgbClr val="EDE7E7"/>
    <a:srgbClr val="CCECFF"/>
    <a:srgbClr val="E9DAC5"/>
    <a:srgbClr val="DED6D0"/>
    <a:srgbClr val="F3E1C6"/>
    <a:srgbClr val="FFE8A7"/>
    <a:srgbClr val="D9CECC"/>
    <a:srgbClr val="EEE9E6"/>
    <a:srgbClr val="8363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Estilo medio 3 - Énfasis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Estilo oscuro 1 - Énfasis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1EBBBCC-DAD2-459C-BE2E-F6DE35CF9A28}" styleName="Estilo oscuro 2 - Énfasis 3/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36" autoAdjust="0"/>
    <p:restoredTop sz="94671" autoAdjust="0"/>
  </p:normalViewPr>
  <p:slideViewPr>
    <p:cSldViewPr>
      <p:cViewPr>
        <p:scale>
          <a:sx n="110" d="100"/>
          <a:sy n="110" d="100"/>
        </p:scale>
        <p:origin x="-1104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95738" y="0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986B98-F83F-440D-9FBA-F813DD40ECD2}" type="datetimeFigureOut">
              <a:rPr lang="es-MX" smtClean="0"/>
              <a:t>13/11/2015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95738" y="8842375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36D4DD-6AD1-4AF0-8D55-9353C2DEE999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1182789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3DEE4062-7251-4365-AFE2-1490DD3A7EB1}" type="datetimeFigureOut">
              <a:rPr lang="es-ES" smtClean="0"/>
              <a:t>13/11/2015</a:t>
            </a:fld>
            <a:endParaRPr lang="es-E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s-ES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8248D66E-BF0C-4F8C-9CCB-03C4A2838D5A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9248736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579BEFB-91DD-40FF-B790-AD84059B3A7C}" type="datetime1">
              <a:rPr lang="es-ES" smtClean="0"/>
              <a:t>13/11/2015</a:t>
            </a:fld>
            <a:endParaRPr lang="es-ES" dirty="0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A4E29-C663-404B-A7CF-D8476EE21DE6}" type="datetime1">
              <a:rPr lang="es-ES" smtClean="0"/>
              <a:t>13/11/2015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90BEF-18DA-4EB8-8A3C-E2C4370B5B0E}" type="datetime1">
              <a:rPr lang="es-ES" smtClean="0"/>
              <a:t>13/11/2015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0694-90C9-4F2E-ABFD-A50B3E88102B}" type="datetime1">
              <a:rPr lang="es-ES" smtClean="0"/>
              <a:t>13/11/2015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A533B-742F-446E-974D-7CC3E01ADDF9}" type="datetime1">
              <a:rPr lang="es-ES" smtClean="0"/>
              <a:t>13/11/2015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21E60-EDA1-4426-AA22-51DA96DBDE41}" type="datetime1">
              <a:rPr lang="es-ES" smtClean="0"/>
              <a:t>13/11/2015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DD3D56E-3A4E-4094-BA91-40AC27A705F2}" type="datetime1">
              <a:rPr lang="es-ES" smtClean="0"/>
              <a:t>13/11/2015</a:t>
            </a:fld>
            <a:endParaRPr lang="es-ES" dirty="0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s-ES" smtClean="0"/>
              <a:t>MACM/ijh. UIPPE</a:t>
            </a:r>
            <a:endParaRPr lang="es-E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0A5147A8-2607-4C8F-9065-6C604FADA16A}" type="datetime1">
              <a:rPr lang="es-ES" smtClean="0"/>
              <a:t>13/11/2015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E532B-E393-4059-8C9D-E2E749543B21}" type="datetime1">
              <a:rPr lang="es-ES" smtClean="0"/>
              <a:t>13/11/2015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21E3-4391-4713-8333-DD7FD361E6DE}" type="datetime1">
              <a:rPr lang="es-ES" smtClean="0"/>
              <a:t>13/11/2015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F64E1-3CD6-473B-A59F-B314B0E58DBC}" type="datetime1">
              <a:rPr lang="es-ES" smtClean="0"/>
              <a:t>13/11/2015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29 Rectángulo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30 Rectángulo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B0B21BE-5BE3-4383-9408-B21E1F832A7A}" type="datetime1">
              <a:rPr lang="es-ES" smtClean="0"/>
              <a:t>13/11/2015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404664"/>
            <a:ext cx="1152128" cy="93610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consulta externa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8795118"/>
              </p:ext>
            </p:extLst>
          </p:nvPr>
        </p:nvGraphicFramePr>
        <p:xfrm>
          <a:off x="755576" y="1844824"/>
          <a:ext cx="7488832" cy="4037978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0628"/>
                <a:gridCol w="4323569"/>
                <a:gridCol w="1012634"/>
                <a:gridCol w="1132001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E66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Obesidad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95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3.9</a:t>
                      </a:r>
                    </a:p>
                  </a:txBody>
                  <a:tcPr marL="9525" marR="9525" marT="9525" marB="0" anchor="b"/>
                </a:tc>
              </a:tr>
              <a:tr h="283130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N40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Hiperplasia de la próstata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66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2.7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F41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Otros trastornos de ansiedad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2.3</a:t>
                      </a:r>
                    </a:p>
                  </a:txBody>
                  <a:tcPr marL="9525" marR="9525" marT="9525" marB="0" anchor="b"/>
                </a:tc>
              </a:tr>
              <a:tr h="294017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M17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Gonartrosis [artrosis de la rodilla]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53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2.2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F80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Trastornos específicos del desarrollo del habla y del lenguaje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1.8</a:t>
                      </a:r>
                    </a:p>
                  </a:txBody>
                  <a:tcPr marL="9525" marR="9525" marT="9525" marB="0" anchor="b"/>
                </a:tc>
              </a:tr>
              <a:tr h="259023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E11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Diabetes mellitus no insulinodependiente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1.8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N20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Cálculo del riñon y del uréter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31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1.3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I10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Hipertensión esencial (primaria)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1.2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G409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Epilepsia, tipo no especificado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1.2</a:t>
                      </a:r>
                    </a:p>
                  </a:txBody>
                  <a:tcPr marL="9525" marR="9525" marT="9525" marB="0" anchor="b"/>
                </a:tc>
              </a:tr>
              <a:tr h="265265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N18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Insuficiencia renal crónica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3833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477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19.5</a:t>
                      </a:r>
                      <a:endParaRPr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1972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80.5</a:t>
                      </a:r>
                      <a:endParaRPr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2449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100.0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8" name="7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84684"/>
            <a:ext cx="1008112" cy="756084"/>
          </a:xfrm>
          <a:prstGeom prst="rect">
            <a:avLst/>
          </a:prstGeom>
          <a:noFill/>
        </p:spPr>
      </p:pic>
      <p:sp>
        <p:nvSpPr>
          <p:cNvPr id="9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JLPM. UIPPE						 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Soarian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110339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188640"/>
            <a:ext cx="1152128" cy="86409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648610" y="125946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</a:t>
            </a:r>
            <a:r>
              <a:rPr lang="es-MX" i="1" u="sng" dirty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admisi</a:t>
            </a:r>
            <a:r>
              <a:rPr lang="es-MX" b="1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ó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n continua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147656"/>
              </p:ext>
            </p:extLst>
          </p:nvPr>
        </p:nvGraphicFramePr>
        <p:xfrm>
          <a:off x="755576" y="1700808"/>
          <a:ext cx="7495481" cy="3993279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0628"/>
                <a:gridCol w="4323569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S00-S09</a:t>
                      </a: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Traumatismo de la cabeza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5.1</a:t>
                      </a:r>
                    </a:p>
                  </a:txBody>
                  <a:tcPr marL="9525" marR="9525" marT="9525" marB="0" anchor="ctr"/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N390</a:t>
                      </a: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Infección de las vías urinarias, sitio no especificado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3.1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O80-O84</a:t>
                      </a: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Parto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701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R10</a:t>
                      </a: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Dolor abdominal y pélvico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2.3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K29</a:t>
                      </a: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Gastritis y duodenitis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N18</a:t>
                      </a: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Insuficiencia renal crónica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2.0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S52</a:t>
                      </a: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Fractura del antebrazo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N20-N23</a:t>
                      </a: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Litiasis urinaria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1.7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</a:tr>
              <a:tr h="24201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J029</a:t>
                      </a: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Faringitis aguda, no especificada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1.7</a:t>
                      </a:r>
                    </a:p>
                  </a:txBody>
                  <a:tcPr marL="9525" marR="9525" marT="9525" marB="0" anchor="ctr"/>
                </a:tc>
              </a:tr>
              <a:tr h="288032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K800</a:t>
                      </a: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Calculo de la 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vesícula </a:t>
                      </a:r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biliar con colecistitis aguda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0.8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124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23.4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467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76.6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591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8" name="7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332656"/>
            <a:ext cx="1008112" cy="756084"/>
          </a:xfrm>
          <a:prstGeom prst="rect">
            <a:avLst/>
          </a:prstGeom>
          <a:noFill/>
        </p:spPr>
      </p:pic>
      <p:sp>
        <p:nvSpPr>
          <p:cNvPr id="10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JLPM. UIPPE						 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Soarian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3099537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683568" y="404664"/>
            <a:ext cx="1152128" cy="93610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 hospitalización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4976546"/>
              </p:ext>
            </p:extLst>
          </p:nvPr>
        </p:nvGraphicFramePr>
        <p:xfrm>
          <a:off x="750068" y="1844824"/>
          <a:ext cx="7500989" cy="4038287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13620"/>
                <a:gridCol w="4336085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H25-H28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Trastornos del cristalino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171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38.3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O80-O84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Parto 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6.7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K80-K87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Trastornos de la vesícula biliar, de las vías biliares y del páncreas con colecistitis aguda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21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4.7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9401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S8O-S89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Traumatismos de la rodilla y de la pierna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1.3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6788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N180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Insuficiencia renal terminal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A419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Septicemia, no especificada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0.9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N40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Hiperplasia de la próstata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I20-I25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Enfermedades isquémicas del corazón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0.9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R570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Choque cardiogénico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0.7</a:t>
                      </a:r>
                    </a:p>
                  </a:txBody>
                  <a:tcPr marL="9525" marR="9525" marT="9525" marB="0" anchor="ctr"/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C16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Tumor maligno del estómago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0.7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251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56.3</a:t>
                      </a:r>
                      <a:endParaRPr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195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43.7</a:t>
                      </a:r>
                      <a:endParaRPr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446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100.0</a:t>
                      </a:r>
                      <a:endParaRPr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8" name="7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84684"/>
            <a:ext cx="1008112" cy="828092"/>
          </a:xfrm>
          <a:prstGeom prst="rect">
            <a:avLst/>
          </a:prstGeom>
          <a:noFill/>
        </p:spPr>
      </p:pic>
      <p:sp>
        <p:nvSpPr>
          <p:cNvPr id="10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JLPM/</a:t>
            </a:r>
            <a:r>
              <a:rPr lang="es-ES" sz="700" dirty="0" err="1" smtClean="0"/>
              <a:t>mhmc</a:t>
            </a:r>
            <a:r>
              <a:rPr lang="es-ES" sz="700" dirty="0" smtClean="0"/>
              <a:t>. UIPPE						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Soarian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380664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152128" cy="86409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25946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Mortalidad en  hospitalización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0109667"/>
              </p:ext>
            </p:extLst>
          </p:nvPr>
        </p:nvGraphicFramePr>
        <p:xfrm>
          <a:off x="750068" y="1767987"/>
          <a:ext cx="7500989" cy="2553447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8650"/>
              </a:tblGrid>
              <a:tr h="5040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CAUSA</a:t>
                      </a:r>
                      <a:r>
                        <a:rPr lang="es-MX" sz="1400" b="1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R570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Choque cardiogénico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33.3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A419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Septicemia, no 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especificada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22.2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E872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Acidosis</a:t>
                      </a:r>
                    </a:p>
                  </a:txBody>
                  <a:tcPr marL="9525" marR="9525" marT="9525" marB="0" anchor="ctr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11.1</a:t>
                      </a:r>
                    </a:p>
                  </a:txBody>
                  <a:tcPr marL="9525" marR="9525" marT="9525" marB="0" anchor="ctr">
                    <a:solidFill>
                      <a:srgbClr val="CDCED9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P523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Hemorragia intraventricular (No traumática) del feto y del recién nacido, sin otra especificación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11.1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R571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Choque hipovolémico</a:t>
                      </a:r>
                    </a:p>
                  </a:txBody>
                  <a:tcPr marL="9525" marR="9525" marT="9525" marB="0" anchor="b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11.1</a:t>
                      </a:r>
                    </a:p>
                  </a:txBody>
                  <a:tcPr marL="9525" marR="9525" marT="9525" marB="0" anchor="ctr">
                    <a:solidFill>
                      <a:srgbClr val="CDCED9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T317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Quemaduras que afectan del 70% al 79% de la superficie del cuerpo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11.1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4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  <p:sp>
        <p:nvSpPr>
          <p:cNvPr id="8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JLPM/</a:t>
            </a:r>
            <a:r>
              <a:rPr lang="es-ES" sz="700" dirty="0" err="1" smtClean="0"/>
              <a:t>mhmc</a:t>
            </a:r>
            <a:r>
              <a:rPr lang="es-ES" sz="700" dirty="0" smtClean="0"/>
              <a:t>. UIPPE						 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Soarian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  <p:pic>
        <p:nvPicPr>
          <p:cNvPr id="9" name="8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8940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16862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Mortalidad en  admisión continua: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5400603"/>
              </p:ext>
            </p:extLst>
          </p:nvPr>
        </p:nvGraphicFramePr>
        <p:xfrm>
          <a:off x="750068" y="1988839"/>
          <a:ext cx="7500989" cy="2160630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CAUSA</a:t>
                      </a:r>
                      <a:r>
                        <a:rPr lang="es-MX" sz="1400" b="1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T149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Traumatismo, no especificado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20.0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J81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Edema pulmonar</a:t>
                      </a:r>
                    </a:p>
                  </a:txBody>
                  <a:tcPr marL="9525" marR="9525" marT="9525" marB="0" anchor="ctr">
                    <a:solidFill>
                      <a:srgbClr val="ED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ED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20.0</a:t>
                      </a:r>
                    </a:p>
                  </a:txBody>
                  <a:tcPr marL="9525" marR="9525" marT="9525" marB="0" anchor="ctr">
                    <a:solidFill>
                      <a:srgbClr val="EDE7E7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J942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Hemotorax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20.0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I442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Bloqueo auriculoventricular completo</a:t>
                      </a:r>
                    </a:p>
                  </a:txBody>
                  <a:tcPr marL="9525" marR="9525" marT="9525" marB="0" anchor="ctr">
                    <a:solidFill>
                      <a:srgbClr val="ED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ED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20.0</a:t>
                      </a:r>
                    </a:p>
                  </a:txBody>
                  <a:tcPr marL="9525" marR="9525" marT="9525" marB="0" anchor="ctr">
                    <a:solidFill>
                      <a:srgbClr val="EDE7E7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E872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Acidosis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20.0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4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D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D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DE7E7"/>
                    </a:solidFill>
                  </a:tcPr>
                </a:tc>
              </a:tr>
            </a:tbl>
          </a:graphicData>
        </a:graphic>
      </p:graphicFrame>
      <p:pic>
        <p:nvPicPr>
          <p:cNvPr id="9" name="8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  <p:sp>
        <p:nvSpPr>
          <p:cNvPr id="10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JLPM. UIPPE						 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Soarian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376709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o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244887</TotalTime>
  <Words>440</Words>
  <Application>Microsoft Office PowerPoint</Application>
  <PresentationFormat>Presentación en pantalla (4:3)</PresentationFormat>
  <Paragraphs>237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Urbano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CUNZUETA</dc:creator>
  <cp:lastModifiedBy>Ismael Jimenez Hernandez</cp:lastModifiedBy>
  <cp:revision>1427</cp:revision>
  <cp:lastPrinted>2015-11-11T20:49:43Z</cp:lastPrinted>
  <dcterms:created xsi:type="dcterms:W3CDTF">2013-02-27T16:09:25Z</dcterms:created>
  <dcterms:modified xsi:type="dcterms:W3CDTF">2015-11-13T20:23:42Z</dcterms:modified>
</cp:coreProperties>
</file>