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6" r:id="rId2"/>
    <p:sldId id="277" r:id="rId3"/>
    <p:sldId id="278" r:id="rId4"/>
    <p:sldId id="279" r:id="rId5"/>
    <p:sldId id="280" r:id="rId6"/>
  </p:sldIdLst>
  <p:sldSz cx="9144000" cy="6858000" type="screen4x3"/>
  <p:notesSz cx="7053263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7E7"/>
    <a:srgbClr val="D9CECC"/>
    <a:srgbClr val="FFE8A7"/>
    <a:srgbClr val="E9DAC5"/>
    <a:srgbClr val="F3E1C6"/>
    <a:srgbClr val="DED6D0"/>
    <a:srgbClr val="EEE9E6"/>
    <a:srgbClr val="CCECFF"/>
    <a:srgbClr val="836307"/>
    <a:srgbClr val="ECFE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36" autoAdjust="0"/>
    <p:restoredTop sz="94671" autoAdjust="0"/>
  </p:normalViewPr>
  <p:slideViewPr>
    <p:cSldViewPr>
      <p:cViewPr varScale="1">
        <p:scale>
          <a:sx n="109" d="100"/>
          <a:sy n="109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6B98-F83F-440D-9FBA-F813DD40ECD2}" type="datetimeFigureOut">
              <a:rPr lang="es-MX" smtClean="0"/>
              <a:t>03/11/2015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6D4DD-6AD1-4AF0-8D55-9353C2DEE99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182789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3DEE4062-7251-4365-AFE2-1490DD3A7EB1}" type="datetimeFigureOut">
              <a:rPr lang="es-ES" smtClean="0"/>
              <a:t>03/11/2015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248D66E-BF0C-4F8C-9CCB-03C4A2838D5A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924873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BEFB-91DD-40FF-B790-AD84059B3A7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4E29-C663-404B-A7CF-D8476EE21DE6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90BEF-18DA-4EB8-8A3C-E2C4370B5B0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694-90C9-4F2E-ABFD-A50B3E88102B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533B-742F-446E-974D-7CC3E01ADDF9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21E60-EDA1-4426-AA22-51DA96DBDE4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3D56E-3A4E-4094-BA91-40AC27A705F2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47A8-2607-4C8F-9065-6C604FADA16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532B-E393-4059-8C9D-E2E749543B2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21E3-4391-4713-8333-DD7FD361E6D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64E1-3CD6-473B-A59F-B314B0E58DB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B0B21BE-5BE3-4383-9408-B21E1F832A7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476672"/>
            <a:ext cx="1104060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Consulta Externa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649273"/>
              </p:ext>
            </p:extLst>
          </p:nvPr>
        </p:nvGraphicFramePr>
        <p:xfrm>
          <a:off x="755576" y="1844824"/>
          <a:ext cx="7488832" cy="3943884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2001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CLAVE 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Z491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Diálisis extracorpórea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16.8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E11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Diabetes mellitus no insulinodependiente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91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3.3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2.1</a:t>
                      </a:r>
                    </a:p>
                  </a:txBody>
                  <a:tcPr marL="9525" marR="9525" marT="9525" marB="0" anchor="b"/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N390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Infección de vías urinarias, sitio no especificado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1.4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E66</a:t>
                      </a:r>
                      <a:endParaRPr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Obesidad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41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I10</a:t>
                      </a:r>
                      <a:endParaRPr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Hipertensión esencial (primaria)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38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F411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trastornos de ansiedad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terminal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E039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Hipotiroidismo, no especificado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9525" marR="9525" marT="9525" marB="0" anchor="b"/>
                </a:tc>
              </a:tr>
              <a:tr h="26526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C61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Tumor maligno de la próstata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849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30.3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1950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69.7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2799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Fuente: Sistema Integral Hospitalario 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8052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5351" y="435722"/>
            <a:ext cx="1104060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366302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</a:t>
            </a:r>
            <a:r>
              <a:rPr lang="es-MX" i="1" u="sng" dirty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Admisi</a:t>
            </a:r>
            <a:r>
              <a:rPr lang="es-MX" b="1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ó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n Continua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0392682"/>
              </p:ext>
            </p:extLst>
          </p:nvPr>
        </p:nvGraphicFramePr>
        <p:xfrm>
          <a:off x="755576" y="1768472"/>
          <a:ext cx="7495481" cy="4108800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E878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Otros trastornos del equilibrio de los electrólitos y de los líquidos, no clasificados en otra parte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3.6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N390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Infección de las vías urinarias, sitio no especificado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2.8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T20-T32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Quemaduras y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corrosiones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2.4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7015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Colelitiasis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2.0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I10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Hipertensión esencial (primaria)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1.6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J00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Rinofaringitis aguda [resfriado común]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1.6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R101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Dolor Abdominal localizado en parte superior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1.6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K359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Apendicitis aguda no especificada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1.6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42010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G500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Neuralgia del trigémino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1.6</a:t>
                      </a:r>
                    </a:p>
                  </a:txBody>
                  <a:tcPr marL="9525" marR="9525" marT="9525" marB="0" anchor="b"/>
                </a:tc>
              </a:tr>
              <a:tr h="288032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N40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Hiperplasia de la próstata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1.2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50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18.7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81.3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252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</a:t>
            </a:r>
            <a:r>
              <a:rPr lang="es-ES" sz="700" dirty="0"/>
              <a:t>UIPPE </a:t>
            </a:r>
            <a:r>
              <a:rPr lang="es-ES" sz="700" dirty="0" smtClean="0"/>
              <a:t>					                                                    Fuente: Subsistema de Urgencias Médicas.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110780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404664"/>
            <a:ext cx="1032052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4261321"/>
              </p:ext>
            </p:extLst>
          </p:nvPr>
        </p:nvGraphicFramePr>
        <p:xfrm>
          <a:off x="750068" y="1844824"/>
          <a:ext cx="7500989" cy="4143662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13620"/>
                <a:gridCol w="4336085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K80-K81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Colecistitis y colecistitis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H268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Otras formas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especificadas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catarata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5.1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K35-K38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Enfermedades del apéndice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I258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Otras formas de enfermedad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isquémica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crónica del corazón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4.0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6788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C61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 maligno de la próstata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T300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Quemadura de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región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del cuerpo y grado no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especificados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2.8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N40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Hiperplasia de la próstata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S52-S72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Fractura de otros huesos de los miembros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2.3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K70-K77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Otras enfermedades del hígado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K63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tras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enfermedades de los intestinos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1.7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35.2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114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64.8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176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Fuente</a:t>
            </a:r>
            <a:r>
              <a:rPr lang="es-ES" sz="700" dirty="0"/>
              <a:t>: Subsistema de </a:t>
            </a:r>
            <a:r>
              <a:rPr lang="es-ES" sz="700" dirty="0" smtClean="0"/>
              <a:t>Egresos Hospitalarios.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87685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13029" y="435722"/>
            <a:ext cx="1152128" cy="895154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2599348"/>
              </p:ext>
            </p:extLst>
          </p:nvPr>
        </p:nvGraphicFramePr>
        <p:xfrm>
          <a:off x="750068" y="1988839"/>
          <a:ext cx="7500989" cy="1561666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5040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A419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Septicemia, </a:t>
                      </a:r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no especificada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60.0</a:t>
                      </a: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E872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20.0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I850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Várices esofágicas con hemorragia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20.0</a:t>
                      </a: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Fuente</a:t>
            </a:r>
            <a:r>
              <a:rPr lang="es-ES" sz="700" dirty="0"/>
              <a:t>: Subsistema de </a:t>
            </a:r>
            <a:r>
              <a:rPr lang="es-ES" sz="700" dirty="0" smtClean="0"/>
              <a:t>Egresos Hospitalarios.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262773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482280"/>
            <a:ext cx="1032052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16862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Admisión Continua: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6033"/>
              </p:ext>
            </p:extLst>
          </p:nvPr>
        </p:nvGraphicFramePr>
        <p:xfrm>
          <a:off x="750068" y="1988839"/>
          <a:ext cx="7500989" cy="1325679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J960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Insuficiencia</a:t>
                      </a:r>
                      <a:r>
                        <a:rPr lang="es-MX" sz="14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respiratoria aguda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S065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Hemorragia subdural traumática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</a:t>
            </a:r>
            <a:r>
              <a:rPr lang="es-ES" sz="700" dirty="0"/>
              <a:t>UIPPE </a:t>
            </a:r>
            <a:r>
              <a:rPr lang="es-ES" sz="700" dirty="0" smtClean="0"/>
              <a:t>					                                                    Fuente: Subsistema de Urgencias Médicas.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86963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154267</TotalTime>
  <Words>400</Words>
  <Application>Microsoft Office PowerPoint</Application>
  <PresentationFormat>Presentación en pantalla (4:3)</PresentationFormat>
  <Paragraphs>214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NewsPrint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CUNZUETA</dc:creator>
  <cp:lastModifiedBy>Ismael Jimenez Hernandez</cp:lastModifiedBy>
  <cp:revision>755</cp:revision>
  <cp:lastPrinted>2014-07-07T19:23:28Z</cp:lastPrinted>
  <dcterms:created xsi:type="dcterms:W3CDTF">2013-02-27T16:09:25Z</dcterms:created>
  <dcterms:modified xsi:type="dcterms:W3CDTF">2015-11-03T13:28:43Z</dcterms:modified>
</cp:coreProperties>
</file>