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7"/>
  </p:notesMasterIdLst>
  <p:handoutMasterIdLst>
    <p:handoutMasterId r:id="rId8"/>
  </p:handoutMasterIdLst>
  <p:sldIdLst>
    <p:sldId id="276" r:id="rId2"/>
    <p:sldId id="277" r:id="rId3"/>
    <p:sldId id="278" r:id="rId4"/>
    <p:sldId id="279" r:id="rId5"/>
    <p:sldId id="280" r:id="rId6"/>
  </p:sldIdLst>
  <p:sldSz cx="9144000" cy="6858000" type="screen4x3"/>
  <p:notesSz cx="7053263" cy="93091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DE7E7"/>
    <a:srgbClr val="D9CECC"/>
    <a:srgbClr val="FFE8A7"/>
    <a:srgbClr val="E9DAC5"/>
    <a:srgbClr val="F3E1C6"/>
    <a:srgbClr val="DED6D0"/>
    <a:srgbClr val="EEE9E6"/>
    <a:srgbClr val="CCECFF"/>
    <a:srgbClr val="836307"/>
    <a:srgbClr val="ECFEE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7DF18680-E054-41AD-8BC1-D1AEF772440D}" styleName="Estilo medio 2 - Énfasis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1E4AEA4-8DFA-4A89-87EB-49C32662AFE0}" styleName="Estilo medio 2 - Énfasis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4C1A8A3-306A-4EB7-A6B1-4F7E0EB9C5D6}" styleName="Estilo medio 3 - Énfasis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6E25E649-3F16-4E02-A733-19D2CDBF48F0}" styleName="Estilo medio 3 - Énfasis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FD4443E-F989-4FC4-A0C8-D5A2AF1F390B}" styleName="Estilo oscuro 1 - Énfasis 5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wholeTbl>
    <a:band1H>
      <a:tcStyle>
        <a:tcBdr/>
        <a:fill>
          <a:solidFill>
            <a:schemeClr val="accent5">
              <a:shade val="60000"/>
            </a:schemeClr>
          </a:solidFill>
        </a:fill>
      </a:tcStyle>
    </a:band1H>
    <a:band1V>
      <a:tcStyle>
        <a:tcBdr/>
        <a:fill>
          <a:solidFill>
            <a:schemeClr val="accent5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5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5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5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69CF1AB2-1976-4502-BF36-3FF5EA218861}" styleName="Estilo medio 4 - Énfasis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22838BEF-8BB2-4498-84A7-C5851F593DF1}" styleName="Estilo medio 4 - Énfasis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16D9F66E-5EB9-4882-86FB-DCBF35E3C3E4}" styleName="Estilo medio 4 - Énfasis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46F890A9-2807-4EBB-B81D-B2AA78EC7F39}" styleName="Estilo oscuro 2 - Énfasis 5/Énfasis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0660B408-B3CF-4A94-85FC-2B1E0A45F4A2}" styleName="Estilo oscuro 2 - Énfasis 1/Énfasis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5202B0CA-FC54-4496-8BCA-5EF66A818D29}" styleName="Estilo oscuro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91EBBBCC-DAD2-459C-BE2E-F6DE35CF9A28}" styleName="Estilo oscuro 2 - Énfasis 3/Énfasis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BC89EF96-8CEA-46FF-86C4-4CE0E7609802}" styleName="Estilo claro 3 - Acento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9DCAF9ED-07DC-4A11-8D7F-57B35C25682E}" styleName="Estilo medio 1 - Énfasis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2A488322-F2BA-4B5B-9748-0D474271808F}" styleName="Estilo medio 3 - Énfasis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93296810-A885-4BE3-A3E7-6D5BEEA58F35}" styleName="Estilo medio 2 - Énfasis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8EC20E35-A176-4012-BC5E-935CFFF8708E}" styleName="Estilo medio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FABFCF23-3B69-468F-B69F-88F6DE6A72F2}" styleName="Estilo medio 1 - Énfasis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BDBED569-4797-4DF1-A0F4-6AAB3CD982D8}" styleName="Estilo claro 3 - Acento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158" autoAdjust="0"/>
    <p:restoredTop sz="94671" autoAdjust="0"/>
  </p:normalViewPr>
  <p:slideViewPr>
    <p:cSldViewPr>
      <p:cViewPr>
        <p:scale>
          <a:sx n="120" d="100"/>
          <a:sy n="120" d="100"/>
        </p:scale>
        <p:origin x="-726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55938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sz="quarter" idx="1"/>
          </p:nvPr>
        </p:nvSpPr>
        <p:spPr>
          <a:xfrm>
            <a:off x="3995738" y="0"/>
            <a:ext cx="3055937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4986B98-F83F-440D-9FBA-F813DD40ECD2}" type="datetimeFigureOut">
              <a:rPr lang="es-MX" smtClean="0"/>
              <a:t>03/11/2015</a:t>
            </a:fld>
            <a:endParaRPr lang="es-MX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2"/>
          </p:nvPr>
        </p:nvSpPr>
        <p:spPr>
          <a:xfrm>
            <a:off x="0" y="8842375"/>
            <a:ext cx="3055938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3"/>
          </p:nvPr>
        </p:nvSpPr>
        <p:spPr>
          <a:xfrm>
            <a:off x="3995738" y="8842375"/>
            <a:ext cx="3055937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836D4DD-6AD1-4AF0-8D55-9353C2DEE99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411827897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56414" cy="465455"/>
          </a:xfrm>
          <a:prstGeom prst="rect">
            <a:avLst/>
          </a:prstGeom>
        </p:spPr>
        <p:txBody>
          <a:bodyPr vert="horz" lIns="93497" tIns="46749" rIns="93497" bIns="46749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995217" y="0"/>
            <a:ext cx="3056414" cy="465455"/>
          </a:xfrm>
          <a:prstGeom prst="rect">
            <a:avLst/>
          </a:prstGeom>
        </p:spPr>
        <p:txBody>
          <a:bodyPr vert="horz" lIns="93497" tIns="46749" rIns="93497" bIns="46749" rtlCol="0"/>
          <a:lstStyle>
            <a:lvl1pPr algn="r">
              <a:defRPr sz="1200"/>
            </a:lvl1pPr>
          </a:lstStyle>
          <a:p>
            <a:fld id="{3DEE4062-7251-4365-AFE2-1490DD3A7EB1}" type="datetimeFigureOut">
              <a:rPr lang="es-ES" smtClean="0"/>
              <a:t>03/11/2015</a:t>
            </a:fld>
            <a:endParaRPr lang="es-E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698500"/>
            <a:ext cx="4654550" cy="34909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497" tIns="46749" rIns="93497" bIns="46749" rtlCol="0" anchor="ctr"/>
          <a:lstStyle/>
          <a:p>
            <a:endParaRPr lang="es-ES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705327" y="4421823"/>
            <a:ext cx="5642610" cy="4189095"/>
          </a:xfrm>
          <a:prstGeom prst="rect">
            <a:avLst/>
          </a:prstGeom>
        </p:spPr>
        <p:txBody>
          <a:bodyPr vert="horz" lIns="93497" tIns="46749" rIns="93497" bIns="46749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842029"/>
            <a:ext cx="3056414" cy="465455"/>
          </a:xfrm>
          <a:prstGeom prst="rect">
            <a:avLst/>
          </a:prstGeom>
        </p:spPr>
        <p:txBody>
          <a:bodyPr vert="horz" lIns="93497" tIns="46749" rIns="93497" bIns="46749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995217" y="8842029"/>
            <a:ext cx="3056414" cy="465455"/>
          </a:xfrm>
          <a:prstGeom prst="rect">
            <a:avLst/>
          </a:prstGeom>
        </p:spPr>
        <p:txBody>
          <a:bodyPr vert="horz" lIns="93497" tIns="46749" rIns="93497" bIns="46749" rtlCol="0" anchor="b"/>
          <a:lstStyle>
            <a:lvl1pPr algn="r">
              <a:defRPr sz="1200"/>
            </a:lvl1pPr>
          </a:lstStyle>
          <a:p>
            <a:fld id="{8248D66E-BF0C-4F8C-9CCB-03C4A2838D5A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92487366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3200400"/>
            <a:ext cx="7543800" cy="1524000"/>
          </a:xfrm>
        </p:spPr>
        <p:txBody>
          <a:bodyPr>
            <a:noAutofit/>
          </a:bodyPr>
          <a:lstStyle>
            <a:lvl1pPr>
              <a:defRPr sz="80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4724400"/>
            <a:ext cx="6858000" cy="990600"/>
          </a:xfrm>
        </p:spPr>
        <p:txBody>
          <a:bodyPr anchor="t" anchorCtr="0">
            <a:normAutofit/>
          </a:bodyPr>
          <a:lstStyle>
            <a:lvl1pPr marL="0" indent="0" algn="l">
              <a:buNone/>
              <a:defRPr sz="2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9BEFB-91DD-40FF-B790-AD84059B3A7C}" type="datetime1">
              <a:rPr lang="es-ES" smtClean="0"/>
              <a:t>03/11/2015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MACM/ijh. UIPPE</a:t>
            </a:r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A29B1-CCB0-47D6-894E-D06F599C6584}" type="slidenum">
              <a:rPr lang="es-ES" smtClean="0"/>
              <a:t>‹Nº›</a:t>
            </a:fld>
            <a:endParaRPr lang="es-ES"/>
          </a:p>
        </p:txBody>
      </p:sp>
      <p:sp>
        <p:nvSpPr>
          <p:cNvPr id="7" name="Rectangle 6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85800"/>
            <a:ext cx="7239000" cy="3886200"/>
          </a:xfrm>
        </p:spPr>
        <p:txBody>
          <a:bodyPr vert="eaVert" anchor="t" anchorCtr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A4E29-C663-404B-A7CF-D8476EE21DE6}" type="datetime1">
              <a:rPr lang="es-ES" smtClean="0"/>
              <a:t>03/11/2015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MACM/ijh. UIPPE</a:t>
            </a:r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A29B1-CCB0-47D6-894E-D06F599C6584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000" y="685801"/>
            <a:ext cx="1828800" cy="5410199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90800" y="685801"/>
            <a:ext cx="5715000" cy="4876800"/>
          </a:xfrm>
        </p:spPr>
        <p:txBody>
          <a:bodyPr vert="eaVert" anchor="t" anchorCtr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490BEF-18DA-4EB8-8A3C-E2C4370B5B0E}" type="datetime1">
              <a:rPr lang="es-ES" smtClean="0"/>
              <a:t>03/11/2015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MACM/ijh. UIPPE</a:t>
            </a:r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A29B1-CCB0-47D6-894E-D06F599C6584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060694-90C9-4F2E-ABFD-A50B3E88102B}" type="datetime1">
              <a:rPr lang="es-ES" smtClean="0"/>
              <a:t>03/11/2015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MACM/ijh. UIPPE</a:t>
            </a:r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A29B1-CCB0-47D6-894E-D06F599C6584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276600"/>
            <a:ext cx="7543800" cy="1676400"/>
          </a:xfrm>
        </p:spPr>
        <p:txBody>
          <a:bodyPr anchor="b" anchorCtr="0"/>
          <a:lstStyle>
            <a:lvl1pPr algn="l">
              <a:defRPr sz="5400" b="0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4953000"/>
            <a:ext cx="6858000" cy="914400"/>
          </a:xfrm>
        </p:spPr>
        <p:txBody>
          <a:bodyPr anchor="t" anchorCtr="0">
            <a:normAutofit/>
          </a:bodyPr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2A533B-742F-446E-974D-7CC3E01ADDF9}" type="datetime1">
              <a:rPr lang="es-ES" smtClean="0"/>
              <a:t>03/11/2015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MACM/ijh. UIPPE</a:t>
            </a:r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A29B1-CCB0-47D6-894E-D06F599C6584}" type="slidenum">
              <a:rPr lang="es-ES" smtClean="0"/>
              <a:t>‹Nº›</a:t>
            </a:fld>
            <a:endParaRPr lang="es-ES"/>
          </a:p>
        </p:txBody>
      </p:sp>
      <p:sp>
        <p:nvSpPr>
          <p:cNvPr id="8" name="Rectangle 7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D21E60-EDA1-4426-AA22-51DA96DBDE41}" type="datetime1">
              <a:rPr lang="es-ES" smtClean="0"/>
              <a:t>03/11/2015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MACM/ijh. UIPPE</a:t>
            </a:r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A29B1-CCB0-47D6-894E-D06F599C6584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89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89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1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D3D56E-3A4E-4094-BA91-40AC27A705F2}" type="datetime1">
              <a:rPr lang="es-ES" smtClean="0"/>
              <a:t>03/11/2015</a:t>
            </a:fld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MACM/ijh. UIPPE</a:t>
            </a:r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A29B1-CCB0-47D6-894E-D06F599C6584}" type="slidenum">
              <a:rPr lang="es-ES" smtClean="0"/>
              <a:t>‹Nº›</a:t>
            </a:fld>
            <a:endParaRPr lang="es-ES"/>
          </a:p>
        </p:txBody>
      </p:sp>
      <p:cxnSp>
        <p:nvCxnSpPr>
          <p:cNvPr id="11" name="Straight Connector 10"/>
          <p:cNvCxnSpPr/>
          <p:nvPr/>
        </p:nvCxnSpPr>
        <p:spPr>
          <a:xfrm>
            <a:off x="7589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6451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5147A8-2607-4C8F-9065-6C604FADA16A}" type="datetime1">
              <a:rPr lang="es-ES" smtClean="0"/>
              <a:t>03/11/2015</a:t>
            </a:fld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MACM/ijh. UIPPE</a:t>
            </a:r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A29B1-CCB0-47D6-894E-D06F599C6584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5E532B-E393-4059-8C9D-E2E749543B21}" type="datetime1">
              <a:rPr lang="es-ES" smtClean="0"/>
              <a:t>03/11/2015</a:t>
            </a:fld>
            <a:endParaRPr lang="es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MACM/ijh. UIPPE</a:t>
            </a:r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A29B1-CCB0-47D6-894E-D06F599C6584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10866" y="457200"/>
            <a:ext cx="4594934" cy="4114799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2001" y="457200"/>
            <a:ext cx="2673657" cy="4114800"/>
          </a:xfrm>
        </p:spPr>
        <p:txBody>
          <a:bodyPr>
            <a:normAutofit/>
          </a:bodyPr>
          <a:lstStyle>
            <a:lvl1pPr marL="0" indent="0">
              <a:buNone/>
              <a:defRPr sz="21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A21E3-4391-4713-8333-DD7FD361E6DE}" type="datetime1">
              <a:rPr lang="es-ES" smtClean="0"/>
              <a:t>03/11/2015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MACM/ijh. UIPPE</a:t>
            </a:r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A29B1-CCB0-47D6-894E-D06F599C6584}" type="slidenum">
              <a:rPr lang="es-ES" smtClean="0"/>
              <a:t>‹Nº›</a:t>
            </a:fld>
            <a:endParaRPr lang="es-ES"/>
          </a:p>
        </p:txBody>
      </p:sp>
      <p:cxnSp>
        <p:nvCxnSpPr>
          <p:cNvPr id="10" name="Straight Connector 9"/>
          <p:cNvCxnSpPr/>
          <p:nvPr/>
        </p:nvCxnSpPr>
        <p:spPr>
          <a:xfrm rot="5400000">
            <a:off x="1677194" y="2514600"/>
            <a:ext cx="3810000" cy="1588"/>
          </a:xfrm>
          <a:prstGeom prst="line">
            <a:avLst/>
          </a:prstGeom>
          <a:ln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8952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77240" y="457200"/>
            <a:ext cx="7543800" cy="2895600"/>
          </a:xfrm>
          <a:ln w="6350">
            <a:solidFill>
              <a:schemeClr val="tx2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0392" y="3505200"/>
            <a:ext cx="7391400" cy="804862"/>
          </a:xfrm>
        </p:spPr>
        <p:txBody>
          <a:bodyPr anchor="t" anchorCtr="0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F64E1-3CD6-473B-A59F-B314B0E58DBC}" type="datetime1">
              <a:rPr lang="es-ES" smtClean="0"/>
              <a:t>03/11/2015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MACM/ijh. UIPPE</a:t>
            </a:r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A29B1-CCB0-47D6-894E-D06F599C6584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1800" cy="16002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685800"/>
            <a:ext cx="7543800" cy="388620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48400" y="620877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  <a:latin typeface="+mn-lt"/>
              </a:defRPr>
            </a:lvl1pPr>
          </a:lstStyle>
          <a:p>
            <a:fld id="{EB0B21BE-5BE3-4383-9408-B21E1F832A7A}" type="datetime1">
              <a:rPr lang="es-ES" smtClean="0"/>
              <a:t>03/11/2015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61999" y="6208776"/>
            <a:ext cx="487386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</a:defRPr>
            </a:lvl1pPr>
          </a:lstStyle>
          <a:p>
            <a:r>
              <a:rPr lang="es-ES" smtClean="0"/>
              <a:t>MACM/ijh. UIPPE</a:t>
            </a:r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5687568"/>
            <a:ext cx="76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fld id="{B25A29B1-CCB0-47D6-894E-D06F599C6584}" type="slidenum">
              <a:rPr lang="es-ES" smtClean="0"/>
              <a:t>‹Nº›</a:t>
            </a:fld>
            <a:endParaRPr lang="es-ES"/>
          </a:p>
        </p:txBody>
      </p:sp>
      <p:sp>
        <p:nvSpPr>
          <p:cNvPr id="8" name="Rectangle 7"/>
          <p:cNvSpPr/>
          <p:nvPr/>
        </p:nvSpPr>
        <p:spPr>
          <a:xfrm>
            <a:off x="777240" y="0"/>
            <a:ext cx="7543800" cy="381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dt="0"/>
  <p:txStyles>
    <p:titleStyle>
      <a:lvl1pPr algn="l" defTabSz="914400" rtl="0" eaLnBrk="1" latinLnBrk="0" hangingPunct="1">
        <a:spcBef>
          <a:spcPct val="0"/>
        </a:spcBef>
        <a:buNone/>
        <a:defRPr sz="54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9436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686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4592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1901952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8pPr>
      <a:lvl9pPr marL="24688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magen" descr="2012 ESCUDO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572396" y="476672"/>
            <a:ext cx="1104060" cy="792088"/>
          </a:xfrm>
          <a:prstGeom prst="rect">
            <a:avLst/>
          </a:prstGeom>
        </p:spPr>
      </p:pic>
      <p:pic>
        <p:nvPicPr>
          <p:cNvPr id="5" name="4 Imagen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165"/>
          <a:stretch>
            <a:fillRect/>
          </a:stretch>
        </p:blipFill>
        <p:spPr bwMode="auto">
          <a:xfrm>
            <a:off x="539552" y="332656"/>
            <a:ext cx="1289050" cy="99822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5 CuadroTexto"/>
          <p:cNvSpPr txBox="1"/>
          <p:nvPr/>
        </p:nvSpPr>
        <p:spPr>
          <a:xfrm>
            <a:off x="749517" y="1438618"/>
            <a:ext cx="46434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s-MX" sz="1400" i="1" u="sng" dirty="0" smtClean="0">
                <a:solidFill>
                  <a:srgbClr val="960000"/>
                </a:solidFill>
              </a:rPr>
              <a:t> </a:t>
            </a:r>
            <a:r>
              <a:rPr lang="es-MX" i="1" u="sng" dirty="0" smtClean="0">
                <a:solidFill>
                  <a:srgbClr val="960000"/>
                </a:solidFill>
                <a:latin typeface="Aharoni" pitchFamily="2" charset="-79"/>
                <a:cs typeface="Aharoni" pitchFamily="2" charset="-79"/>
              </a:rPr>
              <a:t>Morbilidad en Consulta Externa</a:t>
            </a:r>
            <a:r>
              <a:rPr lang="es-MX" dirty="0" smtClean="0">
                <a:solidFill>
                  <a:srgbClr val="960000"/>
                </a:solidFill>
                <a:latin typeface="Aharoni" pitchFamily="2" charset="-79"/>
                <a:cs typeface="Aharoni" pitchFamily="2" charset="-79"/>
              </a:rPr>
              <a:t>  </a:t>
            </a:r>
            <a:endParaRPr lang="es-MX" dirty="0">
              <a:solidFill>
                <a:srgbClr val="960000"/>
              </a:solidFill>
              <a:latin typeface="Aharoni" pitchFamily="2" charset="-79"/>
              <a:cs typeface="Aharoni" pitchFamily="2" charset="-79"/>
            </a:endParaRPr>
          </a:p>
        </p:txBody>
      </p:sp>
      <p:graphicFrame>
        <p:nvGraphicFramePr>
          <p:cNvPr id="7" name="6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24295213"/>
              </p:ext>
            </p:extLst>
          </p:nvPr>
        </p:nvGraphicFramePr>
        <p:xfrm>
          <a:off x="755576" y="1844824"/>
          <a:ext cx="7488832" cy="3943884"/>
        </p:xfrm>
        <a:graphic>
          <a:graphicData uri="http://schemas.openxmlformats.org/drawingml/2006/table">
            <a:tbl>
              <a:tblPr firstCol="1">
                <a:tableStyleId>{9DCAF9ED-07DC-4A11-8D7F-57B35C25682E}</a:tableStyleId>
              </a:tblPr>
              <a:tblGrid>
                <a:gridCol w="1020628"/>
                <a:gridCol w="4323569"/>
                <a:gridCol w="1012634"/>
                <a:gridCol w="1132001"/>
              </a:tblGrid>
              <a:tr h="48750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CLAVE CIE-10</a:t>
                      </a:r>
                      <a:endParaRPr lang="es-MX" sz="1200" dirty="0">
                        <a:solidFill>
                          <a:schemeClr val="bg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gradFill flip="none" rotWithShape="1">
                      <a:gsLst>
                        <a:gs pos="0">
                          <a:schemeClr val="accent2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2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2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DESCRIPCIÓN DEL CONCEPTO</a:t>
                      </a:r>
                      <a:endParaRPr lang="es-MX" sz="1200" b="1" dirty="0">
                        <a:solidFill>
                          <a:schemeClr val="bg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gradFill flip="none" rotWithShape="1">
                      <a:gsLst>
                        <a:gs pos="0">
                          <a:schemeClr val="accent2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2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2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NO. CASOS</a:t>
                      </a:r>
                      <a:endParaRPr lang="es-MX" sz="1200" b="1" dirty="0">
                        <a:solidFill>
                          <a:schemeClr val="bg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gradFill flip="none" rotWithShape="1">
                      <a:gsLst>
                        <a:gs pos="0">
                          <a:schemeClr val="accent2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2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2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%</a:t>
                      </a:r>
                      <a:endParaRPr lang="es-MX" sz="1200" b="1" dirty="0">
                        <a:solidFill>
                          <a:schemeClr val="bg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gradFill flip="none" rotWithShape="1">
                      <a:gsLst>
                        <a:gs pos="0">
                          <a:schemeClr val="accent2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2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2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</a:tr>
              <a:tr h="259764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Z491</a:t>
                      </a:r>
                    </a:p>
                  </a:txBody>
                  <a:tcPr marL="9525" marR="9525" marT="9525" marB="0" anchor="b">
                    <a:gradFill flip="none" rotWithShape="1">
                      <a:gsLst>
                        <a:gs pos="0">
                          <a:schemeClr val="accent2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2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2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lang="es-MX" sz="12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Diálisis extracorpórea</a:t>
                      </a:r>
                      <a:endParaRPr lang="es-MX" sz="1200" b="0" i="0" u="none" strike="noStrike" kern="1200" dirty="0">
                        <a:solidFill>
                          <a:schemeClr val="tx1"/>
                        </a:solidFill>
                        <a:effectLst/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436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19.0</a:t>
                      </a:r>
                    </a:p>
                  </a:txBody>
                  <a:tcPr marL="9525" marR="9525" marT="9525" marB="0" anchor="b"/>
                </a:tc>
              </a:tr>
              <a:tr h="283130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E11</a:t>
                      </a:r>
                    </a:p>
                  </a:txBody>
                  <a:tcPr marL="9525" marR="9525" marT="9525" marB="0" anchor="b">
                    <a:gradFill flip="none" rotWithShape="1">
                      <a:gsLst>
                        <a:gs pos="0">
                          <a:schemeClr val="accent2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2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2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Diabetes mellitus no insulinodependiente</a:t>
                      </a:r>
                    </a:p>
                  </a:txBody>
                  <a:tcPr marL="9525" marR="9525" marT="9525" marB="0" anchor="b">
                    <a:solidFill>
                      <a:srgbClr val="E9DAC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91</a:t>
                      </a:r>
                    </a:p>
                  </a:txBody>
                  <a:tcPr marL="9525" marR="9525" marT="9525" marB="0" anchor="b">
                    <a:solidFill>
                      <a:srgbClr val="E9DAC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4.0</a:t>
                      </a:r>
                    </a:p>
                  </a:txBody>
                  <a:tcPr marL="9525" marR="9525" marT="9525" marB="0" anchor="b">
                    <a:solidFill>
                      <a:srgbClr val="E9DAC5"/>
                    </a:solidFill>
                  </a:tcPr>
                </a:tc>
              </a:tr>
              <a:tr h="259764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N40</a:t>
                      </a:r>
                    </a:p>
                  </a:txBody>
                  <a:tcPr marL="9525" marR="9525" marT="9525" marB="0" anchor="b">
                    <a:gradFill flip="none" rotWithShape="1">
                      <a:gsLst>
                        <a:gs pos="0">
                          <a:schemeClr val="accent2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2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2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Hiperplasia de la próstata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73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3.2</a:t>
                      </a:r>
                    </a:p>
                  </a:txBody>
                  <a:tcPr marL="9525" marR="9525" marT="9525" marB="0" anchor="b"/>
                </a:tc>
              </a:tr>
              <a:tr h="294017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E66</a:t>
                      </a:r>
                    </a:p>
                  </a:txBody>
                  <a:tcPr marL="9525" marR="9525" marT="9525" marB="0" anchor="b">
                    <a:gradFill flip="none" rotWithShape="1">
                      <a:gsLst>
                        <a:gs pos="0">
                          <a:schemeClr val="accent2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2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2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Obesidad</a:t>
                      </a:r>
                    </a:p>
                  </a:txBody>
                  <a:tcPr marL="9525" marR="9525" marT="9525" marB="0" anchor="b">
                    <a:solidFill>
                      <a:srgbClr val="E9DAC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60</a:t>
                      </a:r>
                    </a:p>
                  </a:txBody>
                  <a:tcPr marL="9525" marR="9525" marT="9525" marB="0" anchor="b">
                    <a:solidFill>
                      <a:srgbClr val="E9DAC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2.6</a:t>
                      </a:r>
                    </a:p>
                  </a:txBody>
                  <a:tcPr marL="9525" marR="9525" marT="9525" marB="0" anchor="b">
                    <a:solidFill>
                      <a:srgbClr val="E9DAC5"/>
                    </a:solidFill>
                  </a:tcPr>
                </a:tc>
              </a:tr>
              <a:tr h="259764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F41</a:t>
                      </a:r>
                    </a:p>
                  </a:txBody>
                  <a:tcPr marL="9525" marR="9525" marT="9525" marB="0" anchor="b">
                    <a:gradFill flip="none" rotWithShape="1">
                      <a:gsLst>
                        <a:gs pos="0">
                          <a:schemeClr val="accent2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2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2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Otros trastornos de ansiedad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47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2.1</a:t>
                      </a:r>
                    </a:p>
                  </a:txBody>
                  <a:tcPr marL="9525" marR="9525" marT="9525" marB="0" anchor="b"/>
                </a:tc>
              </a:tr>
              <a:tr h="259023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N180</a:t>
                      </a:r>
                    </a:p>
                  </a:txBody>
                  <a:tcPr marL="9525" marR="9525" marT="9525" marB="0" anchor="b">
                    <a:gradFill flip="none" rotWithShape="1">
                      <a:gsLst>
                        <a:gs pos="0">
                          <a:schemeClr val="accent2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2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2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Insuficiencia renal terminal</a:t>
                      </a:r>
                    </a:p>
                  </a:txBody>
                  <a:tcPr marL="9525" marR="9525" marT="9525" marB="0" anchor="b">
                    <a:solidFill>
                      <a:srgbClr val="E9DAC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37</a:t>
                      </a:r>
                    </a:p>
                  </a:txBody>
                  <a:tcPr marL="9525" marR="9525" marT="9525" marB="0" anchor="b">
                    <a:solidFill>
                      <a:srgbClr val="E9DAC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1.6</a:t>
                      </a:r>
                    </a:p>
                  </a:txBody>
                  <a:tcPr marL="9525" marR="9525" marT="9525" marB="0" anchor="b">
                    <a:solidFill>
                      <a:srgbClr val="E9DAC5"/>
                    </a:solidFill>
                  </a:tcPr>
                </a:tc>
              </a:tr>
              <a:tr h="259023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N390</a:t>
                      </a:r>
                    </a:p>
                  </a:txBody>
                  <a:tcPr marL="9525" marR="9525" marT="9525" marB="0" anchor="b">
                    <a:gradFill flip="none" rotWithShape="1">
                      <a:gsLst>
                        <a:gs pos="0">
                          <a:schemeClr val="accent2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2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2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Infección de vías urinarias, sitio no especificado</a:t>
                      </a: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36</a:t>
                      </a: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1.6</a:t>
                      </a: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</a:tr>
              <a:tr h="259764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N20</a:t>
                      </a:r>
                    </a:p>
                  </a:txBody>
                  <a:tcPr marL="9525" marR="9525" marT="9525" marB="0" anchor="b">
                    <a:gradFill flip="none" rotWithShape="1">
                      <a:gsLst>
                        <a:gs pos="0">
                          <a:schemeClr val="accent2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2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2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Cálculo del riñon y del uréter</a:t>
                      </a:r>
                    </a:p>
                  </a:txBody>
                  <a:tcPr marL="9525" marR="9525" marT="9525" marB="0" anchor="b">
                    <a:solidFill>
                      <a:srgbClr val="E9DAC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35</a:t>
                      </a:r>
                    </a:p>
                  </a:txBody>
                  <a:tcPr marL="9525" marR="9525" marT="9525" marB="0" anchor="b">
                    <a:solidFill>
                      <a:srgbClr val="E9DAC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1.5</a:t>
                      </a:r>
                    </a:p>
                  </a:txBody>
                  <a:tcPr marL="9525" marR="9525" marT="9525" marB="0" anchor="b">
                    <a:solidFill>
                      <a:srgbClr val="E9DAC5"/>
                    </a:solidFill>
                  </a:tcPr>
                </a:tc>
              </a:tr>
              <a:tr h="259023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I10</a:t>
                      </a:r>
                    </a:p>
                  </a:txBody>
                  <a:tcPr marL="9525" marR="9525" marT="9525" marB="0" anchor="b">
                    <a:gradFill flip="none" rotWithShape="1">
                      <a:gsLst>
                        <a:gs pos="0">
                          <a:schemeClr val="accent2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2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2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lang="es-MX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Hipertensión esencial (primaria)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34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1.5</a:t>
                      </a:r>
                    </a:p>
                  </a:txBody>
                  <a:tcPr marL="9525" marR="9525" marT="9525" marB="0" anchor="b"/>
                </a:tc>
              </a:tr>
              <a:tr h="265265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1" i="0" u="none" strike="noStrike" kern="1200" dirty="0" smtClean="0">
                          <a:solidFill>
                            <a:schemeClr val="bg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H251</a:t>
                      </a:r>
                      <a:endParaRPr lang="es-MX" sz="1200" b="1" i="0" u="none" strike="noStrike" kern="1200" dirty="0">
                        <a:solidFill>
                          <a:schemeClr val="bg1"/>
                        </a:solidFill>
                        <a:effectLst/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gradFill flip="none" rotWithShape="1">
                      <a:gsLst>
                        <a:gs pos="0">
                          <a:schemeClr val="accent2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2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2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lang="es-MX" sz="12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Catarata senil nuclear</a:t>
                      </a:r>
                      <a:endParaRPr lang="es-MX" sz="1200" b="0" i="0" u="none" strike="noStrike" kern="1200" dirty="0">
                        <a:solidFill>
                          <a:schemeClr val="tx1"/>
                        </a:solidFill>
                        <a:effectLst/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solidFill>
                      <a:srgbClr val="E9DAC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23</a:t>
                      </a:r>
                      <a:endParaRPr lang="es-MX" sz="1200" b="0" i="0" u="none" strike="noStrike" kern="1200" dirty="0">
                        <a:solidFill>
                          <a:schemeClr val="tx1"/>
                        </a:solidFill>
                        <a:effectLst/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solidFill>
                      <a:srgbClr val="E9DAC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1.0</a:t>
                      </a:r>
                      <a:endParaRPr lang="es-MX" sz="1200" b="0" i="0" u="none" strike="noStrike" kern="1200" dirty="0">
                        <a:solidFill>
                          <a:schemeClr val="tx1"/>
                        </a:solidFill>
                        <a:effectLst/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solidFill>
                      <a:srgbClr val="E9DAC5"/>
                    </a:solidFill>
                  </a:tcPr>
                </a:tc>
              </a:tr>
              <a:tr h="259764">
                <a:tc>
                  <a:txBody>
                    <a:bodyPr/>
                    <a:lstStyle/>
                    <a:p>
                      <a:pPr algn="ctr" fontAlgn="t"/>
                      <a:r>
                        <a:rPr lang="es-MX" sz="1200" u="none" strike="noStrike" dirty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es-MX" sz="1200" b="1" i="0" u="none" strike="noStrike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75000"/>
                        <a:shade val="30000"/>
                        <a:satMod val="11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kumimoji="0" lang="es-MX" sz="1200" b="1" u="none" strike="noStrike" kern="1200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SUBTOTAL: </a:t>
                      </a:r>
                      <a:endParaRPr kumimoji="0" lang="es-MX" sz="1200" b="1" i="0" u="none" strike="noStrike" kern="1200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872</a:t>
                      </a:r>
                      <a:endParaRPr lang="es-MX" sz="1200" b="1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38.1</a:t>
                      </a:r>
                      <a:endParaRPr lang="es-MX" sz="1200" b="1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/>
                </a:tc>
              </a:tr>
              <a:tr h="259764">
                <a:tc>
                  <a:txBody>
                    <a:bodyPr/>
                    <a:lstStyle/>
                    <a:p>
                      <a:pPr algn="ctr" fontAlgn="t"/>
                      <a:r>
                        <a:rPr lang="es-MX" sz="1200" u="none" strike="noStrike" dirty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es-MX" sz="1200" b="1" i="0" u="none" strike="noStrike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75000"/>
                        <a:shade val="30000"/>
                        <a:satMod val="11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s-MX" sz="1200" b="1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MAS OTRAS CAUSAS DE MORBILIDAD </a:t>
                      </a:r>
                      <a:endParaRPr lang="es-MX" sz="1200" b="1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>
                    <a:solidFill>
                      <a:srgbClr val="E9DAC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1419</a:t>
                      </a:r>
                      <a:endParaRPr lang="es-MX" sz="1200" b="1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rgbClr val="E9DAC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61.9</a:t>
                      </a:r>
                      <a:endParaRPr lang="es-MX" sz="1200" b="1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rgbClr val="E9DAC5"/>
                    </a:solidFill>
                  </a:tcPr>
                </a:tc>
              </a:tr>
              <a:tr h="278317">
                <a:tc>
                  <a:txBody>
                    <a:bodyPr/>
                    <a:lstStyle/>
                    <a:p>
                      <a:pPr algn="ctr" fontAlgn="t"/>
                      <a:r>
                        <a:rPr lang="es-MX" sz="1200" u="none" strike="noStrike" dirty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es-MX" sz="1200" b="1" i="0" u="none" strike="noStrike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75000"/>
                        <a:shade val="30000"/>
                        <a:satMod val="11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s-MX" sz="1200" b="1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TOTAL: </a:t>
                      </a:r>
                      <a:endParaRPr lang="es-MX" sz="1200" b="1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s-MX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2291</a:t>
                      </a:r>
                      <a:endParaRPr lang="es-MX" sz="1200" b="1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s-MX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100</a:t>
                      </a:r>
                      <a:endParaRPr lang="es-MX" sz="1200" b="1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</a:tr>
            </a:tbl>
          </a:graphicData>
        </a:graphic>
      </p:graphicFrame>
      <p:sp>
        <p:nvSpPr>
          <p:cNvPr id="8" name="1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761999" y="6208776"/>
            <a:ext cx="7554417" cy="365125"/>
          </a:xfrm>
        </p:spPr>
        <p:txBody>
          <a:bodyPr/>
          <a:lstStyle/>
          <a:p>
            <a:r>
              <a:rPr lang="es-ES" sz="700" dirty="0" smtClean="0"/>
              <a:t>MACM/ijh. UIPPE						                   Fuente: Sistema Integral Hospitalario </a:t>
            </a:r>
            <a:endParaRPr lang="es-ES" sz="700" dirty="0"/>
          </a:p>
        </p:txBody>
      </p:sp>
    </p:spTree>
    <p:extLst>
      <p:ext uri="{BB962C8B-B14F-4D97-AF65-F5344CB8AC3E}">
        <p14:creationId xmlns:p14="http://schemas.microsoft.com/office/powerpoint/2010/main" val="80526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magen" descr="2012 ESCUDO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545351" y="435722"/>
            <a:ext cx="1104060" cy="792088"/>
          </a:xfrm>
          <a:prstGeom prst="rect">
            <a:avLst/>
          </a:prstGeom>
        </p:spPr>
      </p:pic>
      <p:pic>
        <p:nvPicPr>
          <p:cNvPr id="5" name="4 Imagen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165"/>
          <a:stretch>
            <a:fillRect/>
          </a:stretch>
        </p:blipFill>
        <p:spPr bwMode="auto">
          <a:xfrm>
            <a:off x="539552" y="332656"/>
            <a:ext cx="1289050" cy="99822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5 CuadroTexto"/>
          <p:cNvSpPr txBox="1"/>
          <p:nvPr/>
        </p:nvSpPr>
        <p:spPr>
          <a:xfrm>
            <a:off x="749517" y="1268760"/>
            <a:ext cx="46434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s-MX" sz="1400" i="1" u="sng" dirty="0" smtClean="0">
                <a:solidFill>
                  <a:srgbClr val="960000"/>
                </a:solidFill>
              </a:rPr>
              <a:t> </a:t>
            </a:r>
            <a:r>
              <a:rPr lang="es-MX" i="1" u="sng" dirty="0" smtClean="0">
                <a:solidFill>
                  <a:srgbClr val="960000"/>
                </a:solidFill>
                <a:latin typeface="Aharoni" pitchFamily="2" charset="-79"/>
                <a:cs typeface="Aharoni" pitchFamily="2" charset="-79"/>
              </a:rPr>
              <a:t>Morbilidad en </a:t>
            </a:r>
            <a:r>
              <a:rPr lang="es-MX" i="1" u="sng" dirty="0">
                <a:solidFill>
                  <a:srgbClr val="960000"/>
                </a:solidFill>
                <a:latin typeface="Aharoni" pitchFamily="2" charset="-79"/>
                <a:cs typeface="Aharoni" pitchFamily="2" charset="-79"/>
              </a:rPr>
              <a:t> </a:t>
            </a:r>
            <a:r>
              <a:rPr lang="es-MX" i="1" u="sng" dirty="0" smtClean="0">
                <a:solidFill>
                  <a:srgbClr val="960000"/>
                </a:solidFill>
                <a:latin typeface="Aharoni" pitchFamily="2" charset="-79"/>
                <a:cs typeface="Aharoni" pitchFamily="2" charset="-79"/>
              </a:rPr>
              <a:t>Admisi</a:t>
            </a:r>
            <a:r>
              <a:rPr lang="es-MX" b="1" i="1" u="sng" dirty="0" smtClean="0">
                <a:solidFill>
                  <a:srgbClr val="960000"/>
                </a:solidFill>
                <a:latin typeface="Aharoni" pitchFamily="2" charset="-79"/>
                <a:cs typeface="Aharoni" pitchFamily="2" charset="-79"/>
              </a:rPr>
              <a:t>ó</a:t>
            </a:r>
            <a:r>
              <a:rPr lang="es-MX" i="1" u="sng" dirty="0" smtClean="0">
                <a:solidFill>
                  <a:srgbClr val="960000"/>
                </a:solidFill>
                <a:latin typeface="Aharoni" pitchFamily="2" charset="-79"/>
                <a:cs typeface="Aharoni" pitchFamily="2" charset="-79"/>
              </a:rPr>
              <a:t>n Continua</a:t>
            </a:r>
            <a:r>
              <a:rPr lang="es-MX" dirty="0" smtClean="0">
                <a:solidFill>
                  <a:srgbClr val="960000"/>
                </a:solidFill>
                <a:latin typeface="Aharoni" pitchFamily="2" charset="-79"/>
                <a:cs typeface="Aharoni" pitchFamily="2" charset="-79"/>
              </a:rPr>
              <a:t>  </a:t>
            </a:r>
            <a:endParaRPr lang="es-MX" dirty="0">
              <a:solidFill>
                <a:srgbClr val="960000"/>
              </a:solidFill>
              <a:latin typeface="Aharoni" pitchFamily="2" charset="-79"/>
              <a:cs typeface="Aharoni" pitchFamily="2" charset="-79"/>
            </a:endParaRPr>
          </a:p>
        </p:txBody>
      </p:sp>
      <p:graphicFrame>
        <p:nvGraphicFramePr>
          <p:cNvPr id="7" name="6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61950713"/>
              </p:ext>
            </p:extLst>
          </p:nvPr>
        </p:nvGraphicFramePr>
        <p:xfrm>
          <a:off x="755576" y="1598922"/>
          <a:ext cx="7495481" cy="4196053"/>
        </p:xfrm>
        <a:graphic>
          <a:graphicData uri="http://schemas.openxmlformats.org/drawingml/2006/table">
            <a:tbl>
              <a:tblPr firstCol="1">
                <a:tableStyleId>{9DCAF9ED-07DC-4A11-8D7F-57B35C25682E}</a:tableStyleId>
              </a:tblPr>
              <a:tblGrid>
                <a:gridCol w="1020628"/>
                <a:gridCol w="4323569"/>
                <a:gridCol w="1012634"/>
                <a:gridCol w="1138650"/>
              </a:tblGrid>
              <a:tr h="48750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CIE-10</a:t>
                      </a:r>
                      <a:endParaRPr lang="es-MX" sz="1200" dirty="0">
                        <a:solidFill>
                          <a:schemeClr val="bg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solidFill>
                      <a:srgbClr val="836307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DESCRIPCIÓN DEL CONCEPTO</a:t>
                      </a:r>
                      <a:endParaRPr lang="es-MX" sz="1200" b="1" dirty="0">
                        <a:solidFill>
                          <a:schemeClr val="bg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solidFill>
                      <a:srgbClr val="83630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NO. CASOS</a:t>
                      </a:r>
                      <a:endParaRPr lang="es-MX" sz="1200" b="1" dirty="0">
                        <a:solidFill>
                          <a:schemeClr val="bg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solidFill>
                      <a:srgbClr val="83630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%</a:t>
                      </a:r>
                      <a:endParaRPr lang="es-MX" sz="1200" b="1" dirty="0">
                        <a:solidFill>
                          <a:schemeClr val="bg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solidFill>
                      <a:srgbClr val="836307"/>
                    </a:solidFill>
                  </a:tcPr>
                </a:tc>
              </a:tr>
              <a:tr h="259764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1" i="0" u="none" strike="noStrike" kern="1200" dirty="0">
                          <a:solidFill>
                            <a:schemeClr val="bg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N180</a:t>
                      </a:r>
                    </a:p>
                  </a:txBody>
                  <a:tcPr marL="9525" marR="9525" marT="9525" marB="0" anchor="b">
                    <a:solidFill>
                      <a:srgbClr val="83630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just" defTabSz="914400" rtl="0" eaLnBrk="1" fontAlgn="ctr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Insuficiencia renal terminal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3.4</a:t>
                      </a:r>
                    </a:p>
                  </a:txBody>
                  <a:tcPr marL="9525" marR="9525" marT="9525" marB="0" anchor="b"/>
                </a:tc>
              </a:tr>
              <a:tr h="283130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1" i="0" u="none" strike="noStrike" kern="1200" dirty="0">
                          <a:solidFill>
                            <a:schemeClr val="bg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N390</a:t>
                      </a:r>
                    </a:p>
                  </a:txBody>
                  <a:tcPr marL="9525" marR="9525" marT="9525" marB="0" anchor="b">
                    <a:solidFill>
                      <a:srgbClr val="83630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just" defTabSz="914400" rtl="0" eaLnBrk="1" fontAlgn="ctr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Infección de las vías urinarias, sitio no especificado</a:t>
                      </a:r>
                    </a:p>
                  </a:txBody>
                  <a:tcPr marL="9525" marR="9525" marT="9525" marB="0" anchor="b">
                    <a:solidFill>
                      <a:srgbClr val="FFE8A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7</a:t>
                      </a:r>
                    </a:p>
                  </a:txBody>
                  <a:tcPr marL="9525" marR="9525" marT="9525" marB="0" anchor="b">
                    <a:solidFill>
                      <a:srgbClr val="FFE8A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2.6</a:t>
                      </a:r>
                    </a:p>
                  </a:txBody>
                  <a:tcPr marL="9525" marR="9525" marT="9525" marB="0" anchor="b">
                    <a:solidFill>
                      <a:srgbClr val="FFE8A7"/>
                    </a:solidFill>
                  </a:tcPr>
                </a:tc>
              </a:tr>
              <a:tr h="283130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1" i="0" u="none" strike="noStrike" kern="1200" dirty="0">
                          <a:solidFill>
                            <a:schemeClr val="bg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K297</a:t>
                      </a:r>
                    </a:p>
                  </a:txBody>
                  <a:tcPr marL="9525" marR="9525" marT="9525" marB="0" anchor="b">
                    <a:solidFill>
                      <a:srgbClr val="83630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just" defTabSz="914400" rtl="0" eaLnBrk="1" fontAlgn="ctr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Gastritis, no especificada</a:t>
                      </a: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5</a:t>
                      </a: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1.9</a:t>
                      </a: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</a:tr>
              <a:tr h="257015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1" i="0" u="none" strike="noStrike" kern="1200" dirty="0">
                          <a:solidFill>
                            <a:schemeClr val="bg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Z491</a:t>
                      </a:r>
                    </a:p>
                  </a:txBody>
                  <a:tcPr marL="9525" marR="9525" marT="9525" marB="0" anchor="b">
                    <a:solidFill>
                      <a:srgbClr val="83630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just" defTabSz="914400" rtl="0" eaLnBrk="1" fontAlgn="ctr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Diálisis extracorpórea</a:t>
                      </a:r>
                    </a:p>
                  </a:txBody>
                  <a:tcPr marL="9525" marR="9525" marT="9525" marB="0" anchor="b">
                    <a:solidFill>
                      <a:srgbClr val="FFE8A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5</a:t>
                      </a:r>
                    </a:p>
                  </a:txBody>
                  <a:tcPr marL="9525" marR="9525" marT="9525" marB="0" anchor="b">
                    <a:solidFill>
                      <a:srgbClr val="FFE8A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1.9</a:t>
                      </a:r>
                    </a:p>
                  </a:txBody>
                  <a:tcPr marL="9525" marR="9525" marT="9525" marB="0" anchor="b">
                    <a:solidFill>
                      <a:srgbClr val="FFE8A7"/>
                    </a:solidFill>
                  </a:tcPr>
                </a:tc>
              </a:tr>
              <a:tr h="288032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1" i="0" u="none" strike="noStrike" kern="1200" dirty="0">
                          <a:solidFill>
                            <a:schemeClr val="bg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M94</a:t>
                      </a:r>
                    </a:p>
                  </a:txBody>
                  <a:tcPr marL="9525" marR="9525" marT="9525" marB="0" anchor="b">
                    <a:solidFill>
                      <a:srgbClr val="83630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just" defTabSz="914400" rtl="0" eaLnBrk="1" fontAlgn="ctr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Otros trastornos del cartílago</a:t>
                      </a: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5</a:t>
                      </a: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1.9</a:t>
                      </a: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</a:tr>
              <a:tr h="288032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1" i="0" u="none" strike="noStrike" kern="1200" dirty="0">
                          <a:solidFill>
                            <a:schemeClr val="bg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N40</a:t>
                      </a:r>
                    </a:p>
                  </a:txBody>
                  <a:tcPr marL="9525" marR="9525" marT="9525" marB="0" anchor="b">
                    <a:solidFill>
                      <a:srgbClr val="83630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just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Hiperplasia de la próstata</a:t>
                      </a:r>
                    </a:p>
                  </a:txBody>
                  <a:tcPr marL="9525" marR="9525" marT="9525" marB="0" anchor="b">
                    <a:solidFill>
                      <a:srgbClr val="FFE8A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4</a:t>
                      </a:r>
                    </a:p>
                  </a:txBody>
                  <a:tcPr marL="9525" marR="9525" marT="9525" marB="0" anchor="b">
                    <a:solidFill>
                      <a:srgbClr val="FFE8A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1.5</a:t>
                      </a:r>
                    </a:p>
                  </a:txBody>
                  <a:tcPr marL="9525" marR="9525" marT="9525" marB="0" anchor="b">
                    <a:solidFill>
                      <a:srgbClr val="FFE8A7"/>
                    </a:solidFill>
                  </a:tcPr>
                </a:tc>
              </a:tr>
              <a:tr h="259023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1" i="0" u="none" strike="noStrike" kern="1200" dirty="0">
                          <a:solidFill>
                            <a:schemeClr val="bg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I10</a:t>
                      </a:r>
                    </a:p>
                  </a:txBody>
                  <a:tcPr marL="9525" marR="9525" marT="9525" marB="0" anchor="b">
                    <a:solidFill>
                      <a:srgbClr val="83630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just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Hipertensión esencial (primaria)</a:t>
                      </a: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4</a:t>
                      </a: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1.5</a:t>
                      </a: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</a:tr>
              <a:tr h="259764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1" i="0" u="none" strike="noStrike" kern="1200" dirty="0">
                          <a:solidFill>
                            <a:schemeClr val="bg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I211</a:t>
                      </a:r>
                    </a:p>
                  </a:txBody>
                  <a:tcPr marL="9525" marR="9525" marT="9525" marB="0" anchor="b">
                    <a:solidFill>
                      <a:srgbClr val="83630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just" defTabSz="914400" rtl="0" eaLnBrk="1" fontAlgn="ctr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Infarto transmural agudo del miocardio de la pared inferior</a:t>
                      </a:r>
                    </a:p>
                  </a:txBody>
                  <a:tcPr marL="9525" marR="9525" marT="9525" marB="0" anchor="b">
                    <a:solidFill>
                      <a:srgbClr val="FFE8A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3</a:t>
                      </a:r>
                    </a:p>
                  </a:txBody>
                  <a:tcPr marL="9525" marR="9525" marT="9525" marB="0" anchor="b">
                    <a:solidFill>
                      <a:srgbClr val="FFE8A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1.1</a:t>
                      </a:r>
                    </a:p>
                  </a:txBody>
                  <a:tcPr marL="9525" marR="9525" marT="9525" marB="0" anchor="b">
                    <a:solidFill>
                      <a:srgbClr val="FFE8A7"/>
                    </a:solidFill>
                  </a:tcPr>
                </a:tc>
              </a:tr>
              <a:tr h="242010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1" i="0" u="none" strike="noStrike" kern="1200" dirty="0">
                          <a:solidFill>
                            <a:schemeClr val="bg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Z321</a:t>
                      </a:r>
                    </a:p>
                  </a:txBody>
                  <a:tcPr marL="9525" marR="9525" marT="9525" marB="0" anchor="b">
                    <a:solidFill>
                      <a:srgbClr val="83630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Embarazo </a:t>
                      </a:r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confirmado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1.1</a:t>
                      </a:r>
                    </a:p>
                  </a:txBody>
                  <a:tcPr marL="9525" marR="9525" marT="9525" marB="0" anchor="b"/>
                </a:tc>
              </a:tr>
              <a:tr h="288032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1" i="0" u="none" strike="noStrike" kern="1200" dirty="0" smtClean="0">
                          <a:solidFill>
                            <a:schemeClr val="bg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T310</a:t>
                      </a:r>
                      <a:endParaRPr kumimoji="0" lang="es-MX" sz="1200" b="1" i="0" u="none" strike="noStrike" kern="1200" dirty="0">
                        <a:solidFill>
                          <a:schemeClr val="bg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83630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just" defTabSz="914400" rtl="0" eaLnBrk="1" fontAlgn="ctr" latinLnBrk="0" hangingPunct="1"/>
                      <a:r>
                        <a:rPr kumimoji="0" lang="es-MX" sz="12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Quemaduras que afectan menos del 10% de la superficie del cuerpo</a:t>
                      </a:r>
                      <a:endParaRPr kumimoji="0" lang="es-MX" sz="1200" b="0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FFE8A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just" defTabSz="914400" rtl="0" eaLnBrk="1" fontAlgn="ctr" latinLnBrk="0" hangingPunct="1"/>
                      <a:r>
                        <a:rPr kumimoji="0" lang="es-MX" sz="12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2</a:t>
                      </a:r>
                      <a:endParaRPr kumimoji="0" lang="es-MX" sz="1200" b="0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FFE8A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just" defTabSz="914400" rtl="0" eaLnBrk="1" fontAlgn="ctr" latinLnBrk="0" hangingPunct="1"/>
                      <a:r>
                        <a:rPr kumimoji="0" lang="es-MX" sz="12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0.8</a:t>
                      </a:r>
                      <a:endParaRPr kumimoji="0" lang="es-MX" sz="1200" b="0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FFE8A7"/>
                    </a:solidFill>
                  </a:tcPr>
                </a:tc>
              </a:tr>
              <a:tr h="259764">
                <a:tc>
                  <a:txBody>
                    <a:bodyPr/>
                    <a:lstStyle/>
                    <a:p>
                      <a:pPr algn="ctr" fontAlgn="t"/>
                      <a:r>
                        <a:rPr lang="es-MX" sz="1200" b="0" u="none" strike="noStrike" dirty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es-MX" sz="1200" b="0" i="0" u="none" strike="noStrike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83630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kumimoji="0" lang="es-MX" sz="1200" b="1" u="none" strike="noStrike" kern="1200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SUBTOTAL: </a:t>
                      </a:r>
                      <a:endParaRPr kumimoji="0" lang="es-MX" sz="1200" b="1" i="0" u="none" strike="noStrike" kern="1200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1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47</a:t>
                      </a:r>
                      <a:endParaRPr kumimoji="0" lang="es-MX" sz="1200" b="1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1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17.7</a:t>
                      </a:r>
                      <a:endParaRPr kumimoji="0" lang="es-MX" sz="1200" b="1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259764">
                <a:tc>
                  <a:txBody>
                    <a:bodyPr/>
                    <a:lstStyle/>
                    <a:p>
                      <a:pPr algn="ctr" fontAlgn="t"/>
                      <a:r>
                        <a:rPr lang="es-MX" sz="1200" u="none" strike="noStrike" dirty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es-MX" sz="1200" b="1" i="0" u="none" strike="noStrike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83630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s-MX" sz="1200" b="1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MAS OTRAS CAUSAS DE MORBILIDAD </a:t>
                      </a:r>
                      <a:endParaRPr lang="es-MX" sz="1200" b="1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FFE8A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1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219</a:t>
                      </a:r>
                      <a:endParaRPr kumimoji="0" lang="es-MX" sz="1200" b="1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FFE8A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1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82.3</a:t>
                      </a:r>
                      <a:endParaRPr kumimoji="0" lang="es-MX" sz="1200" b="1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FFE8A7"/>
                    </a:solidFill>
                  </a:tcPr>
                </a:tc>
              </a:tr>
              <a:tr h="278317">
                <a:tc>
                  <a:txBody>
                    <a:bodyPr/>
                    <a:lstStyle/>
                    <a:p>
                      <a:pPr algn="ctr" fontAlgn="t"/>
                      <a:r>
                        <a:rPr lang="es-MX" sz="1200" u="none" strike="noStrike" dirty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es-MX" sz="1200" b="1" i="0" u="none" strike="noStrike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83630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s-MX" sz="1200" b="1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TOTAL: </a:t>
                      </a:r>
                      <a:endParaRPr lang="es-MX" sz="1200" b="1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1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266</a:t>
                      </a:r>
                      <a:endParaRPr kumimoji="0" lang="es-MX" sz="1200" b="1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1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100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9" name="1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761999" y="6208776"/>
            <a:ext cx="7554417" cy="365125"/>
          </a:xfrm>
        </p:spPr>
        <p:txBody>
          <a:bodyPr/>
          <a:lstStyle/>
          <a:p>
            <a:r>
              <a:rPr lang="es-ES" sz="700" dirty="0" smtClean="0"/>
              <a:t>MACM/ijh. </a:t>
            </a:r>
            <a:r>
              <a:rPr lang="es-ES" sz="700" dirty="0"/>
              <a:t>UIPPE </a:t>
            </a:r>
            <a:r>
              <a:rPr lang="es-ES" sz="700" dirty="0" smtClean="0"/>
              <a:t>					                                                    Fuente: Subsistema de Urgencias Médicas.</a:t>
            </a:r>
            <a:endParaRPr lang="es-ES" sz="700" dirty="0"/>
          </a:p>
        </p:txBody>
      </p:sp>
    </p:spTree>
    <p:extLst>
      <p:ext uri="{BB962C8B-B14F-4D97-AF65-F5344CB8AC3E}">
        <p14:creationId xmlns:p14="http://schemas.microsoft.com/office/powerpoint/2010/main" val="1107800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magen" descr="2012 ESCUDO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572396" y="404664"/>
            <a:ext cx="1032052" cy="792088"/>
          </a:xfrm>
          <a:prstGeom prst="rect">
            <a:avLst/>
          </a:prstGeom>
        </p:spPr>
      </p:pic>
      <p:pic>
        <p:nvPicPr>
          <p:cNvPr id="5" name="4 Imagen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165"/>
          <a:stretch>
            <a:fillRect/>
          </a:stretch>
        </p:blipFill>
        <p:spPr bwMode="auto">
          <a:xfrm>
            <a:off x="539552" y="332656"/>
            <a:ext cx="1289050" cy="99822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5 CuadroTexto"/>
          <p:cNvSpPr txBox="1"/>
          <p:nvPr/>
        </p:nvSpPr>
        <p:spPr>
          <a:xfrm>
            <a:off x="749517" y="1438618"/>
            <a:ext cx="46434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s-MX" sz="1400" i="1" u="sng" dirty="0" smtClean="0">
                <a:solidFill>
                  <a:srgbClr val="960000"/>
                </a:solidFill>
              </a:rPr>
              <a:t> </a:t>
            </a:r>
            <a:r>
              <a:rPr lang="es-MX" i="1" u="sng" dirty="0" smtClean="0">
                <a:solidFill>
                  <a:srgbClr val="960000"/>
                </a:solidFill>
                <a:latin typeface="Aharoni" pitchFamily="2" charset="-79"/>
                <a:cs typeface="Aharoni" pitchFamily="2" charset="-79"/>
              </a:rPr>
              <a:t>Morbilidad en  Hospitalización</a:t>
            </a:r>
            <a:r>
              <a:rPr lang="es-MX" dirty="0" smtClean="0">
                <a:solidFill>
                  <a:srgbClr val="960000"/>
                </a:solidFill>
                <a:latin typeface="Aharoni" pitchFamily="2" charset="-79"/>
                <a:cs typeface="Aharoni" pitchFamily="2" charset="-79"/>
              </a:rPr>
              <a:t>  </a:t>
            </a:r>
            <a:endParaRPr lang="es-MX" dirty="0">
              <a:solidFill>
                <a:srgbClr val="960000"/>
              </a:solidFill>
              <a:latin typeface="Aharoni" pitchFamily="2" charset="-79"/>
              <a:cs typeface="Aharoni" pitchFamily="2" charset="-79"/>
            </a:endParaRPr>
          </a:p>
        </p:txBody>
      </p:sp>
      <p:graphicFrame>
        <p:nvGraphicFramePr>
          <p:cNvPr id="7" name="6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32143399"/>
              </p:ext>
            </p:extLst>
          </p:nvPr>
        </p:nvGraphicFramePr>
        <p:xfrm>
          <a:off x="750068" y="1844824"/>
          <a:ext cx="7500989" cy="4062394"/>
        </p:xfrm>
        <a:graphic>
          <a:graphicData uri="http://schemas.openxmlformats.org/drawingml/2006/table">
            <a:tbl>
              <a:tblPr firstCol="1">
                <a:tableStyleId>{9DCAF9ED-07DC-4A11-8D7F-57B35C25682E}</a:tableStyleId>
              </a:tblPr>
              <a:tblGrid>
                <a:gridCol w="1013620"/>
                <a:gridCol w="4336085"/>
                <a:gridCol w="1012634"/>
                <a:gridCol w="1138650"/>
              </a:tblGrid>
              <a:tr h="48750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CIE-10</a:t>
                      </a:r>
                      <a:endParaRPr lang="es-MX" sz="1200" dirty="0">
                        <a:solidFill>
                          <a:schemeClr val="bg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solidFill>
                      <a:srgbClr val="3D4D6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DESCRIPCIÓN DEL CONCEPTO</a:t>
                      </a:r>
                      <a:endParaRPr lang="es-MX" sz="1200" b="1" dirty="0">
                        <a:solidFill>
                          <a:schemeClr val="bg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solidFill>
                      <a:srgbClr val="3D4D6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NO. CASOS</a:t>
                      </a:r>
                      <a:endParaRPr lang="es-MX" sz="1200" b="1" dirty="0">
                        <a:solidFill>
                          <a:schemeClr val="bg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solidFill>
                      <a:srgbClr val="3D4D6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%</a:t>
                      </a:r>
                      <a:endParaRPr lang="es-MX" sz="1200" b="1" dirty="0">
                        <a:solidFill>
                          <a:schemeClr val="bg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solidFill>
                      <a:srgbClr val="3D4D67"/>
                    </a:solidFill>
                  </a:tcPr>
                </a:tc>
              </a:tr>
              <a:tr h="259764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1" i="0" u="none" strike="noStrike" kern="1200" dirty="0">
                          <a:solidFill>
                            <a:schemeClr val="bg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H268</a:t>
                      </a:r>
                    </a:p>
                  </a:txBody>
                  <a:tcPr marL="9525" marR="9525" marT="9525" marB="0" anchor="ctr">
                    <a:solidFill>
                      <a:srgbClr val="3D4D6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Otras formas específicadas de cataráta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18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10.5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259764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1" i="0" u="none" strike="noStrike" kern="1200" dirty="0">
                          <a:solidFill>
                            <a:schemeClr val="bg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N18</a:t>
                      </a:r>
                    </a:p>
                  </a:txBody>
                  <a:tcPr marL="9525" marR="9525" marT="9525" marB="0" anchor="ctr">
                    <a:solidFill>
                      <a:srgbClr val="3D4D6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Insuficiencia renal crónica</a:t>
                      </a:r>
                    </a:p>
                  </a:txBody>
                  <a:tcPr marL="9525" marR="9525" marT="9525" marB="0" anchor="ctr"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12</a:t>
                      </a:r>
                    </a:p>
                  </a:txBody>
                  <a:tcPr marL="9525" marR="9525" marT="9525" marB="0" anchor="ctr"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7.0</a:t>
                      </a:r>
                    </a:p>
                  </a:txBody>
                  <a:tcPr marL="9525" marR="9525" marT="9525" marB="0" anchor="ctr">
                    <a:solidFill>
                      <a:srgbClr val="CCECFF"/>
                    </a:solidFill>
                  </a:tcPr>
                </a:tc>
              </a:tr>
              <a:tr h="283130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1" i="0" u="none" strike="noStrike" kern="1200" dirty="0">
                          <a:solidFill>
                            <a:schemeClr val="bg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K80-K81</a:t>
                      </a:r>
                    </a:p>
                  </a:txBody>
                  <a:tcPr marL="9525" marR="9525" marT="9525" marB="0" anchor="ctr">
                    <a:solidFill>
                      <a:srgbClr val="3D4D6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Colecistitis y colecistitis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10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5.8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294017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1" i="0" u="none" strike="noStrike" kern="1200" dirty="0">
                          <a:solidFill>
                            <a:schemeClr val="bg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N40</a:t>
                      </a:r>
                    </a:p>
                  </a:txBody>
                  <a:tcPr marL="9525" marR="9525" marT="9525" marB="0" anchor="ctr">
                    <a:solidFill>
                      <a:srgbClr val="3D4D6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Hiperplasia próstatica</a:t>
                      </a:r>
                    </a:p>
                  </a:txBody>
                  <a:tcPr marL="9525" marR="9525" marT="9525" marB="0" anchor="ctr"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8</a:t>
                      </a:r>
                    </a:p>
                  </a:txBody>
                  <a:tcPr marL="9525" marR="9525" marT="9525" marB="0" anchor="ctr"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4.7</a:t>
                      </a:r>
                    </a:p>
                  </a:txBody>
                  <a:tcPr marL="9525" marR="9525" marT="9525" marB="0" anchor="ctr">
                    <a:solidFill>
                      <a:srgbClr val="CCECFF"/>
                    </a:solidFill>
                  </a:tcPr>
                </a:tc>
              </a:tr>
              <a:tr h="267885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1" i="0" u="none" strike="noStrike" kern="1200" dirty="0">
                          <a:solidFill>
                            <a:schemeClr val="bg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I679</a:t>
                      </a:r>
                    </a:p>
                  </a:txBody>
                  <a:tcPr marL="9525" marR="9525" marT="9525" marB="0" anchor="ctr">
                    <a:solidFill>
                      <a:srgbClr val="3D4D6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Enfermedades cerebrovasculares, no específicadas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6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3.5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259023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1" i="0" u="none" strike="noStrike" kern="1200" dirty="0">
                          <a:solidFill>
                            <a:schemeClr val="bg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N200</a:t>
                      </a:r>
                    </a:p>
                  </a:txBody>
                  <a:tcPr marL="9525" marR="9525" marT="9525" marB="0" anchor="ctr">
                    <a:solidFill>
                      <a:srgbClr val="3D4D6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Cálculo del riñon</a:t>
                      </a:r>
                    </a:p>
                  </a:txBody>
                  <a:tcPr marL="9525" marR="9525" marT="9525" marB="0" anchor="ctr"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6</a:t>
                      </a:r>
                    </a:p>
                  </a:txBody>
                  <a:tcPr marL="9525" marR="9525" marT="9525" marB="0" anchor="ctr"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3.5</a:t>
                      </a:r>
                    </a:p>
                  </a:txBody>
                  <a:tcPr marL="9525" marR="9525" marT="9525" marB="0" anchor="ctr">
                    <a:solidFill>
                      <a:srgbClr val="CCECFF"/>
                    </a:solidFill>
                  </a:tcPr>
                </a:tc>
              </a:tr>
              <a:tr h="259023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1" i="0" u="none" strike="noStrike" kern="1200" dirty="0">
                          <a:solidFill>
                            <a:schemeClr val="bg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T300</a:t>
                      </a:r>
                    </a:p>
                  </a:txBody>
                  <a:tcPr marL="9525" marR="9525" marT="9525" marB="0" anchor="ctr">
                    <a:solidFill>
                      <a:srgbClr val="3D4D6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Quemadura de regíon del cuerpo y grado no específicados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5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2.9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259393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1" i="0" u="none" strike="noStrike" kern="1200" dirty="0">
                          <a:solidFill>
                            <a:schemeClr val="bg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I21</a:t>
                      </a:r>
                    </a:p>
                  </a:txBody>
                  <a:tcPr marL="9525" marR="9525" marT="9525" marB="0" anchor="ctr">
                    <a:solidFill>
                      <a:srgbClr val="3D4D6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Infarto aguado al miocardio</a:t>
                      </a:r>
                    </a:p>
                  </a:txBody>
                  <a:tcPr marL="9525" marR="9525" marT="9525" marB="0" anchor="ctr"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5</a:t>
                      </a:r>
                    </a:p>
                  </a:txBody>
                  <a:tcPr marL="9525" marR="9525" marT="9525" marB="0" anchor="ctr"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2.9</a:t>
                      </a:r>
                    </a:p>
                  </a:txBody>
                  <a:tcPr marL="9525" marR="9525" marT="9525" marB="0" anchor="ctr">
                    <a:solidFill>
                      <a:srgbClr val="CCECFF"/>
                    </a:solidFill>
                  </a:tcPr>
                </a:tc>
              </a:tr>
              <a:tr h="259393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1" i="0" u="none" strike="noStrike" kern="1200" dirty="0">
                          <a:solidFill>
                            <a:schemeClr val="bg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C18</a:t>
                      </a:r>
                    </a:p>
                  </a:txBody>
                  <a:tcPr marL="9525" marR="9525" marT="9525" marB="0" anchor="ctr">
                    <a:solidFill>
                      <a:srgbClr val="3D4D6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Tumor maligno del colón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2.3</a:t>
                      </a:r>
                    </a:p>
                  </a:txBody>
                  <a:tcPr marL="9525" marR="9525" marT="9525" marB="0" anchor="ctr"/>
                </a:tc>
              </a:tr>
              <a:tr h="259393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1" i="0" u="none" strike="noStrike" kern="1200" dirty="0" smtClean="0">
                          <a:solidFill>
                            <a:schemeClr val="bg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D25</a:t>
                      </a:r>
                      <a:endParaRPr kumimoji="0" lang="es-MX" sz="1200" b="1" i="0" u="none" strike="noStrike" kern="1200" dirty="0">
                        <a:solidFill>
                          <a:schemeClr val="bg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3D4D6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Leiomioma uterino</a:t>
                      </a:r>
                      <a:endParaRPr kumimoji="0" lang="es-MX" sz="1200" b="0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4</a:t>
                      </a:r>
                      <a:endParaRPr kumimoji="0" lang="es-MX" sz="1200" b="0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2.3</a:t>
                      </a:r>
                      <a:endParaRPr kumimoji="0" lang="es-MX" sz="1200" b="0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CCECFF"/>
                    </a:solidFill>
                  </a:tcPr>
                </a:tc>
              </a:tr>
              <a:tr h="259764">
                <a:tc>
                  <a:txBody>
                    <a:bodyPr/>
                    <a:lstStyle/>
                    <a:p>
                      <a:pPr algn="ctr" fontAlgn="t"/>
                      <a:r>
                        <a:rPr lang="es-MX" sz="1200" b="0" u="none" strike="noStrike" dirty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es-MX" sz="1200" b="0" i="0" u="none" strike="noStrike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3D4D6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kumimoji="0" lang="es-MX" sz="1200" b="1" u="none" strike="noStrike" kern="1200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SUBTOTAL: </a:t>
                      </a:r>
                      <a:endParaRPr kumimoji="0" lang="es-MX" sz="1200" b="1" i="0" u="none" strike="noStrike" kern="1200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s-MX" sz="1200" b="1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78</a:t>
                      </a:r>
                      <a:endParaRPr kumimoji="0" lang="es-MX" sz="1200" b="1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s-MX" sz="1200" b="1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45.3</a:t>
                      </a:r>
                      <a:endParaRPr kumimoji="0" lang="es-MX" sz="1200" b="1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259764">
                <a:tc>
                  <a:txBody>
                    <a:bodyPr/>
                    <a:lstStyle/>
                    <a:p>
                      <a:pPr algn="ctr" fontAlgn="t"/>
                      <a:r>
                        <a:rPr lang="es-MX" sz="1200" u="none" strike="noStrike" dirty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es-MX" sz="1200" b="1" i="0" u="none" strike="noStrike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3D4D6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s-MX" sz="1200" b="1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MAS OTRAS CAUSAS DE MORBILIDAD </a:t>
                      </a:r>
                      <a:endParaRPr lang="es-MX" sz="1200" b="1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s-MX" sz="1200" b="1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94</a:t>
                      </a:r>
                      <a:endParaRPr kumimoji="0" lang="es-MX" sz="1200" b="1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s-MX" sz="1200" b="1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54.7</a:t>
                      </a:r>
                      <a:endParaRPr kumimoji="0" lang="es-MX" sz="1200" b="1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CCECFF"/>
                    </a:solidFill>
                  </a:tcPr>
                </a:tc>
              </a:tr>
              <a:tr h="278317">
                <a:tc>
                  <a:txBody>
                    <a:bodyPr/>
                    <a:lstStyle/>
                    <a:p>
                      <a:pPr algn="ctr" fontAlgn="t"/>
                      <a:r>
                        <a:rPr lang="es-MX" sz="1200" u="none" strike="noStrike" dirty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es-MX" sz="1200" b="1" i="0" u="none" strike="noStrike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3D4D6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s-MX" sz="1200" b="1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TOTAL: </a:t>
                      </a:r>
                      <a:endParaRPr lang="es-MX" sz="1200" b="1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MX" sz="1200" b="1" i="0" u="none" strike="noStrike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172</a:t>
                      </a:r>
                      <a:endParaRPr lang="es-MX" sz="1200" b="1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MX" sz="1200" b="1" i="0" u="none" strike="noStrike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100</a:t>
                      </a:r>
                      <a:endParaRPr lang="es-MX" sz="1200" b="1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sp>
        <p:nvSpPr>
          <p:cNvPr id="9" name="1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761999" y="6208776"/>
            <a:ext cx="7554417" cy="365125"/>
          </a:xfrm>
        </p:spPr>
        <p:txBody>
          <a:bodyPr/>
          <a:lstStyle/>
          <a:p>
            <a:r>
              <a:rPr lang="es-ES" sz="700" dirty="0" smtClean="0"/>
              <a:t>MACM/ijh. UIPPE						      Fuente</a:t>
            </a:r>
            <a:r>
              <a:rPr lang="es-ES" sz="700" dirty="0"/>
              <a:t>: Subsistema de </a:t>
            </a:r>
            <a:r>
              <a:rPr lang="es-ES" sz="700" dirty="0" smtClean="0"/>
              <a:t>Egresos Hospitalarios.</a:t>
            </a:r>
            <a:r>
              <a:rPr lang="es-ES" sz="700" dirty="0"/>
              <a:t>			</a:t>
            </a:r>
            <a:r>
              <a:rPr lang="es-ES" sz="700" dirty="0" smtClean="0"/>
              <a:t>		</a:t>
            </a:r>
            <a:endParaRPr lang="es-ES" sz="700" dirty="0"/>
          </a:p>
        </p:txBody>
      </p:sp>
    </p:spTree>
    <p:extLst>
      <p:ext uri="{BB962C8B-B14F-4D97-AF65-F5344CB8AC3E}">
        <p14:creationId xmlns:p14="http://schemas.microsoft.com/office/powerpoint/2010/main" val="3876854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magen" descr="2012 ESCUDO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413029" y="435722"/>
            <a:ext cx="1152128" cy="895154"/>
          </a:xfrm>
          <a:prstGeom prst="rect">
            <a:avLst/>
          </a:prstGeom>
        </p:spPr>
      </p:pic>
      <p:pic>
        <p:nvPicPr>
          <p:cNvPr id="5" name="4 Imagen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165"/>
          <a:stretch>
            <a:fillRect/>
          </a:stretch>
        </p:blipFill>
        <p:spPr bwMode="auto">
          <a:xfrm>
            <a:off x="539552" y="332656"/>
            <a:ext cx="1289050" cy="99822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5 CuadroTexto"/>
          <p:cNvSpPr txBox="1"/>
          <p:nvPr/>
        </p:nvSpPr>
        <p:spPr>
          <a:xfrm>
            <a:off x="749517" y="1438618"/>
            <a:ext cx="46434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s-MX" sz="1400" i="1" u="sng" dirty="0" smtClean="0">
                <a:solidFill>
                  <a:srgbClr val="960000"/>
                </a:solidFill>
              </a:rPr>
              <a:t> </a:t>
            </a:r>
            <a:r>
              <a:rPr lang="es-MX" i="1" u="sng" dirty="0" smtClean="0">
                <a:solidFill>
                  <a:srgbClr val="960000"/>
                </a:solidFill>
                <a:latin typeface="Aharoni" pitchFamily="2" charset="-79"/>
                <a:cs typeface="Aharoni" pitchFamily="2" charset="-79"/>
              </a:rPr>
              <a:t>Mortalidad en  Hospitalización</a:t>
            </a:r>
            <a:r>
              <a:rPr lang="es-MX" dirty="0" smtClean="0">
                <a:solidFill>
                  <a:srgbClr val="960000"/>
                </a:solidFill>
                <a:latin typeface="Aharoni" pitchFamily="2" charset="-79"/>
                <a:cs typeface="Aharoni" pitchFamily="2" charset="-79"/>
              </a:rPr>
              <a:t>  </a:t>
            </a:r>
            <a:endParaRPr lang="es-MX" dirty="0">
              <a:solidFill>
                <a:srgbClr val="960000"/>
              </a:solidFill>
              <a:latin typeface="Aharoni" pitchFamily="2" charset="-79"/>
              <a:cs typeface="Aharoni" pitchFamily="2" charset="-79"/>
            </a:endParaRPr>
          </a:p>
        </p:txBody>
      </p:sp>
      <p:graphicFrame>
        <p:nvGraphicFramePr>
          <p:cNvPr id="7" name="6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65386074"/>
              </p:ext>
            </p:extLst>
          </p:nvPr>
        </p:nvGraphicFramePr>
        <p:xfrm>
          <a:off x="750068" y="1988839"/>
          <a:ext cx="7500989" cy="2044315"/>
        </p:xfrm>
        <a:graphic>
          <a:graphicData uri="http://schemas.openxmlformats.org/drawingml/2006/table">
            <a:tbl>
              <a:tblPr firstCol="1">
                <a:tableStyleId>{9DCAF9ED-07DC-4A11-8D7F-57B35C25682E}</a:tableStyleId>
              </a:tblPr>
              <a:tblGrid>
                <a:gridCol w="1026136"/>
                <a:gridCol w="4323569"/>
                <a:gridCol w="1012634"/>
                <a:gridCol w="1138650"/>
              </a:tblGrid>
              <a:tr h="50405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400" i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CIE-10</a:t>
                      </a:r>
                      <a:endParaRPr lang="es-MX" sz="1400" i="0" dirty="0">
                        <a:solidFill>
                          <a:schemeClr val="tx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blipFill>
                      <a:blip r:embed="rId4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400" b="1" i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CAUSA</a:t>
                      </a:r>
                      <a:r>
                        <a:rPr lang="es-MX" sz="1400" b="1" i="0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</a:t>
                      </a:r>
                      <a:endParaRPr lang="es-MX" sz="1400" b="1" i="0" dirty="0">
                        <a:solidFill>
                          <a:schemeClr val="tx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blipFill>
                      <a:blip r:embed="rId4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400" b="1" i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NO. CASOS</a:t>
                      </a:r>
                      <a:endParaRPr lang="es-MX" sz="1400" b="1" i="0" dirty="0">
                        <a:solidFill>
                          <a:schemeClr val="tx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blipFill>
                      <a:blip r:embed="rId4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400" b="1" i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%</a:t>
                      </a:r>
                      <a:endParaRPr lang="es-MX" sz="1400" b="1" i="0" dirty="0">
                        <a:solidFill>
                          <a:schemeClr val="tx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blipFill>
                      <a:blip r:embed="rId4"/>
                      <a:tile tx="0" ty="0" sx="100000" sy="100000" flip="none" algn="tl"/>
                    </a:blipFill>
                  </a:tcPr>
                </a:tc>
              </a:tr>
              <a:tr h="259764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400" b="1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E872</a:t>
                      </a:r>
                    </a:p>
                  </a:txBody>
                  <a:tcPr marL="9525" marR="9525" marT="9525" marB="0" anchor="ctr">
                    <a:blipFill>
                      <a:blip r:embed="rId4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4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Acidosis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4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4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42.9</a:t>
                      </a:r>
                    </a:p>
                  </a:txBody>
                  <a:tcPr marL="9525" marR="9525" marT="9525" marB="0" anchor="ctr"/>
                </a:tc>
              </a:tr>
              <a:tr h="259764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400" b="1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C189</a:t>
                      </a:r>
                    </a:p>
                  </a:txBody>
                  <a:tcPr marL="9525" marR="9525" marT="9525" marB="0" anchor="ctr">
                    <a:blipFill>
                      <a:blip r:embed="rId4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4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Tumor maligno de colón, parte no específicada</a:t>
                      </a:r>
                    </a:p>
                  </a:txBody>
                  <a:tcPr marL="9525" marR="9525" marT="9525" marB="0" anchor="b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4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4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14.3</a:t>
                      </a: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259764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400" b="1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I509</a:t>
                      </a:r>
                    </a:p>
                  </a:txBody>
                  <a:tcPr marL="9525" marR="9525" marT="9525" marB="0" anchor="ctr">
                    <a:blipFill>
                      <a:blip r:embed="rId4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4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Insuficiencia cardiáca, no específicada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4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4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14.3</a:t>
                      </a:r>
                    </a:p>
                  </a:txBody>
                  <a:tcPr marL="9525" marR="9525" marT="9525" marB="0" anchor="ctr"/>
                </a:tc>
              </a:tr>
              <a:tr h="0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400" b="1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J152</a:t>
                      </a:r>
                    </a:p>
                  </a:txBody>
                  <a:tcPr marL="9525" marR="9525" marT="9525" marB="0" anchor="ctr">
                    <a:blipFill>
                      <a:blip r:embed="rId4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4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Neumonia debida a estafilococos</a:t>
                      </a: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4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4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14.3</a:t>
                      </a: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259764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400" b="1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J18X</a:t>
                      </a:r>
                      <a:endParaRPr kumimoji="0" lang="es-MX" sz="1400" b="1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blipFill>
                      <a:blip r:embed="rId4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4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Edema pulmonar</a:t>
                      </a:r>
                      <a:endParaRPr kumimoji="0" lang="es-MX" sz="1400" b="0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4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</a:t>
                      </a:r>
                      <a:endParaRPr kumimoji="0" lang="es-MX" sz="1400" b="0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4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14.3</a:t>
                      </a:r>
                      <a:endParaRPr kumimoji="0" lang="es-MX" sz="1400" b="0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278317">
                <a:tc>
                  <a:txBody>
                    <a:bodyPr/>
                    <a:lstStyle/>
                    <a:p>
                      <a:pPr algn="ctr" fontAlgn="t"/>
                      <a:r>
                        <a:rPr lang="es-MX" sz="1400" b="1" u="none" strike="noStrike" dirty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es-MX" sz="1400" b="1" i="0" u="none" strike="noStrike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blipFill>
                      <a:blip r:embed="rId4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s-MX" sz="1400" b="1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TOTAL: </a:t>
                      </a:r>
                      <a:endParaRPr lang="es-MX" sz="1400" b="1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MX" sz="1400" b="1" i="0" u="none" strike="noStrike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7</a:t>
                      </a:r>
                      <a:endParaRPr lang="es-MX" sz="1400" b="1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MX" sz="1400" b="1" u="none" strike="noStrike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100</a:t>
                      </a:r>
                      <a:endParaRPr lang="es-MX" sz="1400" b="1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8" name="1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761999" y="6208776"/>
            <a:ext cx="7554417" cy="365125"/>
          </a:xfrm>
        </p:spPr>
        <p:txBody>
          <a:bodyPr/>
          <a:lstStyle/>
          <a:p>
            <a:r>
              <a:rPr lang="es-ES" sz="700" dirty="0" smtClean="0"/>
              <a:t>MACM/ijh. UIPPE						      Fuente</a:t>
            </a:r>
            <a:r>
              <a:rPr lang="es-ES" sz="700" dirty="0"/>
              <a:t>: Subsistema de </a:t>
            </a:r>
            <a:r>
              <a:rPr lang="es-ES" sz="700" dirty="0" smtClean="0"/>
              <a:t>Egresos Hospitalarios.</a:t>
            </a:r>
            <a:r>
              <a:rPr lang="es-ES" sz="700" dirty="0"/>
              <a:t>			</a:t>
            </a:r>
            <a:r>
              <a:rPr lang="es-ES" sz="700" dirty="0" smtClean="0"/>
              <a:t>		</a:t>
            </a:r>
            <a:endParaRPr lang="es-ES" sz="700" dirty="0"/>
          </a:p>
        </p:txBody>
      </p:sp>
    </p:spTree>
    <p:extLst>
      <p:ext uri="{BB962C8B-B14F-4D97-AF65-F5344CB8AC3E}">
        <p14:creationId xmlns:p14="http://schemas.microsoft.com/office/powerpoint/2010/main" val="2627736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magen" descr="2012 ESCUDO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572396" y="482280"/>
            <a:ext cx="1032052" cy="792088"/>
          </a:xfrm>
          <a:prstGeom prst="rect">
            <a:avLst/>
          </a:prstGeom>
        </p:spPr>
      </p:pic>
      <p:pic>
        <p:nvPicPr>
          <p:cNvPr id="5" name="4 Imagen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165"/>
          <a:stretch>
            <a:fillRect/>
          </a:stretch>
        </p:blipFill>
        <p:spPr bwMode="auto">
          <a:xfrm>
            <a:off x="539552" y="332656"/>
            <a:ext cx="1289050" cy="99822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5 CuadroTexto"/>
          <p:cNvSpPr txBox="1"/>
          <p:nvPr/>
        </p:nvSpPr>
        <p:spPr>
          <a:xfrm>
            <a:off x="716862" y="1438618"/>
            <a:ext cx="46434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s-MX" sz="1400" i="1" u="sng" dirty="0" smtClean="0">
                <a:solidFill>
                  <a:srgbClr val="960000"/>
                </a:solidFill>
              </a:rPr>
              <a:t> </a:t>
            </a:r>
            <a:r>
              <a:rPr lang="es-MX" i="1" u="sng" dirty="0" smtClean="0">
                <a:solidFill>
                  <a:srgbClr val="960000"/>
                </a:solidFill>
                <a:latin typeface="Aharoni" pitchFamily="2" charset="-79"/>
                <a:cs typeface="Aharoni" pitchFamily="2" charset="-79"/>
              </a:rPr>
              <a:t>Mortalidad en  Admisión Continua:</a:t>
            </a:r>
            <a:r>
              <a:rPr lang="es-MX" dirty="0" smtClean="0">
                <a:solidFill>
                  <a:srgbClr val="960000"/>
                </a:solidFill>
                <a:latin typeface="Aharoni" pitchFamily="2" charset="-79"/>
                <a:cs typeface="Aharoni" pitchFamily="2" charset="-79"/>
              </a:rPr>
              <a:t>  </a:t>
            </a:r>
            <a:endParaRPr lang="es-MX" dirty="0">
              <a:solidFill>
                <a:srgbClr val="960000"/>
              </a:solidFill>
              <a:latin typeface="Aharoni" pitchFamily="2" charset="-79"/>
              <a:cs typeface="Aharoni" pitchFamily="2" charset="-79"/>
            </a:endParaRPr>
          </a:p>
        </p:txBody>
      </p:sp>
      <p:graphicFrame>
        <p:nvGraphicFramePr>
          <p:cNvPr id="7" name="6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14604111"/>
              </p:ext>
            </p:extLst>
          </p:nvPr>
        </p:nvGraphicFramePr>
        <p:xfrm>
          <a:off x="750068" y="1988839"/>
          <a:ext cx="7500989" cy="1603996"/>
        </p:xfrm>
        <a:graphic>
          <a:graphicData uri="http://schemas.openxmlformats.org/drawingml/2006/table">
            <a:tbl>
              <a:tblPr firstCol="1">
                <a:tableStyleId>{9DCAF9ED-07DC-4A11-8D7F-57B35C25682E}</a:tableStyleId>
              </a:tblPr>
              <a:tblGrid>
                <a:gridCol w="1026136"/>
                <a:gridCol w="4323569"/>
                <a:gridCol w="1012634"/>
                <a:gridCol w="1138650"/>
              </a:tblGrid>
              <a:tr h="48750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400" i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CIE-10</a:t>
                      </a:r>
                      <a:endParaRPr lang="es-MX" sz="1400" i="0" dirty="0">
                        <a:solidFill>
                          <a:schemeClr val="tx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blipFill>
                      <a:blip r:embed="rId4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400" b="1" i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CAUSA</a:t>
                      </a:r>
                      <a:r>
                        <a:rPr lang="es-MX" sz="1400" b="1" i="0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</a:t>
                      </a:r>
                      <a:endParaRPr lang="es-MX" sz="1400" b="1" i="0" dirty="0">
                        <a:solidFill>
                          <a:schemeClr val="tx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blipFill>
                      <a:blip r:embed="rId4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400" b="1" i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NO. CASOS</a:t>
                      </a:r>
                      <a:endParaRPr lang="es-MX" sz="1400" b="1" i="0" dirty="0">
                        <a:solidFill>
                          <a:schemeClr val="tx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blipFill>
                      <a:blip r:embed="rId4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400" b="1" i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%</a:t>
                      </a:r>
                      <a:endParaRPr lang="es-MX" sz="1400" b="1" i="0" dirty="0">
                        <a:solidFill>
                          <a:schemeClr val="tx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blipFill>
                      <a:blip r:embed="rId4"/>
                      <a:tile tx="0" ty="0" sx="100000" sy="100000" flip="none" algn="tl"/>
                    </a:blipFill>
                  </a:tcPr>
                </a:tc>
              </a:tr>
              <a:tr h="278317">
                <a:tc>
                  <a:txBody>
                    <a:bodyPr/>
                    <a:lstStyle/>
                    <a:p>
                      <a:pPr algn="ctr" fontAlgn="t"/>
                      <a:r>
                        <a:rPr lang="es-MX" sz="1400" b="1" i="0" u="none" strike="noStrike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A419</a:t>
                      </a:r>
                      <a:endParaRPr lang="es-MX" sz="1400" b="1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blipFill>
                      <a:blip r:embed="rId4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lvl="1" algn="l" fontAlgn="t"/>
                      <a:r>
                        <a:rPr lang="es-MX" sz="1400" b="0" i="0" u="none" strike="noStrike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Septicemia, no especificada</a:t>
                      </a:r>
                      <a:endParaRPr lang="es-MX" sz="1400" b="0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MX" sz="1400" b="0" i="0" u="none" strike="noStrike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es-MX" sz="1400" b="0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MX" sz="1400" b="0" i="0" u="none" strike="noStrike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33.3</a:t>
                      </a:r>
                    </a:p>
                  </a:txBody>
                  <a:tcPr marL="9525" marR="9525" marT="9525" marB="0" anchor="ctr"/>
                </a:tc>
              </a:tr>
              <a:tr h="278317">
                <a:tc>
                  <a:txBody>
                    <a:bodyPr/>
                    <a:lstStyle/>
                    <a:p>
                      <a:pPr algn="ctr" fontAlgn="t"/>
                      <a:r>
                        <a:rPr lang="es-MX" sz="1400" b="1" i="0" u="none" strike="noStrike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D593</a:t>
                      </a:r>
                      <a:endParaRPr lang="es-MX" sz="1400" b="1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blipFill>
                      <a:blip r:embed="rId4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lvl="1" algn="l" fontAlgn="t"/>
                      <a:r>
                        <a:rPr lang="es-MX" sz="1400" b="0" i="0" u="none" strike="noStrike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Síndrome</a:t>
                      </a:r>
                      <a:r>
                        <a:rPr lang="es-MX" sz="1400" b="0" i="0" u="none" strike="noStrike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 hemolítico-urémico</a:t>
                      </a:r>
                      <a:endParaRPr lang="es-MX" sz="1400" b="0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MX" sz="1400" b="0" i="0" u="none" strike="noStrike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es-MX" sz="1400" b="0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MX" sz="1400" b="0" i="0" u="none" strike="noStrike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33.3</a:t>
                      </a:r>
                      <a:endParaRPr lang="es-MX" sz="1400" b="0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278317">
                <a:tc>
                  <a:txBody>
                    <a:bodyPr/>
                    <a:lstStyle/>
                    <a:p>
                      <a:pPr algn="ctr" fontAlgn="t"/>
                      <a:r>
                        <a:rPr lang="es-MX" sz="1400" b="1" i="0" u="none" strike="noStrike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S071</a:t>
                      </a:r>
                      <a:endParaRPr lang="es-MX" sz="1400" b="1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blipFill>
                      <a:blip r:embed="rId4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lvl="1" algn="l" fontAlgn="t"/>
                      <a:r>
                        <a:rPr lang="es-MX" sz="1400" b="0" i="0" u="none" strike="noStrike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Traumatismo por aplastamiento</a:t>
                      </a:r>
                      <a:r>
                        <a:rPr lang="es-MX" sz="1400" b="0" i="0" u="none" strike="noStrike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 del cráneo</a:t>
                      </a:r>
                      <a:endParaRPr lang="es-MX" sz="1400" b="0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MX" sz="1400" b="0" i="0" u="none" strike="noStrike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es-MX" sz="1400" b="0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MX" sz="1400" b="0" i="0" u="none" strike="noStrike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33.3</a:t>
                      </a:r>
                      <a:endParaRPr lang="es-MX" sz="1400" b="0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278317">
                <a:tc>
                  <a:txBody>
                    <a:bodyPr/>
                    <a:lstStyle/>
                    <a:p>
                      <a:pPr algn="ctr" fontAlgn="t"/>
                      <a:r>
                        <a:rPr lang="es-MX" sz="1400" b="1" u="none" strike="noStrike" dirty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es-MX" sz="1400" b="1" i="0" u="none" strike="noStrike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blipFill>
                      <a:blip r:embed="rId4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s-MX" sz="1400" b="1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TOTAL: </a:t>
                      </a:r>
                      <a:endParaRPr lang="es-MX" sz="1400" b="1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MX" sz="1400" b="1" i="0" u="none" strike="noStrike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3</a:t>
                      </a:r>
                      <a:endParaRPr lang="es-MX" sz="1400" b="1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MX" sz="1400" b="1" i="0" u="none" strike="noStrike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100</a:t>
                      </a:r>
                      <a:endParaRPr lang="es-MX" sz="1400" b="1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sp>
        <p:nvSpPr>
          <p:cNvPr id="8" name="1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761999" y="6208776"/>
            <a:ext cx="7554417" cy="365125"/>
          </a:xfrm>
        </p:spPr>
        <p:txBody>
          <a:bodyPr/>
          <a:lstStyle/>
          <a:p>
            <a:r>
              <a:rPr lang="es-ES" sz="700" dirty="0" smtClean="0"/>
              <a:t>MACM/ijh. </a:t>
            </a:r>
            <a:r>
              <a:rPr lang="es-ES" sz="700" dirty="0"/>
              <a:t>UIPPE </a:t>
            </a:r>
            <a:r>
              <a:rPr lang="es-ES" sz="700" dirty="0" smtClean="0"/>
              <a:t>					                                                    Fuente: Subsistema de Urgencias Médicas.</a:t>
            </a:r>
            <a:endParaRPr lang="es-ES" sz="700" dirty="0"/>
          </a:p>
        </p:txBody>
      </p:sp>
    </p:spTree>
    <p:extLst>
      <p:ext uri="{BB962C8B-B14F-4D97-AF65-F5344CB8AC3E}">
        <p14:creationId xmlns:p14="http://schemas.microsoft.com/office/powerpoint/2010/main" val="3869638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NewsPrint">
  <a:themeElements>
    <a:clrScheme name="Cartoné">
      <a:dk1>
        <a:sysClr val="windowText" lastClr="000000"/>
      </a:dk1>
      <a:lt1>
        <a:sysClr val="window" lastClr="FFFFFF"/>
      </a:lt1>
      <a:dk2>
        <a:srgbClr val="895D1D"/>
      </a:dk2>
      <a:lt2>
        <a:srgbClr val="ECE9C6"/>
      </a:lt2>
      <a:accent1>
        <a:srgbClr val="873624"/>
      </a:accent1>
      <a:accent2>
        <a:srgbClr val="D6862D"/>
      </a:accent2>
      <a:accent3>
        <a:srgbClr val="D0BE40"/>
      </a:accent3>
      <a:accent4>
        <a:srgbClr val="877F6C"/>
      </a:accent4>
      <a:accent5>
        <a:srgbClr val="972109"/>
      </a:accent5>
      <a:accent6>
        <a:srgbClr val="AEB795"/>
      </a:accent6>
      <a:hlink>
        <a:srgbClr val="CC9900"/>
      </a:hlink>
      <a:folHlink>
        <a:srgbClr val="B2B2B2"/>
      </a:folHlink>
    </a:clrScheme>
    <a:fontScheme name="NewsPrint">
      <a:majorFont>
        <a:latin typeface="Impact"/>
        <a:ea typeface=""/>
        <a:cs typeface=""/>
        <a:font script="Jpan" typeface="HGP創英角ｺﾞｼｯｸUB"/>
        <a:font script="Hang" typeface="HY견고딕"/>
        <a:font script="Hans" typeface="微软雅黑"/>
        <a:font script="Hant" typeface="微軟正黑體"/>
        <a:font script="Arab" typeface="Tahoma"/>
        <a:font script="Hebr" typeface="To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NewsPrint">
      <a:fillStyleLst>
        <a:solidFill>
          <a:schemeClr val="phClr"/>
        </a:solidFill>
        <a:gradFill rotWithShape="1">
          <a:gsLst>
            <a:gs pos="0">
              <a:schemeClr val="phClr">
                <a:tint val="37000"/>
                <a:hueMod val="100000"/>
                <a:satMod val="200000"/>
                <a:lumMod val="88000"/>
              </a:schemeClr>
            </a:gs>
            <a:gs pos="100000">
              <a:schemeClr val="phClr">
                <a:tint val="53000"/>
                <a:shade val="100000"/>
                <a:hueMod val="100000"/>
                <a:satMod val="350000"/>
                <a:lumMod val="79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phClr">
                <a:shade val="100000"/>
              </a:schemeClr>
            </a:gs>
            <a:gs pos="100000">
              <a:schemeClr val="phClr"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</a:fillStyleLst>
      <a:lnStyleLst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12700" dir="528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2700">
            <a:bevelT w="31750" h="127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3000"/>
              </a:schemeClr>
            </a:gs>
            <a:gs pos="100000">
              <a:schemeClr val="phClr">
                <a:shade val="55000"/>
              </a:schemeClr>
            </a:gs>
          </a:gsLst>
          <a:lin ang="5400000" scaled="1"/>
        </a:gradFill>
        <a:blipFill rotWithShape="1">
          <a:blip xmlns:r="http://schemas.openxmlformats.org/officeDocument/2006/relationships" r:embed="rId1">
            <a:duotone>
              <a:schemeClr val="phClr">
                <a:shade val="20000"/>
                <a:satMod val="350000"/>
                <a:lumMod val="125000"/>
              </a:schemeClr>
              <a:schemeClr val="phClr">
                <a:tint val="90000"/>
                <a:satMod val="25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Newsprint</Template>
  <TotalTime>148040</TotalTime>
  <Words>408</Words>
  <Application>Microsoft Office PowerPoint</Application>
  <PresentationFormat>Presentación en pantalla (4:3)</PresentationFormat>
  <Paragraphs>226</Paragraphs>
  <Slides>5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5</vt:i4>
      </vt:variant>
    </vt:vector>
  </HeadingPairs>
  <TitlesOfParts>
    <vt:vector size="6" baseType="lpstr">
      <vt:lpstr>NewsPrint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CUNZUETA</dc:creator>
  <cp:lastModifiedBy>Ismael Jimenez Hernandez</cp:lastModifiedBy>
  <cp:revision>651</cp:revision>
  <cp:lastPrinted>2014-06-05T21:27:09Z</cp:lastPrinted>
  <dcterms:created xsi:type="dcterms:W3CDTF">2013-02-27T16:09:25Z</dcterms:created>
  <dcterms:modified xsi:type="dcterms:W3CDTF">2015-11-03T13:29:09Z</dcterms:modified>
</cp:coreProperties>
</file>