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harts/chart17.xml" ContentType="application/vnd.openxmlformats-officedocument.drawingml.char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charts/chart13.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30.xml" ContentType="application/vnd.openxmlformats-officedocument.presentationml.notesSlide+xml"/>
  <Override PartName="/ppt/charts/chart20.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charts/chart18.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Override PartName="/ppt/notesSlides/notesSlide13.xml" ContentType="application/vnd.openxmlformats-officedocument.presentationml.notesSlide+xml"/>
  <Override PartName="/ppt/charts/chart21.xml" ContentType="application/vnd.openxmlformats-officedocument.drawingml.chart+xml"/>
  <Override PartName="/ppt/slideLayouts/slideLayout10.xml" ContentType="application/vnd.openxmlformats-officedocument.presentationml.slideLayout+xml"/>
  <Default Extension="vml" ContentType="application/vnd.openxmlformats-officedocument.vmlDrawing"/>
  <Override PartName="/ppt/charts/chart6.xml" ContentType="application/vnd.openxmlformats-officedocument.drawingml.char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harts/chart19.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charts/chart15.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charts/chart16.xml" ContentType="application/vnd.openxmlformats-officedocument.drawingml.char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charts/chart12.xml" ContentType="application/vnd.openxmlformats-officedocument.drawingml.chart+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sldIdLst>
    <p:sldId id="261" r:id="rId2"/>
    <p:sldId id="283" r:id="rId3"/>
    <p:sldId id="264" r:id="rId4"/>
    <p:sldId id="445" r:id="rId5"/>
    <p:sldId id="282" r:id="rId6"/>
    <p:sldId id="257" r:id="rId7"/>
    <p:sldId id="455" r:id="rId8"/>
    <p:sldId id="457" r:id="rId9"/>
    <p:sldId id="458" r:id="rId10"/>
    <p:sldId id="549" r:id="rId11"/>
    <p:sldId id="460" r:id="rId12"/>
    <p:sldId id="640" r:id="rId13"/>
    <p:sldId id="639" r:id="rId14"/>
    <p:sldId id="669" r:id="rId15"/>
    <p:sldId id="462" r:id="rId16"/>
    <p:sldId id="641" r:id="rId17"/>
    <p:sldId id="477" r:id="rId18"/>
    <p:sldId id="642" r:id="rId19"/>
    <p:sldId id="671" r:id="rId20"/>
    <p:sldId id="456" r:id="rId21"/>
    <p:sldId id="454" r:id="rId22"/>
    <p:sldId id="391" r:id="rId23"/>
    <p:sldId id="300" r:id="rId24"/>
    <p:sldId id="418" r:id="rId25"/>
    <p:sldId id="646" r:id="rId26"/>
    <p:sldId id="645" r:id="rId27"/>
    <p:sldId id="644" r:id="rId28"/>
    <p:sldId id="643" r:id="rId29"/>
    <p:sldId id="647" r:id="rId30"/>
    <p:sldId id="648" r:id="rId31"/>
    <p:sldId id="649" r:id="rId32"/>
    <p:sldId id="674" r:id="rId33"/>
    <p:sldId id="673" r:id="rId34"/>
    <p:sldId id="676" r:id="rId35"/>
    <p:sldId id="675" r:id="rId36"/>
    <p:sldId id="288" r:id="rId37"/>
    <p:sldId id="494" r:id="rId38"/>
    <p:sldId id="650" r:id="rId39"/>
    <p:sldId id="680" r:id="rId40"/>
    <p:sldId id="681" r:id="rId41"/>
    <p:sldId id="682" r:id="rId42"/>
    <p:sldId id="683" r:id="rId43"/>
    <p:sldId id="684" r:id="rId44"/>
    <p:sldId id="685" r:id="rId45"/>
    <p:sldId id="686" r:id="rId46"/>
    <p:sldId id="687" r:id="rId47"/>
    <p:sldId id="656" r:id="rId48"/>
    <p:sldId id="655" r:id="rId49"/>
    <p:sldId id="625" r:id="rId50"/>
    <p:sldId id="337" r:id="rId51"/>
    <p:sldId id="657" r:id="rId52"/>
    <p:sldId id="339" r:id="rId53"/>
    <p:sldId id="597" r:id="rId54"/>
    <p:sldId id="658" r:id="rId55"/>
    <p:sldId id="688" r:id="rId56"/>
    <p:sldId id="613" r:id="rId57"/>
    <p:sldId id="599" r:id="rId58"/>
    <p:sldId id="689" r:id="rId59"/>
    <p:sldId id="567" r:id="rId60"/>
    <p:sldId id="633" r:id="rId61"/>
    <p:sldId id="568" r:id="rId62"/>
    <p:sldId id="569" r:id="rId63"/>
    <p:sldId id="570" r:id="rId64"/>
    <p:sldId id="571" r:id="rId65"/>
    <p:sldId id="634" r:id="rId66"/>
    <p:sldId id="635" r:id="rId67"/>
    <p:sldId id="637" r:id="rId68"/>
    <p:sldId id="636" r:id="rId69"/>
    <p:sldId id="663" r:id="rId70"/>
    <p:sldId id="664" r:id="rId71"/>
    <p:sldId id="665" r:id="rId72"/>
    <p:sldId id="666" r:id="rId73"/>
    <p:sldId id="667" r:id="rId74"/>
    <p:sldId id="668" r:id="rId75"/>
    <p:sldId id="578" r:id="rId76"/>
    <p:sldId id="576" r:id="rId77"/>
    <p:sldId id="521" r:id="rId78"/>
    <p:sldId id="626" r:id="rId79"/>
    <p:sldId id="627" r:id="rId80"/>
    <p:sldId id="577" r:id="rId81"/>
    <p:sldId id="628" r:id="rId82"/>
  </p:sldIdLst>
  <p:sldSz cx="9144000" cy="6858000" type="screen4x3"/>
  <p:notesSz cx="7010400" cy="9296400"/>
  <p:defaultTextStyle>
    <a:defPPr>
      <a:defRPr lang="es-E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FFFF66"/>
    <a:srgbClr val="99FFCC"/>
    <a:srgbClr val="FF9999"/>
    <a:srgbClr val="CC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76" autoAdjust="0"/>
    <p:restoredTop sz="98029" autoAdjust="0"/>
  </p:normalViewPr>
  <p:slideViewPr>
    <p:cSldViewPr>
      <p:cViewPr>
        <p:scale>
          <a:sx n="70" d="100"/>
          <a:sy n="70" d="100"/>
        </p:scale>
        <p:origin x="-1344" y="-16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Office_Excel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Hoja_de_c_lculo_de_Microsoft_Office_Excel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Hoja_de_c_lculo_de_Microsoft_Office_Excel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Hoja_de_c_lculo_de_Microsoft_Office_Excel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Hoja_de_c_lculo_de_Microsoft_Office_Excel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Hoja_de_c_lculo_de_Microsoft_Office_Excel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Hoja_de_c_lculo_de_Microsoft_Office_Excel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Hoja_de_c_lculo_de_Microsoft_Office_Excel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Hoja_de_c_lculo_de_Microsoft_Office_Excel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Hoja_de_c_lculo_de_Microsoft_Office_Excel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Hoja_de_c_lculo_de_Microsoft_Office_Excel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Hoja_de_c_lculo_de_Microsoft_Office_Excel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Hoja_de_c_lculo_de_Microsoft_Office_Excel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Hoja_de_c_lculo_de_Microsoft_Office_Excel21.xlsx"/></Relationships>
</file>

<file path=ppt/charts/_rels/chart3.xml.rels><?xml version="1.0" encoding="UTF-8" standalone="yes"?>
<Relationships xmlns="http://schemas.openxmlformats.org/package/2006/relationships"><Relationship Id="rId1" Type="http://schemas.openxmlformats.org/officeDocument/2006/relationships/package" Target="../embeddings/Hoja_de_c_lculo_de_Microsoft_Office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Hoja_de_c_lculo_de_Microsoft_Office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Hoja_de_c_lculo_de_Microsoft_Office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Hoja_de_c_lculo_de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Hoja_de_c_lculo_de_Microsoft_Office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Hoja_de_c_lculo_de_Microsoft_Office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Hoja_de_c_lculo_de_Microsoft_Office_Excel9.xlsx"/></Relationships>
</file>

<file path=ppt/charts/chart1.xml><?xml version="1.0" encoding="utf-8"?>
<c:chartSpace xmlns:c="http://schemas.openxmlformats.org/drawingml/2006/chart" xmlns:a="http://schemas.openxmlformats.org/drawingml/2006/main" xmlns:r="http://schemas.openxmlformats.org/officeDocument/2006/relationships">
  <c:lang val="es-ES"/>
  <c:style val="26"/>
  <c:chart>
    <c:autoTitleDeleted val="1"/>
    <c:view3D>
      <c:rotX val="20"/>
      <c:rotY val="170"/>
      <c:perspective val="0"/>
    </c:view3D>
    <c:plotArea>
      <c:layout>
        <c:manualLayout>
          <c:layoutTarget val="inner"/>
          <c:xMode val="edge"/>
          <c:yMode val="edge"/>
          <c:x val="0"/>
          <c:y val="0.10521729080479295"/>
          <c:w val="1"/>
          <c:h val="0.61299810989052061"/>
        </c:manualLayout>
      </c:layout>
      <c:pie3DChart>
        <c:varyColors val="1"/>
        <c:ser>
          <c:idx val="0"/>
          <c:order val="0"/>
          <c:tx>
            <c:strRef>
              <c:f>Sheet1!$B$1</c:f>
              <c:strCache>
                <c:ptCount val="1"/>
                <c:pt idx="0">
                  <c:v># NOTAS</c:v>
                </c:pt>
              </c:strCache>
            </c:strRef>
          </c:tx>
          <c:explosion val="29"/>
          <c:dPt>
            <c:idx val="0"/>
            <c:explosion val="0"/>
            <c:spPr>
              <a:solidFill>
                <a:srgbClr val="FF9999"/>
              </a:solidFill>
            </c:spPr>
          </c:dPt>
          <c:dPt>
            <c:idx val="1"/>
            <c:explosion val="16"/>
            <c:spPr>
              <a:solidFill>
                <a:srgbClr val="996633"/>
              </a:solidFill>
            </c:spPr>
          </c:dPt>
          <c:dLbls>
            <c:numFmt formatCode="#,##0" sourceLinked="0"/>
            <c:txPr>
              <a:bodyPr/>
              <a:lstStyle/>
              <a:p>
                <a:pPr>
                  <a:defRPr lang="es-ES" sz="1200"/>
                </a:pPr>
                <a:endParaRPr lang="es-ES"/>
              </a:p>
            </c:txPr>
            <c:dLblPos val="outEnd"/>
            <c:showVal val="1"/>
            <c:showLeaderLines val="1"/>
          </c:dLbls>
          <c:cat>
            <c:strRef>
              <c:f>Sheet1!$A$2:$A$3</c:f>
              <c:strCache>
                <c:ptCount val="2"/>
                <c:pt idx="0">
                  <c:v>ELECCIONES 2011</c:v>
                </c:pt>
                <c:pt idx="1">
                  <c:v>PARTIDOS POLÍTICOS Y COALICIONES</c:v>
                </c:pt>
              </c:strCache>
            </c:strRef>
          </c:cat>
          <c:val>
            <c:numRef>
              <c:f>Sheet1!$B$2:$B$3</c:f>
              <c:numCache>
                <c:formatCode>#,##0</c:formatCode>
                <c:ptCount val="2"/>
                <c:pt idx="0">
                  <c:v>26211</c:v>
                </c:pt>
                <c:pt idx="1">
                  <c:v>122675</c:v>
                </c:pt>
              </c:numCache>
            </c:numRef>
          </c:val>
        </c:ser>
      </c:pie3DChart>
      <c:spPr>
        <a:noFill/>
        <a:ln w="25396">
          <a:noFill/>
        </a:ln>
      </c:spPr>
    </c:plotArea>
    <c:legend>
      <c:legendPos val="b"/>
      <c:layout>
        <c:manualLayout>
          <c:xMode val="edge"/>
          <c:yMode val="edge"/>
          <c:x val="0.30838279364292703"/>
          <c:y val="0.92750960429319274"/>
          <c:w val="0.37148043583688101"/>
          <c:h val="7.2490395706815924E-2"/>
        </c:manualLayout>
      </c:layout>
      <c:txPr>
        <a:bodyPr/>
        <a:lstStyle/>
        <a:p>
          <a:pPr>
            <a:defRPr lang="es-ES" sz="1200"/>
          </a:pPr>
          <a:endParaRPr lang="es-ES"/>
        </a:p>
      </c:txPr>
    </c:legend>
    <c:plotVisOnly val="1"/>
    <c:dispBlanksAs val="zero"/>
  </c:chart>
  <c:txPr>
    <a:bodyPr/>
    <a:lstStyle/>
    <a:p>
      <a:pPr>
        <a:defRPr sz="1800"/>
      </a:pPr>
      <a:endParaRPr lang="es-E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s-ES"/>
  <c:style val="26"/>
  <c:chart>
    <c:title>
      <c:tx>
        <c:rich>
          <a:bodyPr/>
          <a:lstStyle/>
          <a:p>
            <a:pPr>
              <a:defRPr lang="es-MX"/>
            </a:pPr>
            <a:r>
              <a:rPr lang="en-US" sz="1600" dirty="0" smtClean="0"/>
              <a:t>Plazas</a:t>
            </a:r>
            <a:endParaRPr lang="en-US" dirty="0"/>
          </a:p>
        </c:rich>
      </c:tx>
    </c:title>
    <c:plotArea>
      <c:layout>
        <c:manualLayout>
          <c:layoutTarget val="inner"/>
          <c:xMode val="edge"/>
          <c:yMode val="edge"/>
          <c:x val="0.12393100019186939"/>
          <c:y val="0.10162658834482374"/>
          <c:w val="0.84999492330078408"/>
          <c:h val="0.7054541048601124"/>
        </c:manualLayout>
      </c:layout>
      <c:barChart>
        <c:barDir val="col"/>
        <c:grouping val="clustered"/>
        <c:ser>
          <c:idx val="0"/>
          <c:order val="0"/>
          <c:tx>
            <c:strRef>
              <c:f>Sheet1!$B$1</c:f>
              <c:strCache>
                <c:ptCount val="1"/>
                <c:pt idx="0">
                  <c:v>Spots</c:v>
                </c:pt>
              </c:strCache>
            </c:strRef>
          </c:tx>
          <c:spPr>
            <a:solidFill>
              <a:srgbClr val="CC99FF"/>
            </a:solidFill>
          </c:spPr>
          <c:dLbls>
            <c:dLbl>
              <c:idx val="0"/>
              <c:layout>
                <c:manualLayout>
                  <c:x val="4.7407411831546231E-3"/>
                  <c:y val="7.9318353475892663E-3"/>
                </c:manualLayout>
              </c:layout>
              <c:showVal val="1"/>
            </c:dLbl>
            <c:dLbl>
              <c:idx val="1"/>
              <c:layout>
                <c:manualLayout>
                  <c:x val="-4.7407411831546006E-3"/>
                  <c:y val="-3.1727341390357149E-2"/>
                </c:manualLayout>
              </c:layout>
              <c:showVal val="1"/>
            </c:dLbl>
            <c:txPr>
              <a:bodyPr/>
              <a:lstStyle/>
              <a:p>
                <a:pPr>
                  <a:defRPr lang="es-MX" sz="1200"/>
                </a:pPr>
                <a:endParaRPr lang="es-ES"/>
              </a:p>
            </c:txPr>
            <c:showVal val="1"/>
          </c:dLbls>
          <c:cat>
            <c:strRef>
              <c:f>Sheet1!$A$2:$A$13</c:f>
              <c:strCache>
                <c:ptCount val="12"/>
                <c:pt idx="0">
                  <c:v>Amecameca</c:v>
                </c:pt>
                <c:pt idx="1">
                  <c:v>Atlacomulco</c:v>
                </c:pt>
                <c:pt idx="2">
                  <c:v>Ciudad de México</c:v>
                </c:pt>
                <c:pt idx="3">
                  <c:v>Ixtapan de la Sal</c:v>
                </c:pt>
                <c:pt idx="4">
                  <c:v>Malinalco</c:v>
                </c:pt>
                <c:pt idx="5">
                  <c:v>Nezahualcóyotl</c:v>
                </c:pt>
                <c:pt idx="6">
                  <c:v>Otumba</c:v>
                </c:pt>
                <c:pt idx="7">
                  <c:v>Tejupilco</c:v>
                </c:pt>
                <c:pt idx="8">
                  <c:v>Texcoco</c:v>
                </c:pt>
                <c:pt idx="9">
                  <c:v>Toluca</c:v>
                </c:pt>
                <c:pt idx="10">
                  <c:v>Tultitlán</c:v>
                </c:pt>
                <c:pt idx="11">
                  <c:v>Valle de Bravo</c:v>
                </c:pt>
              </c:strCache>
            </c:strRef>
          </c:cat>
          <c:val>
            <c:numRef>
              <c:f>Sheet1!$B$2:$B$13</c:f>
              <c:numCache>
                <c:formatCode>#,##0</c:formatCode>
                <c:ptCount val="12"/>
                <c:pt idx="0">
                  <c:v>1566</c:v>
                </c:pt>
                <c:pt idx="1">
                  <c:v>2048</c:v>
                </c:pt>
                <c:pt idx="2">
                  <c:v>74863</c:v>
                </c:pt>
                <c:pt idx="3">
                  <c:v>607</c:v>
                </c:pt>
                <c:pt idx="4">
                  <c:v>103</c:v>
                </c:pt>
                <c:pt idx="5">
                  <c:v>921</c:v>
                </c:pt>
                <c:pt idx="6">
                  <c:v>19</c:v>
                </c:pt>
                <c:pt idx="7">
                  <c:v>2360</c:v>
                </c:pt>
                <c:pt idx="8">
                  <c:v>259</c:v>
                </c:pt>
                <c:pt idx="9">
                  <c:v>37928</c:v>
                </c:pt>
                <c:pt idx="10">
                  <c:v>182</c:v>
                </c:pt>
                <c:pt idx="11">
                  <c:v>1819</c:v>
                </c:pt>
              </c:numCache>
            </c:numRef>
          </c:val>
        </c:ser>
        <c:axId val="130138112"/>
        <c:axId val="130139648"/>
      </c:barChart>
      <c:catAx>
        <c:axId val="130138112"/>
        <c:scaling>
          <c:orientation val="minMax"/>
        </c:scaling>
        <c:axPos val="b"/>
        <c:numFmt formatCode="General" sourceLinked="1"/>
        <c:tickLblPos val="nextTo"/>
        <c:txPr>
          <a:bodyPr/>
          <a:lstStyle/>
          <a:p>
            <a:pPr>
              <a:defRPr lang="es-MX" sz="900"/>
            </a:pPr>
            <a:endParaRPr lang="es-ES"/>
          </a:p>
        </c:txPr>
        <c:crossAx val="130139648"/>
        <c:crosses val="autoZero"/>
        <c:auto val="1"/>
        <c:lblAlgn val="ctr"/>
        <c:lblOffset val="100"/>
      </c:catAx>
      <c:valAx>
        <c:axId val="130139648"/>
        <c:scaling>
          <c:orientation val="minMax"/>
        </c:scaling>
        <c:axPos val="l"/>
        <c:majorGridlines/>
        <c:numFmt formatCode="#,##0" sourceLinked="1"/>
        <c:tickLblPos val="nextTo"/>
        <c:txPr>
          <a:bodyPr/>
          <a:lstStyle/>
          <a:p>
            <a:pPr>
              <a:defRPr lang="es-MX" sz="1050"/>
            </a:pPr>
            <a:endParaRPr lang="es-ES"/>
          </a:p>
        </c:txPr>
        <c:crossAx val="130138112"/>
        <c:crosses val="autoZero"/>
        <c:crossBetween val="between"/>
      </c:valAx>
      <c:spPr>
        <a:solidFill>
          <a:srgbClr val="BBE0E3">
            <a:alpha val="45000"/>
          </a:srgbClr>
        </a:solidFill>
      </c:spPr>
    </c:plotArea>
    <c:plotVisOnly val="1"/>
    <c:dispBlanksAs val="gap"/>
  </c:chart>
  <c:txPr>
    <a:bodyPr/>
    <a:lstStyle/>
    <a:p>
      <a:pPr>
        <a:defRPr sz="1800"/>
      </a:pPr>
      <a:endParaRPr lang="es-E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s-ES"/>
  <c:style val="26"/>
  <c:chart>
    <c:plotArea>
      <c:layout>
        <c:manualLayout>
          <c:layoutTarget val="inner"/>
          <c:xMode val="edge"/>
          <c:yMode val="edge"/>
          <c:x val="5.9655074365704289E-2"/>
          <c:y val="2.6935876659604448E-2"/>
          <c:w val="0.92088888888888965"/>
          <c:h val="0.78909467441696279"/>
        </c:manualLayout>
      </c:layout>
      <c:barChart>
        <c:barDir val="col"/>
        <c:grouping val="clustered"/>
        <c:ser>
          <c:idx val="0"/>
          <c:order val="0"/>
          <c:tx>
            <c:strRef>
              <c:f>Sheet1!$B$1</c:f>
              <c:strCache>
                <c:ptCount val="1"/>
                <c:pt idx="0">
                  <c:v>Radio</c:v>
                </c:pt>
              </c:strCache>
            </c:strRef>
          </c:tx>
          <c:dLbls>
            <c:txPr>
              <a:bodyPr/>
              <a:lstStyle/>
              <a:p>
                <a:pPr>
                  <a:defRPr lang="es-MX" sz="1000"/>
                </a:pPr>
                <a:endParaRPr lang="es-ES"/>
              </a:p>
            </c:txPr>
            <c:showVal val="1"/>
          </c:dLbls>
          <c:cat>
            <c:strRef>
              <c:f>Sheet1!$A$2:$A$10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Sheet1!$B$2:$B$10</c:f>
              <c:numCache>
                <c:formatCode>#,##0</c:formatCode>
                <c:ptCount val="9"/>
                <c:pt idx="0">
                  <c:v>12451</c:v>
                </c:pt>
                <c:pt idx="1">
                  <c:v>4139</c:v>
                </c:pt>
                <c:pt idx="2">
                  <c:v>6921</c:v>
                </c:pt>
                <c:pt idx="3">
                  <c:v>906</c:v>
                </c:pt>
                <c:pt idx="4">
                  <c:v>764</c:v>
                </c:pt>
                <c:pt idx="5">
                  <c:v>911</c:v>
                </c:pt>
                <c:pt idx="6">
                  <c:v>864</c:v>
                </c:pt>
                <c:pt idx="7">
                  <c:v>8952</c:v>
                </c:pt>
                <c:pt idx="8">
                  <c:v>12195</c:v>
                </c:pt>
              </c:numCache>
            </c:numRef>
          </c:val>
        </c:ser>
        <c:ser>
          <c:idx val="1"/>
          <c:order val="1"/>
          <c:tx>
            <c:strRef>
              <c:f>Sheet1!$C$1</c:f>
              <c:strCache>
                <c:ptCount val="1"/>
                <c:pt idx="0">
                  <c:v>Televisión</c:v>
                </c:pt>
              </c:strCache>
            </c:strRef>
          </c:tx>
          <c:spPr>
            <a:solidFill>
              <a:srgbClr val="CC99FF"/>
            </a:solidFill>
          </c:spPr>
          <c:dLbls>
            <c:dLbl>
              <c:idx val="0"/>
              <c:layout>
                <c:manualLayout>
                  <c:x val="-2.8345363079615078E-3"/>
                  <c:y val="-0.18481789079736038"/>
                </c:manualLayout>
              </c:layout>
              <c:dLblPos val="ctr"/>
              <c:showVal val="1"/>
            </c:dLbl>
            <c:dLbl>
              <c:idx val="1"/>
              <c:layout>
                <c:manualLayout>
                  <c:x val="0"/>
                  <c:y val="-2.9915025707881779E-2"/>
                </c:manualLayout>
              </c:layout>
              <c:dLblPos val="ctr"/>
              <c:showVal val="1"/>
            </c:dLbl>
            <c:dLbl>
              <c:idx val="9"/>
              <c:layout>
                <c:manualLayout>
                  <c:x val="-1.3010480664980397E-2"/>
                  <c:y val="5.9259253248202338E-2"/>
                </c:manualLayout>
              </c:layout>
              <c:showVal val="1"/>
            </c:dLbl>
            <c:dLbl>
              <c:idx val="13"/>
              <c:layout>
                <c:manualLayout>
                  <c:x val="2.8912179255512443E-3"/>
                  <c:y val="4.3800317618236523E-2"/>
                </c:manualLayout>
              </c:layout>
              <c:showVal val="1"/>
            </c:dLbl>
            <c:dLbl>
              <c:idx val="14"/>
              <c:layout>
                <c:manualLayout>
                  <c:x val="-1.4456089627755701E-3"/>
                  <c:y val="1.8035296840901698E-2"/>
                </c:manualLayout>
              </c:layout>
              <c:dLblPos val="ctr"/>
              <c:showVal val="1"/>
            </c:dLbl>
            <c:txPr>
              <a:bodyPr/>
              <a:lstStyle/>
              <a:p>
                <a:pPr>
                  <a:defRPr lang="es-MX" sz="999"/>
                </a:pPr>
                <a:endParaRPr lang="es-ES"/>
              </a:p>
            </c:txPr>
            <c:showVal val="1"/>
          </c:dLbls>
          <c:cat>
            <c:strRef>
              <c:f>Sheet1!$A$2:$A$10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Sheet1!$C$2:$C$10</c:f>
              <c:numCache>
                <c:formatCode>#,##0</c:formatCode>
                <c:ptCount val="9"/>
                <c:pt idx="0">
                  <c:v>5636</c:v>
                </c:pt>
                <c:pt idx="1">
                  <c:v>1458</c:v>
                </c:pt>
                <c:pt idx="2">
                  <c:v>2891</c:v>
                </c:pt>
                <c:pt idx="3">
                  <c:v>380</c:v>
                </c:pt>
                <c:pt idx="4">
                  <c:v>196</c:v>
                </c:pt>
                <c:pt idx="5">
                  <c:v>399</c:v>
                </c:pt>
                <c:pt idx="6">
                  <c:v>225</c:v>
                </c:pt>
                <c:pt idx="7">
                  <c:v>4289</c:v>
                </c:pt>
                <c:pt idx="8">
                  <c:v>4856</c:v>
                </c:pt>
              </c:numCache>
            </c:numRef>
          </c:val>
        </c:ser>
        <c:ser>
          <c:idx val="2"/>
          <c:order val="2"/>
          <c:tx>
            <c:strRef>
              <c:f>Sheet1!$D$1</c:f>
              <c:strCache>
                <c:ptCount val="1"/>
                <c:pt idx="0">
                  <c:v>Prensa</c:v>
                </c:pt>
              </c:strCache>
            </c:strRef>
          </c:tx>
          <c:dLbls>
            <c:dLbl>
              <c:idx val="0"/>
              <c:layout>
                <c:manualLayout>
                  <c:x val="-1.4457567804024498E-3"/>
                  <c:y val="-0.19572030329203471"/>
                </c:manualLayout>
              </c:layout>
              <c:dLblPos val="ctr"/>
              <c:showVal val="1"/>
            </c:dLbl>
            <c:dLbl>
              <c:idx val="1"/>
              <c:layout>
                <c:manualLayout>
                  <c:x val="0"/>
                  <c:y val="-7.6631104463200206E-2"/>
                </c:manualLayout>
              </c:layout>
              <c:dLblPos val="ctr"/>
              <c:showVal val="1"/>
            </c:dLbl>
            <c:dLbl>
              <c:idx val="3"/>
              <c:layout>
                <c:manualLayout>
                  <c:x val="6.9444444444444475E-3"/>
                  <c:y val="-1.6991418091521625E-2"/>
                </c:manualLayout>
              </c:layout>
              <c:showVal val="1"/>
            </c:dLbl>
            <c:dLbl>
              <c:idx val="4"/>
              <c:layout>
                <c:manualLayout>
                  <c:x val="0"/>
                  <c:y val="-1.2136727208229735E-2"/>
                </c:manualLayout>
              </c:layout>
              <c:showVal val="1"/>
            </c:dLbl>
            <c:dLbl>
              <c:idx val="5"/>
              <c:layout>
                <c:manualLayout>
                  <c:x val="0"/>
                  <c:y val="-3.1555490741397303E-2"/>
                </c:manualLayout>
              </c:layout>
              <c:showVal val="1"/>
            </c:dLbl>
            <c:dLbl>
              <c:idx val="9"/>
              <c:layout>
                <c:manualLayout>
                  <c:x val="-1.4456089627755701E-3"/>
                  <c:y val="-4.1223828346575446E-2"/>
                </c:manualLayout>
              </c:layout>
              <c:showVal val="1"/>
            </c:dLbl>
            <c:txPr>
              <a:bodyPr/>
              <a:lstStyle/>
              <a:p>
                <a:pPr>
                  <a:defRPr lang="es-MX" sz="999"/>
                </a:pPr>
                <a:endParaRPr lang="es-ES"/>
              </a:p>
            </c:txPr>
            <c:showVal val="1"/>
          </c:dLbls>
          <c:cat>
            <c:strRef>
              <c:f>Sheet1!$A$2:$A$10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Sheet1!$D$2:$D$10</c:f>
              <c:numCache>
                <c:formatCode>#,##0</c:formatCode>
                <c:ptCount val="9"/>
                <c:pt idx="0">
                  <c:v>8631</c:v>
                </c:pt>
                <c:pt idx="1">
                  <c:v>3813</c:v>
                </c:pt>
                <c:pt idx="2">
                  <c:v>4548</c:v>
                </c:pt>
                <c:pt idx="3">
                  <c:v>476</c:v>
                </c:pt>
                <c:pt idx="4">
                  <c:v>311</c:v>
                </c:pt>
                <c:pt idx="5">
                  <c:v>447</c:v>
                </c:pt>
                <c:pt idx="6">
                  <c:v>528</c:v>
                </c:pt>
                <c:pt idx="7">
                  <c:v>6137</c:v>
                </c:pt>
                <c:pt idx="8">
                  <c:v>9537</c:v>
                </c:pt>
              </c:numCache>
            </c:numRef>
          </c:val>
        </c:ser>
        <c:ser>
          <c:idx val="3"/>
          <c:order val="3"/>
          <c:tx>
            <c:strRef>
              <c:f>Sheet1!$E$1</c:f>
              <c:strCache>
                <c:ptCount val="1"/>
                <c:pt idx="0">
                  <c:v>Internet</c:v>
                </c:pt>
              </c:strCache>
            </c:strRef>
          </c:tx>
          <c:spPr>
            <a:solidFill>
              <a:srgbClr val="FF9999"/>
            </a:solidFill>
          </c:spPr>
          <c:dLbls>
            <c:dLbl>
              <c:idx val="0"/>
              <c:layout>
                <c:manualLayout>
                  <c:x val="-1.50229658792651E-3"/>
                  <c:y val="-0.16906824147232488"/>
                </c:manualLayout>
              </c:layout>
              <c:dLblPos val="ctr"/>
              <c:showVal val="1"/>
            </c:dLbl>
            <c:dLbl>
              <c:idx val="1"/>
              <c:layout>
                <c:manualLayout>
                  <c:x val="0"/>
                  <c:y val="-4.9456876679192567E-2"/>
                </c:manualLayout>
              </c:layout>
              <c:dLblPos val="ctr"/>
              <c:showVal val="1"/>
            </c:dLbl>
            <c:dLbl>
              <c:idx val="2"/>
              <c:layout>
                <c:manualLayout>
                  <c:x val="-1.3321303587051621E-3"/>
                  <c:y val="-5.6723622639143788E-2"/>
                </c:manualLayout>
              </c:layout>
              <c:dLblPos val="ctr"/>
              <c:showVal val="1"/>
            </c:dLbl>
            <c:dLbl>
              <c:idx val="3"/>
              <c:layout>
                <c:manualLayout>
                  <c:x val="0"/>
                  <c:y val="-1.0305883909086691E-2"/>
                </c:manualLayout>
              </c:layout>
              <c:dLblPos val="ctr"/>
              <c:showVal val="1"/>
            </c:dLbl>
            <c:dLbl>
              <c:idx val="5"/>
              <c:layout>
                <c:manualLayout>
                  <c:x val="1.4456089627756241E-3"/>
                  <c:y val="-1.5458825863630322E-2"/>
                </c:manualLayout>
              </c:layout>
              <c:dLblPos val="ctr"/>
              <c:showVal val="1"/>
            </c:dLbl>
            <c:dLbl>
              <c:idx val="7"/>
              <c:layout>
                <c:manualLayout>
                  <c:x val="-1.701662292213473E-4"/>
                  <c:y val="-7.4578755222863102E-4"/>
                </c:manualLayout>
              </c:layout>
              <c:showVal val="1"/>
            </c:dLbl>
            <c:dLbl>
              <c:idx val="9"/>
              <c:layout>
                <c:manualLayout>
                  <c:x val="1.4456089627755701E-3"/>
                  <c:y val="5.4106071831710928E-2"/>
                </c:manualLayout>
              </c:layout>
              <c:showVal val="1"/>
            </c:dLbl>
            <c:dLbl>
              <c:idx val="13"/>
              <c:layout>
                <c:manualLayout>
                  <c:x val="2.8912179255512443E-3"/>
                  <c:y val="-2.8341381988270686E-2"/>
                </c:manualLayout>
              </c:layout>
              <c:dLblPos val="ctr"/>
              <c:showVal val="1"/>
            </c:dLbl>
            <c:dLbl>
              <c:idx val="14"/>
              <c:layout>
                <c:manualLayout>
                  <c:x val="-1.4456089627755701E-3"/>
                  <c:y val="-2.5764709772716714E-2"/>
                </c:manualLayout>
              </c:layout>
              <c:dLblPos val="ctr"/>
              <c:showVal val="1"/>
            </c:dLbl>
            <c:txPr>
              <a:bodyPr/>
              <a:lstStyle/>
              <a:p>
                <a:pPr>
                  <a:defRPr lang="es-MX" sz="999"/>
                </a:pPr>
                <a:endParaRPr lang="es-ES"/>
              </a:p>
            </c:txPr>
            <c:showVal val="1"/>
          </c:dLbls>
          <c:cat>
            <c:strRef>
              <c:f>Sheet1!$A$2:$A$10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Sheet1!$E$2:$E$10</c:f>
              <c:numCache>
                <c:formatCode>#,##0</c:formatCode>
                <c:ptCount val="9"/>
                <c:pt idx="0">
                  <c:v>5203</c:v>
                </c:pt>
                <c:pt idx="1">
                  <c:v>2026</c:v>
                </c:pt>
                <c:pt idx="2">
                  <c:v>2351</c:v>
                </c:pt>
                <c:pt idx="3">
                  <c:v>369</c:v>
                </c:pt>
                <c:pt idx="4">
                  <c:v>263</c:v>
                </c:pt>
                <c:pt idx="5">
                  <c:v>369</c:v>
                </c:pt>
                <c:pt idx="6">
                  <c:v>335</c:v>
                </c:pt>
                <c:pt idx="7">
                  <c:v>3712</c:v>
                </c:pt>
                <c:pt idx="8">
                  <c:v>5186</c:v>
                </c:pt>
              </c:numCache>
            </c:numRef>
          </c:val>
        </c:ser>
        <c:gapWidth val="40"/>
        <c:axId val="130196608"/>
        <c:axId val="130198144"/>
      </c:barChart>
      <c:catAx>
        <c:axId val="130196608"/>
        <c:scaling>
          <c:orientation val="minMax"/>
        </c:scaling>
        <c:axPos val="b"/>
        <c:majorGridlines/>
        <c:numFmt formatCode="General" sourceLinked="1"/>
        <c:tickLblPos val="nextTo"/>
        <c:txPr>
          <a:bodyPr rot="0" vert="horz"/>
          <a:lstStyle/>
          <a:p>
            <a:pPr>
              <a:defRPr lang="es-ES" sz="1000"/>
            </a:pPr>
            <a:endParaRPr lang="es-ES"/>
          </a:p>
        </c:txPr>
        <c:crossAx val="130198144"/>
        <c:crosses val="autoZero"/>
        <c:auto val="1"/>
        <c:lblAlgn val="ctr"/>
        <c:lblOffset val="100"/>
      </c:catAx>
      <c:valAx>
        <c:axId val="130198144"/>
        <c:scaling>
          <c:orientation val="minMax"/>
        </c:scaling>
        <c:axPos val="l"/>
        <c:majorGridlines/>
        <c:numFmt formatCode="#,##0" sourceLinked="1"/>
        <c:tickLblPos val="nextTo"/>
        <c:txPr>
          <a:bodyPr/>
          <a:lstStyle/>
          <a:p>
            <a:pPr>
              <a:defRPr lang="es-ES" sz="1099"/>
            </a:pPr>
            <a:endParaRPr lang="es-ES"/>
          </a:p>
        </c:txPr>
        <c:crossAx val="130196608"/>
        <c:crosses val="autoZero"/>
        <c:crossBetween val="between"/>
      </c:valAx>
    </c:plotArea>
    <c:legend>
      <c:legendPos val="b"/>
      <c:layout>
        <c:manualLayout>
          <c:xMode val="edge"/>
          <c:yMode val="edge"/>
          <c:x val="0.28652800582796906"/>
          <c:y val="0.90054021067973444"/>
          <c:w val="0.47464908411566031"/>
          <c:h val="7.3694896603659674E-2"/>
        </c:manualLayout>
      </c:layout>
      <c:txPr>
        <a:bodyPr/>
        <a:lstStyle/>
        <a:p>
          <a:pPr>
            <a:defRPr lang="es-ES" sz="1400"/>
          </a:pPr>
          <a:endParaRPr lang="es-ES"/>
        </a:p>
      </c:txPr>
    </c:legend>
    <c:plotVisOnly val="1"/>
    <c:dispBlanksAs val="gap"/>
  </c:chart>
  <c:txPr>
    <a:bodyPr/>
    <a:lstStyle/>
    <a:p>
      <a:pPr>
        <a:defRPr sz="1799"/>
      </a:pPr>
      <a:endParaRPr lang="es-E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s-ES"/>
  <c:style val="26"/>
  <c:chart>
    <c:view3D>
      <c:perspective val="30"/>
    </c:view3D>
    <c:plotArea>
      <c:layout>
        <c:manualLayout>
          <c:layoutTarget val="inner"/>
          <c:xMode val="edge"/>
          <c:yMode val="edge"/>
          <c:x val="6.8601952963198126E-2"/>
          <c:y val="2.1669927622683941E-2"/>
          <c:w val="0.89736368132738642"/>
          <c:h val="0.86555703458788869"/>
        </c:manualLayout>
      </c:layout>
      <c:bar3DChart>
        <c:barDir val="col"/>
        <c:grouping val="standard"/>
        <c:ser>
          <c:idx val="0"/>
          <c:order val="0"/>
          <c:tx>
            <c:strRef>
              <c:f>Sheet1!$B$1</c:f>
              <c:strCache>
                <c:ptCount val="1"/>
                <c:pt idx="0">
                  <c:v>Positivo</c:v>
                </c:pt>
              </c:strCache>
            </c:strRef>
          </c:tx>
          <c:spPr>
            <a:solidFill>
              <a:srgbClr val="92D050"/>
            </a:solidFill>
            <a:effectLst/>
          </c:spPr>
          <c:dLbls>
            <c:dLbl>
              <c:idx val="0"/>
              <c:layout>
                <c:manualLayout>
                  <c:x val="1.4813648293963261E-3"/>
                  <c:y val="0"/>
                </c:manualLayout>
              </c:layout>
              <c:showVal val="1"/>
            </c:dLbl>
            <c:dLbl>
              <c:idx val="6"/>
              <c:layout>
                <c:manualLayout>
                  <c:x val="0"/>
                  <c:y val="8.0808080808080808E-3"/>
                </c:manualLayout>
              </c:layout>
              <c:showVal val="1"/>
            </c:dLbl>
            <c:dLbl>
              <c:idx val="14"/>
              <c:layout>
                <c:manualLayout>
                  <c:x val="2.9629422249596391E-3"/>
                  <c:y val="-2.6935838408725246E-3"/>
                </c:manualLayout>
              </c:layout>
              <c:showVal val="1"/>
            </c:dLbl>
            <c:txPr>
              <a:bodyPr/>
              <a:lstStyle/>
              <a:p>
                <a:pPr>
                  <a:defRPr lang="es-ES" sz="1099"/>
                </a:pPr>
                <a:endParaRPr lang="es-ES"/>
              </a:p>
            </c:txPr>
            <c:showVal val="1"/>
          </c:dLbls>
          <c:cat>
            <c:strRef>
              <c:f>Sheet1!$A$2:$A$10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Sheet1!$B$2:$B$10</c:f>
              <c:numCache>
                <c:formatCode>#,##0</c:formatCode>
                <c:ptCount val="9"/>
                <c:pt idx="0">
                  <c:v>392</c:v>
                </c:pt>
                <c:pt idx="1">
                  <c:v>259</c:v>
                </c:pt>
                <c:pt idx="2">
                  <c:v>268</c:v>
                </c:pt>
                <c:pt idx="3">
                  <c:v>53</c:v>
                </c:pt>
                <c:pt idx="4">
                  <c:v>28</c:v>
                </c:pt>
                <c:pt idx="5">
                  <c:v>60</c:v>
                </c:pt>
                <c:pt idx="6">
                  <c:v>37</c:v>
                </c:pt>
                <c:pt idx="7">
                  <c:v>500</c:v>
                </c:pt>
                <c:pt idx="8">
                  <c:v>1385</c:v>
                </c:pt>
              </c:numCache>
            </c:numRef>
          </c:val>
        </c:ser>
        <c:ser>
          <c:idx val="1"/>
          <c:order val="1"/>
          <c:tx>
            <c:strRef>
              <c:f>Sheet1!$C$1</c:f>
              <c:strCache>
                <c:ptCount val="1"/>
                <c:pt idx="0">
                  <c:v>Negativo</c:v>
                </c:pt>
              </c:strCache>
            </c:strRef>
          </c:tx>
          <c:spPr>
            <a:solidFill>
              <a:srgbClr val="FF9999"/>
            </a:solidFill>
            <a:effectLst/>
          </c:spPr>
          <c:dLbls>
            <c:dLbl>
              <c:idx val="0"/>
              <c:layout>
                <c:manualLayout>
                  <c:x val="1.1203630796150551E-2"/>
                  <c:y val="6.3246523677637772E-4"/>
                </c:manualLayout>
              </c:layout>
              <c:showVal val="1"/>
            </c:dLbl>
            <c:dLbl>
              <c:idx val="1"/>
              <c:layout>
                <c:manualLayout>
                  <c:x val="3.3017206182560806E-3"/>
                  <c:y val="-5.2817981756289071E-3"/>
                </c:manualLayout>
              </c:layout>
              <c:showVal val="1"/>
            </c:dLbl>
            <c:dLbl>
              <c:idx val="2"/>
              <c:layout>
                <c:manualLayout>
                  <c:x val="7.1294838145232013E-3"/>
                  <c:y val="-8.2531793231280098E-3"/>
                </c:manualLayout>
              </c:layout>
              <c:showVal val="1"/>
            </c:dLbl>
            <c:dLbl>
              <c:idx val="3"/>
              <c:layout>
                <c:manualLayout>
                  <c:x val="4.7832458442694853E-3"/>
                  <c:y val="8.668620420665421E-3"/>
                </c:manualLayout>
              </c:layout>
              <c:showVal val="1"/>
            </c:dLbl>
            <c:dLbl>
              <c:idx val="4"/>
              <c:layout>
                <c:manualLayout>
                  <c:x val="7.7230971128609252E-4"/>
                  <c:y val="4.8994138738003732E-3"/>
                </c:manualLayout>
              </c:layout>
              <c:showVal val="1"/>
            </c:dLbl>
            <c:dLbl>
              <c:idx val="5"/>
              <c:layout>
                <c:manualLayout>
                  <c:x val="0"/>
                  <c:y val="-8.7780957245879726E-3"/>
                </c:manualLayout>
              </c:layout>
              <c:showVal val="1"/>
            </c:dLbl>
            <c:dLbl>
              <c:idx val="6"/>
              <c:layout>
                <c:manualLayout>
                  <c:x val="1.3888888888888961E-3"/>
                  <c:y val="-8.8115736665441726E-4"/>
                </c:manualLayout>
              </c:layout>
              <c:showVal val="1"/>
            </c:dLbl>
            <c:dLbl>
              <c:idx val="7"/>
              <c:layout>
                <c:manualLayout>
                  <c:x val="4.4444444444445633E-3"/>
                  <c:y val="5.4127215864768824E-3"/>
                </c:manualLayout>
              </c:layout>
              <c:showVal val="1"/>
            </c:dLbl>
            <c:dLbl>
              <c:idx val="9"/>
              <c:layout>
                <c:manualLayout>
                  <c:x val="0"/>
                  <c:y val="-3.2323232323232351E-2"/>
                </c:manualLayout>
              </c:layout>
              <c:showVal val="1"/>
            </c:dLbl>
            <c:dLbl>
              <c:idx val="10"/>
              <c:layout>
                <c:manualLayout>
                  <c:x val="0"/>
                  <c:y val="-3.2323232323232351E-2"/>
                </c:manualLayout>
              </c:layout>
              <c:showVal val="1"/>
            </c:dLbl>
            <c:dLbl>
              <c:idx val="11"/>
              <c:layout>
                <c:manualLayout>
                  <c:x val="2.9629629629630005E-3"/>
                  <c:y val="-4.0404040404040414E-2"/>
                </c:manualLayout>
              </c:layout>
              <c:showVal val="1"/>
            </c:dLbl>
            <c:dLbl>
              <c:idx val="13"/>
              <c:layout>
                <c:manualLayout>
                  <c:x val="1.4814711124798193E-3"/>
                  <c:y val="-1.8855086886106792E-2"/>
                </c:manualLayout>
              </c:layout>
              <c:showVal val="1"/>
            </c:dLbl>
            <c:dLbl>
              <c:idx val="14"/>
              <c:layout>
                <c:manualLayout>
                  <c:x val="1.0863995989710829E-16"/>
                  <c:y val="-2.1548670726979861E-2"/>
                </c:manualLayout>
              </c:layout>
              <c:showVal val="1"/>
            </c:dLbl>
            <c:txPr>
              <a:bodyPr/>
              <a:lstStyle/>
              <a:p>
                <a:pPr>
                  <a:defRPr lang="es-ES" sz="1099"/>
                </a:pPr>
                <a:endParaRPr lang="es-ES"/>
              </a:p>
            </c:txPr>
            <c:showVal val="1"/>
          </c:dLbls>
          <c:cat>
            <c:strRef>
              <c:f>Sheet1!$A$2:$A$10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Sheet1!$C$2:$C$10</c:f>
              <c:numCache>
                <c:formatCode>#,##0</c:formatCode>
                <c:ptCount val="9"/>
                <c:pt idx="0">
                  <c:v>1235</c:v>
                </c:pt>
                <c:pt idx="1">
                  <c:v>803</c:v>
                </c:pt>
                <c:pt idx="2">
                  <c:v>943</c:v>
                </c:pt>
                <c:pt idx="3">
                  <c:v>41</c:v>
                </c:pt>
                <c:pt idx="4">
                  <c:v>15</c:v>
                </c:pt>
                <c:pt idx="5">
                  <c:v>42</c:v>
                </c:pt>
                <c:pt idx="6">
                  <c:v>62</c:v>
                </c:pt>
                <c:pt idx="7">
                  <c:v>859</c:v>
                </c:pt>
                <c:pt idx="8">
                  <c:v>1121</c:v>
                </c:pt>
              </c:numCache>
            </c:numRef>
          </c:val>
        </c:ser>
        <c:ser>
          <c:idx val="2"/>
          <c:order val="2"/>
          <c:tx>
            <c:strRef>
              <c:f>Sheet1!$D$1</c:f>
              <c:strCache>
                <c:ptCount val="1"/>
                <c:pt idx="0">
                  <c:v>Neutro</c:v>
                </c:pt>
              </c:strCache>
            </c:strRef>
          </c:tx>
          <c:spPr>
            <a:solidFill>
              <a:srgbClr val="99FFCC"/>
            </a:solidFill>
            <a:effectLst/>
          </c:spPr>
          <c:dLbls>
            <c:dLbl>
              <c:idx val="3"/>
              <c:layout>
                <c:manualLayout>
                  <c:x val="6.0816929133858605E-3"/>
                  <c:y val="-9.7866615139088745E-4"/>
                </c:manualLayout>
              </c:layout>
              <c:showVal val="1"/>
            </c:dLbl>
            <c:dLbl>
              <c:idx val="4"/>
              <c:layout>
                <c:manualLayout>
                  <c:x val="9.5664041994752026E-3"/>
                  <c:y val="-7.8837035715964322E-3"/>
                </c:manualLayout>
              </c:layout>
              <c:showVal val="1"/>
            </c:dLbl>
            <c:txPr>
              <a:bodyPr/>
              <a:lstStyle/>
              <a:p>
                <a:pPr>
                  <a:defRPr lang="es-ES" sz="1099"/>
                </a:pPr>
                <a:endParaRPr lang="es-ES"/>
              </a:p>
            </c:txPr>
            <c:showVal val="1"/>
          </c:dLbls>
          <c:cat>
            <c:strRef>
              <c:f>Sheet1!$A$2:$A$10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Sheet1!$D$2:$D$10</c:f>
              <c:numCache>
                <c:formatCode>#,##0</c:formatCode>
                <c:ptCount val="9"/>
                <c:pt idx="0">
                  <c:v>30294</c:v>
                </c:pt>
                <c:pt idx="1">
                  <c:v>10374</c:v>
                </c:pt>
                <c:pt idx="2">
                  <c:v>15500</c:v>
                </c:pt>
                <c:pt idx="3">
                  <c:v>2037</c:v>
                </c:pt>
                <c:pt idx="4">
                  <c:v>1491</c:v>
                </c:pt>
                <c:pt idx="5">
                  <c:v>2024</c:v>
                </c:pt>
                <c:pt idx="6">
                  <c:v>1853</c:v>
                </c:pt>
                <c:pt idx="7">
                  <c:v>21731</c:v>
                </c:pt>
                <c:pt idx="8">
                  <c:v>29268</c:v>
                </c:pt>
              </c:numCache>
            </c:numRef>
          </c:val>
        </c:ser>
        <c:gapWidth val="50"/>
        <c:shape val="cylinder"/>
        <c:axId val="170511744"/>
        <c:axId val="150475904"/>
        <c:axId val="86453760"/>
      </c:bar3DChart>
      <c:catAx>
        <c:axId val="170511744"/>
        <c:scaling>
          <c:orientation val="minMax"/>
        </c:scaling>
        <c:axPos val="b"/>
        <c:majorGridlines/>
        <c:numFmt formatCode="General" sourceLinked="1"/>
        <c:tickLblPos val="nextTo"/>
        <c:txPr>
          <a:bodyPr/>
          <a:lstStyle/>
          <a:p>
            <a:pPr>
              <a:defRPr lang="es-ES" sz="1000"/>
            </a:pPr>
            <a:endParaRPr lang="es-ES"/>
          </a:p>
        </c:txPr>
        <c:crossAx val="150475904"/>
        <c:crosses val="autoZero"/>
        <c:auto val="1"/>
        <c:lblAlgn val="ctr"/>
        <c:lblOffset val="100"/>
      </c:catAx>
      <c:valAx>
        <c:axId val="150475904"/>
        <c:scaling>
          <c:orientation val="minMax"/>
        </c:scaling>
        <c:axPos val="l"/>
        <c:majorGridlines/>
        <c:numFmt formatCode="#,##0" sourceLinked="1"/>
        <c:tickLblPos val="nextTo"/>
        <c:txPr>
          <a:bodyPr/>
          <a:lstStyle/>
          <a:p>
            <a:pPr>
              <a:defRPr lang="es-ES" sz="1100"/>
            </a:pPr>
            <a:endParaRPr lang="es-ES"/>
          </a:p>
        </c:txPr>
        <c:crossAx val="170511744"/>
        <c:crosses val="autoZero"/>
        <c:crossBetween val="between"/>
      </c:valAx>
      <c:serAx>
        <c:axId val="86453760"/>
        <c:scaling>
          <c:orientation val="minMax"/>
        </c:scaling>
        <c:axPos val="b"/>
        <c:majorGridlines/>
        <c:tickLblPos val="nextTo"/>
        <c:txPr>
          <a:bodyPr/>
          <a:lstStyle/>
          <a:p>
            <a:pPr>
              <a:defRPr sz="1000"/>
            </a:pPr>
            <a:endParaRPr lang="es-ES"/>
          </a:p>
        </c:txPr>
        <c:crossAx val="150475904"/>
        <c:crosses val="autoZero"/>
      </c:serAx>
    </c:plotArea>
    <c:legend>
      <c:legendPos val="b"/>
      <c:layout>
        <c:manualLayout>
          <c:xMode val="edge"/>
          <c:yMode val="edge"/>
          <c:x val="7.460618985126885E-2"/>
          <c:y val="0.81105839076511299"/>
          <c:w val="0.35912084426946822"/>
          <c:h val="5.3843098525023093E-2"/>
        </c:manualLayout>
      </c:layout>
      <c:txPr>
        <a:bodyPr/>
        <a:lstStyle/>
        <a:p>
          <a:pPr>
            <a:defRPr lang="es-ES" sz="1600"/>
          </a:pPr>
          <a:endParaRPr lang="es-ES"/>
        </a:p>
      </c:txPr>
    </c:legend>
    <c:plotVisOnly val="1"/>
    <c:dispBlanksAs val="gap"/>
  </c:chart>
  <c:txPr>
    <a:bodyPr/>
    <a:lstStyle/>
    <a:p>
      <a:pPr>
        <a:defRPr sz="1799"/>
      </a:pPr>
      <a:endParaRPr lang="es-E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es-ES"/>
  <c:style val="26"/>
  <c:chart>
    <c:autoTitleDeleted val="1"/>
    <c:view3D>
      <c:rotX val="20"/>
      <c:rotY val="93"/>
      <c:perspective val="0"/>
    </c:view3D>
    <c:plotArea>
      <c:layout>
        <c:manualLayout>
          <c:layoutTarget val="inner"/>
          <c:xMode val="edge"/>
          <c:yMode val="edge"/>
          <c:x val="0"/>
          <c:y val="0.10521729080479295"/>
          <c:w val="1"/>
          <c:h val="0.61299810989052061"/>
        </c:manualLayout>
      </c:layout>
      <c:pie3DChart>
        <c:varyColors val="1"/>
        <c:ser>
          <c:idx val="0"/>
          <c:order val="0"/>
          <c:tx>
            <c:strRef>
              <c:f>Sheet1!$B$1</c:f>
              <c:strCache>
                <c:ptCount val="1"/>
                <c:pt idx="0">
                  <c:v># NOTAS</c:v>
                </c:pt>
              </c:strCache>
            </c:strRef>
          </c:tx>
          <c:explosion val="5"/>
          <c:dPt>
            <c:idx val="0"/>
            <c:spPr>
              <a:solidFill>
                <a:srgbClr val="FF9999"/>
              </a:solidFill>
            </c:spPr>
          </c:dPt>
          <c:dPt>
            <c:idx val="1"/>
            <c:spPr>
              <a:solidFill>
                <a:srgbClr val="996633"/>
              </a:solidFill>
            </c:spPr>
          </c:dPt>
          <c:dLbls>
            <c:numFmt formatCode="#,##0" sourceLinked="0"/>
            <c:txPr>
              <a:bodyPr/>
              <a:lstStyle/>
              <a:p>
                <a:pPr>
                  <a:defRPr lang="es-ES" sz="1200"/>
                </a:pPr>
                <a:endParaRPr lang="es-ES"/>
              </a:p>
            </c:txPr>
            <c:dLblPos val="outEnd"/>
            <c:showVal val="1"/>
            <c:showLeaderLines val="1"/>
          </c:dLbls>
          <c:cat>
            <c:strRef>
              <c:f>Sheet1!$A$2:$A$3</c:f>
              <c:strCache>
                <c:ptCount val="2"/>
                <c:pt idx="0">
                  <c:v>OTROS</c:v>
                </c:pt>
                <c:pt idx="1">
                  <c:v>PARTIDOS POLÍTICOS Y COALICIONES</c:v>
                </c:pt>
              </c:strCache>
            </c:strRef>
          </c:cat>
          <c:val>
            <c:numRef>
              <c:f>Sheet1!$B$2:$B$3</c:f>
              <c:numCache>
                <c:formatCode>#,##0</c:formatCode>
                <c:ptCount val="2"/>
                <c:pt idx="0">
                  <c:v>813384</c:v>
                </c:pt>
                <c:pt idx="1">
                  <c:v>127781</c:v>
                </c:pt>
              </c:numCache>
            </c:numRef>
          </c:val>
        </c:ser>
      </c:pie3DChart>
      <c:spPr>
        <a:noFill/>
        <a:ln w="25396">
          <a:noFill/>
        </a:ln>
      </c:spPr>
    </c:plotArea>
    <c:legend>
      <c:legendPos val="b"/>
      <c:layout>
        <c:manualLayout>
          <c:xMode val="edge"/>
          <c:yMode val="edge"/>
          <c:x val="0.18671714194222036"/>
          <c:y val="0.82426288799944358"/>
          <c:w val="0.57514245772312222"/>
          <c:h val="0.11550986082920738"/>
        </c:manualLayout>
      </c:layout>
      <c:txPr>
        <a:bodyPr/>
        <a:lstStyle/>
        <a:p>
          <a:pPr>
            <a:defRPr lang="es-ES" sz="1400"/>
          </a:pPr>
          <a:endParaRPr lang="es-ES"/>
        </a:p>
      </c:txPr>
    </c:legend>
    <c:plotVisOnly val="1"/>
    <c:dispBlanksAs val="zero"/>
  </c:chart>
  <c:txPr>
    <a:bodyPr/>
    <a:lstStyle/>
    <a:p>
      <a:pPr>
        <a:defRPr sz="1800"/>
      </a:pPr>
      <a:endParaRPr lang="es-ES"/>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lang val="es-ES"/>
  <c:style val="26"/>
  <c:chart>
    <c:title>
      <c:tx>
        <c:rich>
          <a:bodyPr/>
          <a:lstStyle/>
          <a:p>
            <a:pPr>
              <a:defRPr lang="es-MX" sz="1199"/>
            </a:pPr>
            <a:r>
              <a:rPr smtClean="0"/>
              <a:t>SPOTS E</a:t>
            </a:r>
            <a:r>
              <a:rPr baseline="0" smtClean="0"/>
              <a:t> INSERCIONES</a:t>
            </a:r>
            <a:endParaRPr/>
          </a:p>
        </c:rich>
      </c:tx>
      <c:layout>
        <c:manualLayout>
          <c:xMode val="edge"/>
          <c:yMode val="edge"/>
          <c:x val="0.36399370433687572"/>
          <c:y val="3.4920634920634921E-2"/>
        </c:manualLayout>
      </c:layout>
    </c:title>
    <c:plotArea>
      <c:layout/>
      <c:barChart>
        <c:barDir val="col"/>
        <c:grouping val="clustered"/>
        <c:ser>
          <c:idx val="0"/>
          <c:order val="0"/>
          <c:tx>
            <c:strRef>
              <c:f>Sheet1!$B$1</c:f>
              <c:strCache>
                <c:ptCount val="1"/>
                <c:pt idx="0">
                  <c:v>SPOTS</c:v>
                </c:pt>
              </c:strCache>
            </c:strRef>
          </c:tx>
          <c:spPr>
            <a:solidFill>
              <a:srgbClr val="CC99FF"/>
            </a:solidFill>
          </c:spPr>
          <c:dLbls>
            <c:txPr>
              <a:bodyPr/>
              <a:lstStyle/>
              <a:p>
                <a:pPr>
                  <a:defRPr lang="es-MX" sz="1000"/>
                </a:pPr>
                <a:endParaRPr lang="es-ES"/>
              </a:p>
            </c:txPr>
            <c:showVal val="1"/>
          </c:dLbls>
          <c:cat>
            <c:strRef>
              <c:f>Sheet1!$A$2:$A$9</c:f>
              <c:strCache>
                <c:ptCount val="8"/>
                <c:pt idx="0">
                  <c:v>FEPADE</c:v>
                </c:pt>
                <c:pt idx="1">
                  <c:v>Gob. Estatal</c:v>
                </c:pt>
                <c:pt idx="2">
                  <c:v>Gob. Federal</c:v>
                </c:pt>
                <c:pt idx="3">
                  <c:v>Gob. Municipal</c:v>
                </c:pt>
                <c:pt idx="4">
                  <c:v>IEEM</c:v>
                </c:pt>
                <c:pt idx="5">
                  <c:v>IFE</c:v>
                </c:pt>
                <c:pt idx="6">
                  <c:v>TEEM</c:v>
                </c:pt>
                <c:pt idx="7">
                  <c:v>Otros</c:v>
                </c:pt>
              </c:strCache>
            </c:strRef>
          </c:cat>
          <c:val>
            <c:numRef>
              <c:f>Sheet1!$B$2:$B$9</c:f>
              <c:numCache>
                <c:formatCode>#,##0</c:formatCode>
                <c:ptCount val="8"/>
                <c:pt idx="0">
                  <c:v>47928</c:v>
                </c:pt>
                <c:pt idx="1">
                  <c:v>25714</c:v>
                </c:pt>
                <c:pt idx="2">
                  <c:v>261305</c:v>
                </c:pt>
                <c:pt idx="3">
                  <c:v>4723</c:v>
                </c:pt>
                <c:pt idx="4">
                  <c:v>195971</c:v>
                </c:pt>
                <c:pt idx="5">
                  <c:v>232867</c:v>
                </c:pt>
                <c:pt idx="6">
                  <c:v>44866</c:v>
                </c:pt>
                <c:pt idx="7">
                  <c:v>10</c:v>
                </c:pt>
              </c:numCache>
            </c:numRef>
          </c:val>
        </c:ser>
        <c:axId val="239321472"/>
        <c:axId val="239323008"/>
      </c:barChart>
      <c:catAx>
        <c:axId val="239321472"/>
        <c:scaling>
          <c:orientation val="minMax"/>
        </c:scaling>
        <c:axPos val="b"/>
        <c:numFmt formatCode="General" sourceLinked="1"/>
        <c:tickLblPos val="nextTo"/>
        <c:txPr>
          <a:bodyPr/>
          <a:lstStyle/>
          <a:p>
            <a:pPr>
              <a:defRPr lang="es-MX" sz="699"/>
            </a:pPr>
            <a:endParaRPr lang="es-ES"/>
          </a:p>
        </c:txPr>
        <c:crossAx val="239323008"/>
        <c:crosses val="autoZero"/>
        <c:auto val="1"/>
        <c:lblAlgn val="ctr"/>
        <c:lblOffset val="100"/>
      </c:catAx>
      <c:valAx>
        <c:axId val="239323008"/>
        <c:scaling>
          <c:orientation val="minMax"/>
        </c:scaling>
        <c:axPos val="l"/>
        <c:majorGridlines/>
        <c:numFmt formatCode="#,##0" sourceLinked="1"/>
        <c:tickLblPos val="nextTo"/>
        <c:txPr>
          <a:bodyPr/>
          <a:lstStyle/>
          <a:p>
            <a:pPr>
              <a:defRPr lang="es-MX" sz="999"/>
            </a:pPr>
            <a:endParaRPr lang="es-ES"/>
          </a:p>
        </c:txPr>
        <c:crossAx val="239321472"/>
        <c:crosses val="autoZero"/>
        <c:crossBetween val="between"/>
      </c:valAx>
      <c:spPr>
        <a:solidFill>
          <a:srgbClr val="BBE0E3">
            <a:alpha val="36000"/>
          </a:srgbClr>
        </a:solidFill>
      </c:spPr>
    </c:plotArea>
    <c:plotVisOnly val="1"/>
    <c:dispBlanksAs val="gap"/>
  </c:chart>
  <c:txPr>
    <a:bodyPr/>
    <a:lstStyle/>
    <a:p>
      <a:pPr>
        <a:defRPr sz="1798"/>
      </a:pPr>
      <a:endParaRPr lang="es-ES"/>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es-ES"/>
  <c:style val="26"/>
  <c:chart>
    <c:title>
      <c:tx>
        <c:rich>
          <a:bodyPr/>
          <a:lstStyle/>
          <a:p>
            <a:pPr>
              <a:defRPr lang="es-MX" sz="1198"/>
            </a:pPr>
            <a:r>
              <a:rPr lang="en-US" dirty="0" smtClean="0"/>
              <a:t>MEDIOS</a:t>
            </a:r>
            <a:endParaRPr lang="en-US" dirty="0"/>
          </a:p>
        </c:rich>
      </c:tx>
      <c:layout/>
    </c:title>
    <c:plotArea>
      <c:layout>
        <c:manualLayout>
          <c:layoutTarget val="inner"/>
          <c:xMode val="edge"/>
          <c:yMode val="edge"/>
          <c:x val="0.15761933448381132"/>
          <c:y val="0.13462006722843817"/>
          <c:w val="0.80807266910072528"/>
          <c:h val="0.70138785283419092"/>
        </c:manualLayout>
      </c:layout>
      <c:barChart>
        <c:barDir val="col"/>
        <c:grouping val="clustered"/>
        <c:ser>
          <c:idx val="0"/>
          <c:order val="0"/>
          <c:tx>
            <c:strRef>
              <c:f>Sheet1!$B$1</c:f>
              <c:strCache>
                <c:ptCount val="1"/>
                <c:pt idx="0">
                  <c:v>Total</c:v>
                </c:pt>
              </c:strCache>
            </c:strRef>
          </c:tx>
          <c:spPr>
            <a:solidFill>
              <a:srgbClr val="CC99FF"/>
            </a:solidFill>
          </c:spPr>
          <c:dLbls>
            <c:dLbl>
              <c:idx val="0"/>
              <c:layout>
                <c:manualLayout>
                  <c:x val="6.2378175300845913E-3"/>
                  <c:y val="-3.2748538011695895E-2"/>
                </c:manualLayout>
              </c:layout>
              <c:showVal val="1"/>
            </c:dLbl>
            <c:txPr>
              <a:bodyPr/>
              <a:lstStyle/>
              <a:p>
                <a:pPr>
                  <a:defRPr lang="es-MX" sz="1000"/>
                </a:pPr>
                <a:endParaRPr lang="es-ES"/>
              </a:p>
            </c:txPr>
            <c:showVal val="1"/>
          </c:dLbls>
          <c:cat>
            <c:strRef>
              <c:f>Sheet1!$A$2:$A$5</c:f>
              <c:strCache>
                <c:ptCount val="4"/>
                <c:pt idx="0">
                  <c:v>RADIO</c:v>
                </c:pt>
                <c:pt idx="1">
                  <c:v>TELEVISIÓN</c:v>
                </c:pt>
                <c:pt idx="2">
                  <c:v>PRENSA</c:v>
                </c:pt>
                <c:pt idx="3">
                  <c:v>INTERNET</c:v>
                </c:pt>
              </c:strCache>
            </c:strRef>
          </c:cat>
          <c:val>
            <c:numRef>
              <c:f>Sheet1!$B$2:$B$5</c:f>
              <c:numCache>
                <c:formatCode>#,##0</c:formatCode>
                <c:ptCount val="4"/>
                <c:pt idx="0">
                  <c:v>682902</c:v>
                </c:pt>
                <c:pt idx="1">
                  <c:v>126888</c:v>
                </c:pt>
                <c:pt idx="2">
                  <c:v>1966</c:v>
                </c:pt>
                <c:pt idx="3">
                  <c:v>1628</c:v>
                </c:pt>
              </c:numCache>
            </c:numRef>
          </c:val>
        </c:ser>
        <c:axId val="239248896"/>
        <c:axId val="239250432"/>
      </c:barChart>
      <c:catAx>
        <c:axId val="239248896"/>
        <c:scaling>
          <c:orientation val="minMax"/>
        </c:scaling>
        <c:axPos val="b"/>
        <c:numFmt formatCode="#,##0" sourceLinked="1"/>
        <c:tickLblPos val="nextTo"/>
        <c:txPr>
          <a:bodyPr/>
          <a:lstStyle/>
          <a:p>
            <a:pPr>
              <a:defRPr lang="es-MX" sz="899"/>
            </a:pPr>
            <a:endParaRPr lang="es-ES"/>
          </a:p>
        </c:txPr>
        <c:crossAx val="239250432"/>
        <c:crosses val="autoZero"/>
        <c:auto val="1"/>
        <c:lblAlgn val="ctr"/>
        <c:lblOffset val="100"/>
      </c:catAx>
      <c:valAx>
        <c:axId val="239250432"/>
        <c:scaling>
          <c:orientation val="minMax"/>
        </c:scaling>
        <c:axPos val="l"/>
        <c:majorGridlines/>
        <c:numFmt formatCode="#,##0" sourceLinked="1"/>
        <c:tickLblPos val="nextTo"/>
        <c:txPr>
          <a:bodyPr/>
          <a:lstStyle/>
          <a:p>
            <a:pPr>
              <a:defRPr lang="es-MX" sz="998"/>
            </a:pPr>
            <a:endParaRPr lang="es-ES"/>
          </a:p>
        </c:txPr>
        <c:crossAx val="239248896"/>
        <c:crosses val="autoZero"/>
        <c:crossBetween val="between"/>
      </c:valAx>
      <c:spPr>
        <a:solidFill>
          <a:srgbClr val="BBE0E3">
            <a:alpha val="36000"/>
          </a:srgbClr>
        </a:solidFill>
      </c:spPr>
    </c:plotArea>
    <c:plotVisOnly val="1"/>
    <c:dispBlanksAs val="gap"/>
  </c:chart>
  <c:txPr>
    <a:bodyPr/>
    <a:lstStyle/>
    <a:p>
      <a:pPr>
        <a:defRPr sz="1797"/>
      </a:pPr>
      <a:endParaRPr lang="es-ES"/>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es-ES"/>
  <c:style val="26"/>
  <c:chart>
    <c:title>
      <c:tx>
        <c:rich>
          <a:bodyPr/>
          <a:lstStyle/>
          <a:p>
            <a:pPr>
              <a:defRPr lang="es-MX" sz="1200"/>
            </a:pPr>
            <a:r>
              <a:rPr lang="en-US" dirty="0" smtClean="0"/>
              <a:t>PLAZAS</a:t>
            </a:r>
            <a:endParaRPr lang="en-US" dirty="0"/>
          </a:p>
        </c:rich>
      </c:tx>
      <c:layout/>
    </c:title>
    <c:plotArea>
      <c:layout>
        <c:manualLayout>
          <c:layoutTarget val="inner"/>
          <c:xMode val="edge"/>
          <c:yMode val="edge"/>
          <c:x val="0.14221708243521647"/>
          <c:y val="0.13476041810563191"/>
          <c:w val="0.80788037732411333"/>
          <c:h val="0.70121619008150249"/>
        </c:manualLayout>
      </c:layout>
      <c:barChart>
        <c:barDir val="col"/>
        <c:grouping val="clustered"/>
        <c:ser>
          <c:idx val="0"/>
          <c:order val="0"/>
          <c:tx>
            <c:strRef>
              <c:f>Sheet1!$B$1</c:f>
              <c:strCache>
                <c:ptCount val="1"/>
                <c:pt idx="0">
                  <c:v>Total</c:v>
                </c:pt>
              </c:strCache>
            </c:strRef>
          </c:tx>
          <c:spPr>
            <a:solidFill>
              <a:srgbClr val="CC99FF"/>
            </a:solidFill>
          </c:spPr>
          <c:dLbls>
            <c:dLbl>
              <c:idx val="1"/>
              <c:layout>
                <c:manualLayout>
                  <c:x val="0"/>
                  <c:y val="1.4035456094303999E-2"/>
                </c:manualLayout>
              </c:layout>
              <c:dLblPos val="outEnd"/>
              <c:showVal val="1"/>
            </c:dLbl>
            <c:txPr>
              <a:bodyPr/>
              <a:lstStyle/>
              <a:p>
                <a:pPr>
                  <a:defRPr lang="es-MX" sz="1000"/>
                </a:pPr>
                <a:endParaRPr lang="es-ES"/>
              </a:p>
            </c:txPr>
            <c:showVal val="1"/>
          </c:dLbls>
          <c:cat>
            <c:strRef>
              <c:f>Sheet1!$A$2:$A$3</c:f>
              <c:strCache>
                <c:ptCount val="2"/>
                <c:pt idx="0">
                  <c:v>ESTADO DE MÉXICO</c:v>
                </c:pt>
                <c:pt idx="1">
                  <c:v>CIUDAD DE MÉXICO</c:v>
                </c:pt>
              </c:strCache>
            </c:strRef>
          </c:cat>
          <c:val>
            <c:numRef>
              <c:f>Sheet1!$B$2:$B$3</c:f>
              <c:numCache>
                <c:formatCode>#,##0</c:formatCode>
                <c:ptCount val="2"/>
                <c:pt idx="0">
                  <c:v>363975</c:v>
                </c:pt>
                <c:pt idx="1">
                  <c:v>449409</c:v>
                </c:pt>
              </c:numCache>
            </c:numRef>
          </c:val>
        </c:ser>
        <c:axId val="236276352"/>
        <c:axId val="236290432"/>
      </c:barChart>
      <c:catAx>
        <c:axId val="236276352"/>
        <c:scaling>
          <c:orientation val="minMax"/>
        </c:scaling>
        <c:axPos val="b"/>
        <c:numFmt formatCode="General" sourceLinked="1"/>
        <c:tickLblPos val="nextTo"/>
        <c:txPr>
          <a:bodyPr/>
          <a:lstStyle/>
          <a:p>
            <a:pPr>
              <a:defRPr lang="es-MX" sz="900"/>
            </a:pPr>
            <a:endParaRPr lang="es-ES"/>
          </a:p>
        </c:txPr>
        <c:crossAx val="236290432"/>
        <c:crosses val="autoZero"/>
        <c:auto val="1"/>
        <c:lblAlgn val="ctr"/>
        <c:lblOffset val="100"/>
      </c:catAx>
      <c:valAx>
        <c:axId val="236290432"/>
        <c:scaling>
          <c:orientation val="minMax"/>
        </c:scaling>
        <c:axPos val="l"/>
        <c:majorGridlines/>
        <c:numFmt formatCode="#,##0" sourceLinked="1"/>
        <c:tickLblPos val="nextTo"/>
        <c:txPr>
          <a:bodyPr/>
          <a:lstStyle/>
          <a:p>
            <a:pPr>
              <a:defRPr lang="es-MX" sz="1000"/>
            </a:pPr>
            <a:endParaRPr lang="es-ES"/>
          </a:p>
        </c:txPr>
        <c:crossAx val="236276352"/>
        <c:crosses val="autoZero"/>
        <c:crossBetween val="between"/>
      </c:valAx>
      <c:spPr>
        <a:solidFill>
          <a:srgbClr val="BBE0E3">
            <a:alpha val="36000"/>
          </a:srgbClr>
        </a:solidFill>
      </c:spPr>
    </c:plotArea>
    <c:plotVisOnly val="1"/>
    <c:dispBlanksAs val="gap"/>
  </c:chart>
  <c:txPr>
    <a:bodyPr/>
    <a:lstStyle/>
    <a:p>
      <a:pPr>
        <a:defRPr sz="1800"/>
      </a:pPr>
      <a:endParaRPr lang="es-ES"/>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es-ES"/>
  <c:style val="26"/>
  <c:chart>
    <c:plotArea>
      <c:layout>
        <c:manualLayout>
          <c:layoutTarget val="inner"/>
          <c:xMode val="edge"/>
          <c:yMode val="edge"/>
          <c:x val="6.6524387576552865E-2"/>
          <c:y val="1.4307871298322396E-2"/>
          <c:w val="0.91396019247594051"/>
          <c:h val="0.83263052834398665"/>
        </c:manualLayout>
      </c:layout>
      <c:barChart>
        <c:barDir val="col"/>
        <c:grouping val="clustered"/>
        <c:ser>
          <c:idx val="0"/>
          <c:order val="0"/>
          <c:tx>
            <c:strRef>
              <c:f>Sheet1!$B$1</c:f>
              <c:strCache>
                <c:ptCount val="1"/>
                <c:pt idx="0">
                  <c:v>RADIO</c:v>
                </c:pt>
              </c:strCache>
            </c:strRef>
          </c:tx>
          <c:spPr>
            <a:solidFill>
              <a:srgbClr val="99FFCC"/>
            </a:solidFill>
          </c:spPr>
          <c:dLbls>
            <c:dLbl>
              <c:idx val="0"/>
              <c:layout>
                <c:manualLayout>
                  <c:x val="-2.9384758357216172E-3"/>
                  <c:y val="-1.2987012987012988E-2"/>
                </c:manualLayout>
              </c:layout>
              <c:showVal val="1"/>
            </c:dLbl>
            <c:dLbl>
              <c:idx val="1"/>
              <c:layout>
                <c:manualLayout>
                  <c:x val="8.0380577427821527E-5"/>
                  <c:y val="-2.8734685327462876E-2"/>
                </c:manualLayout>
              </c:layout>
              <c:showVal val="1"/>
            </c:dLbl>
            <c:dLbl>
              <c:idx val="2"/>
              <c:layout>
                <c:manualLayout>
                  <c:x val="1.4692379178608101E-3"/>
                  <c:y val="-5.4547228612834039E-4"/>
                </c:manualLayout>
              </c:layout>
              <c:showVal val="1"/>
            </c:dLbl>
            <c:dLbl>
              <c:idx val="3"/>
              <c:layout>
                <c:manualLayout>
                  <c:x val="-4.0060148731408066E-3"/>
                  <c:y val="-5.2600937983675308E-2"/>
                </c:manualLayout>
              </c:layout>
              <c:showVal val="1"/>
            </c:dLbl>
            <c:dLbl>
              <c:idx val="5"/>
              <c:layout>
                <c:manualLayout>
                  <c:x val="2.9384758357216172E-3"/>
                  <c:y val="-2.8571428571428591E-2"/>
                </c:manualLayout>
              </c:layout>
              <c:showVal val="1"/>
            </c:dLbl>
            <c:txPr>
              <a:bodyPr/>
              <a:lstStyle/>
              <a:p>
                <a:pPr>
                  <a:defRPr lang="es-MX" sz="1000"/>
                </a:pPr>
                <a:endParaRPr lang="es-ES"/>
              </a:p>
            </c:txPr>
            <c:showVal val="1"/>
          </c:dLbls>
          <c:cat>
            <c:strRef>
              <c:f>Sheet1!$A$2:$A$9</c:f>
              <c:strCache>
                <c:ptCount val="8"/>
                <c:pt idx="0">
                  <c:v>FEPADE</c:v>
                </c:pt>
                <c:pt idx="1">
                  <c:v>Gob. Estatal</c:v>
                </c:pt>
                <c:pt idx="2">
                  <c:v>Gob. Federal</c:v>
                </c:pt>
                <c:pt idx="3">
                  <c:v>Gob. Municipal</c:v>
                </c:pt>
                <c:pt idx="4">
                  <c:v>IEEM</c:v>
                </c:pt>
                <c:pt idx="5">
                  <c:v>IFE</c:v>
                </c:pt>
                <c:pt idx="6">
                  <c:v>TEEM</c:v>
                </c:pt>
                <c:pt idx="7">
                  <c:v>Otros</c:v>
                </c:pt>
              </c:strCache>
            </c:strRef>
          </c:cat>
          <c:val>
            <c:numRef>
              <c:f>Sheet1!$B$2:$B$9</c:f>
              <c:numCache>
                <c:formatCode>#,##0</c:formatCode>
                <c:ptCount val="8"/>
                <c:pt idx="0">
                  <c:v>38985</c:v>
                </c:pt>
                <c:pt idx="1">
                  <c:v>17890</c:v>
                </c:pt>
                <c:pt idx="2">
                  <c:v>237565</c:v>
                </c:pt>
                <c:pt idx="3">
                  <c:v>2328</c:v>
                </c:pt>
                <c:pt idx="4">
                  <c:v>158342</c:v>
                </c:pt>
                <c:pt idx="5">
                  <c:v>191024</c:v>
                </c:pt>
                <c:pt idx="6">
                  <c:v>36768</c:v>
                </c:pt>
              </c:numCache>
            </c:numRef>
          </c:val>
        </c:ser>
        <c:ser>
          <c:idx val="1"/>
          <c:order val="1"/>
          <c:tx>
            <c:strRef>
              <c:f>Sheet1!$C$1</c:f>
              <c:strCache>
                <c:ptCount val="1"/>
                <c:pt idx="0">
                  <c:v>TELEVISIÓN</c:v>
                </c:pt>
              </c:strCache>
            </c:strRef>
          </c:tx>
          <c:spPr>
            <a:solidFill>
              <a:schemeClr val="accent1">
                <a:lumMod val="90000"/>
              </a:schemeClr>
            </a:solidFill>
          </c:spPr>
          <c:dLbls>
            <c:dLbl>
              <c:idx val="0"/>
              <c:layout>
                <c:manualLayout>
                  <c:x val="-4.4077137535824488E-3"/>
                  <c:y val="-7.4651722606965693E-3"/>
                </c:manualLayout>
              </c:layout>
              <c:showVal val="1"/>
            </c:dLbl>
            <c:dLbl>
              <c:idx val="1"/>
              <c:layout>
                <c:manualLayout>
                  <c:x val="6.8640638670166227E-3"/>
                  <c:y val="-2.2513825301400555E-2"/>
                </c:manualLayout>
              </c:layout>
              <c:showVal val="1"/>
            </c:dLbl>
            <c:dLbl>
              <c:idx val="3"/>
              <c:layout>
                <c:manualLayout>
                  <c:x val="8.6547462817147848E-3"/>
                  <c:y val="-6.6843473544142534E-3"/>
                </c:manualLayout>
              </c:layout>
              <c:showVal val="1"/>
            </c:dLbl>
            <c:dLbl>
              <c:idx val="4"/>
              <c:layout>
                <c:manualLayout>
                  <c:x val="0"/>
                  <c:y val="-3.4836556204610104E-2"/>
                </c:manualLayout>
              </c:layout>
              <c:showVal val="1"/>
            </c:dLbl>
            <c:dLbl>
              <c:idx val="5"/>
              <c:layout>
                <c:manualLayout>
                  <c:x val="8.3333333333333367E-3"/>
                  <c:y val="9.7093427959925611E-3"/>
                </c:manualLayout>
              </c:layout>
              <c:showVal val="1"/>
            </c:dLbl>
            <c:dLbl>
              <c:idx val="6"/>
              <c:layout>
                <c:manualLayout>
                  <c:x val="1.3888888888888951E-2"/>
                  <c:y val="-4.8546713979963733E-3"/>
                </c:manualLayout>
              </c:layout>
              <c:showVal val="1"/>
            </c:dLbl>
            <c:txPr>
              <a:bodyPr/>
              <a:lstStyle/>
              <a:p>
                <a:pPr>
                  <a:defRPr lang="es-MX" sz="1000"/>
                </a:pPr>
                <a:endParaRPr lang="es-ES"/>
              </a:p>
            </c:txPr>
            <c:showVal val="1"/>
          </c:dLbls>
          <c:cat>
            <c:strRef>
              <c:f>Sheet1!$A$2:$A$9</c:f>
              <c:strCache>
                <c:ptCount val="8"/>
                <c:pt idx="0">
                  <c:v>FEPADE</c:v>
                </c:pt>
                <c:pt idx="1">
                  <c:v>Gob. Estatal</c:v>
                </c:pt>
                <c:pt idx="2">
                  <c:v>Gob. Federal</c:v>
                </c:pt>
                <c:pt idx="3">
                  <c:v>Gob. Municipal</c:v>
                </c:pt>
                <c:pt idx="4">
                  <c:v>IEEM</c:v>
                </c:pt>
                <c:pt idx="5">
                  <c:v>IFE</c:v>
                </c:pt>
                <c:pt idx="6">
                  <c:v>TEEM</c:v>
                </c:pt>
                <c:pt idx="7">
                  <c:v>Otros</c:v>
                </c:pt>
              </c:strCache>
            </c:strRef>
          </c:cat>
          <c:val>
            <c:numRef>
              <c:f>Sheet1!$C$2:$C$9</c:f>
              <c:numCache>
                <c:formatCode>#,##0</c:formatCode>
                <c:ptCount val="8"/>
                <c:pt idx="0">
                  <c:v>8943</c:v>
                </c:pt>
                <c:pt idx="1">
                  <c:v>7383</c:v>
                </c:pt>
                <c:pt idx="2">
                  <c:v>22622</c:v>
                </c:pt>
                <c:pt idx="3">
                  <c:v>1649</c:v>
                </c:pt>
                <c:pt idx="4">
                  <c:v>36363</c:v>
                </c:pt>
                <c:pt idx="5">
                  <c:v>41830</c:v>
                </c:pt>
                <c:pt idx="6">
                  <c:v>8098</c:v>
                </c:pt>
              </c:numCache>
            </c:numRef>
          </c:val>
        </c:ser>
        <c:ser>
          <c:idx val="2"/>
          <c:order val="2"/>
          <c:tx>
            <c:strRef>
              <c:f>Sheet1!$D$1</c:f>
              <c:strCache>
                <c:ptCount val="1"/>
                <c:pt idx="0">
                  <c:v>PRENSA</c:v>
                </c:pt>
              </c:strCache>
            </c:strRef>
          </c:tx>
          <c:spPr>
            <a:solidFill>
              <a:srgbClr val="CC99FF"/>
            </a:solidFill>
          </c:spPr>
          <c:dLbls>
            <c:dLbl>
              <c:idx val="0"/>
              <c:layout>
                <c:manualLayout>
                  <c:x val="1.4692379178608101E-3"/>
                  <c:y val="-4.4789857977355935E-2"/>
                </c:manualLayout>
              </c:layout>
              <c:showVal val="1"/>
            </c:dLbl>
            <c:dLbl>
              <c:idx val="1"/>
              <c:layout>
                <c:manualLayout>
                  <c:x val="4.1666666666666683E-3"/>
                  <c:y val="-5.7086348549351554E-3"/>
                </c:manualLayout>
              </c:layout>
              <c:showVal val="1"/>
            </c:dLbl>
            <c:dLbl>
              <c:idx val="2"/>
              <c:layout>
                <c:manualLayout>
                  <c:x val="-2.697397200349976E-3"/>
                  <c:y val="-5.241133821884042E-3"/>
                </c:manualLayout>
              </c:layout>
              <c:showVal val="1"/>
            </c:dLbl>
            <c:dLbl>
              <c:idx val="3"/>
              <c:layout>
                <c:manualLayout>
                  <c:x val="9.7222222222222224E-3"/>
                  <c:y val="-4.497279663857965E-2"/>
                </c:manualLayout>
              </c:layout>
              <c:showVal val="1"/>
            </c:dLbl>
            <c:txPr>
              <a:bodyPr/>
              <a:lstStyle/>
              <a:p>
                <a:pPr>
                  <a:defRPr lang="es-MX" sz="1000"/>
                </a:pPr>
                <a:endParaRPr lang="es-ES"/>
              </a:p>
            </c:txPr>
            <c:showVal val="1"/>
          </c:dLbls>
          <c:cat>
            <c:strRef>
              <c:f>Sheet1!$A$2:$A$9</c:f>
              <c:strCache>
                <c:ptCount val="8"/>
                <c:pt idx="0">
                  <c:v>FEPADE</c:v>
                </c:pt>
                <c:pt idx="1">
                  <c:v>Gob. Estatal</c:v>
                </c:pt>
                <c:pt idx="2">
                  <c:v>Gob. Federal</c:v>
                </c:pt>
                <c:pt idx="3">
                  <c:v>Gob. Municipal</c:v>
                </c:pt>
                <c:pt idx="4">
                  <c:v>IEEM</c:v>
                </c:pt>
                <c:pt idx="5">
                  <c:v>IFE</c:v>
                </c:pt>
                <c:pt idx="6">
                  <c:v>TEEM</c:v>
                </c:pt>
                <c:pt idx="7">
                  <c:v>Otros</c:v>
                </c:pt>
              </c:strCache>
            </c:strRef>
          </c:cat>
          <c:val>
            <c:numRef>
              <c:f>Sheet1!$D$2:$D$9</c:f>
              <c:numCache>
                <c:formatCode>#,##0</c:formatCode>
                <c:ptCount val="8"/>
                <c:pt idx="1">
                  <c:v>370</c:v>
                </c:pt>
                <c:pt idx="2">
                  <c:v>1118</c:v>
                </c:pt>
                <c:pt idx="3">
                  <c:v>244</c:v>
                </c:pt>
                <c:pt idx="4">
                  <c:v>219</c:v>
                </c:pt>
                <c:pt idx="5">
                  <c:v>13</c:v>
                </c:pt>
                <c:pt idx="7">
                  <c:v>2</c:v>
                </c:pt>
              </c:numCache>
            </c:numRef>
          </c:val>
        </c:ser>
        <c:ser>
          <c:idx val="3"/>
          <c:order val="3"/>
          <c:tx>
            <c:strRef>
              <c:f>Sheet1!$E$1</c:f>
              <c:strCache>
                <c:ptCount val="1"/>
                <c:pt idx="0">
                  <c:v>INTERNET</c:v>
                </c:pt>
              </c:strCache>
            </c:strRef>
          </c:tx>
          <c:spPr>
            <a:solidFill>
              <a:schemeClr val="accent3">
                <a:lumMod val="50000"/>
              </a:schemeClr>
            </a:solidFill>
          </c:spPr>
          <c:dLbls>
            <c:dLbl>
              <c:idx val="1"/>
              <c:layout>
                <c:manualLayout>
                  <c:x val="9.7222222222222224E-3"/>
                  <c:y val="7.282007096994423E-3"/>
                </c:manualLayout>
              </c:layout>
              <c:showVal val="1"/>
            </c:dLbl>
            <c:dLbl>
              <c:idx val="2"/>
              <c:layout>
                <c:manualLayout>
                  <c:x val="-5.8769516714432413E-3"/>
                  <c:y val="-9.9533017727457748E-3"/>
                </c:manualLayout>
              </c:layout>
              <c:showVal val="1"/>
            </c:dLbl>
            <c:dLbl>
              <c:idx val="3"/>
              <c:layout>
                <c:manualLayout>
                  <c:x val="5.8769516714432413E-3"/>
                  <c:y val="2.4883254431864637E-3"/>
                </c:manualLayout>
              </c:layout>
              <c:showVal val="1"/>
            </c:dLbl>
            <c:dLbl>
              <c:idx val="4"/>
              <c:layout>
                <c:manualLayout>
                  <c:x val="6.9444444444444441E-3"/>
                  <c:y val="-4.3692042581966538E-2"/>
                </c:manualLayout>
              </c:layout>
              <c:showVal val="1"/>
            </c:dLbl>
            <c:txPr>
              <a:bodyPr/>
              <a:lstStyle/>
              <a:p>
                <a:pPr>
                  <a:defRPr lang="es-MX" sz="1000"/>
                </a:pPr>
                <a:endParaRPr lang="es-ES"/>
              </a:p>
            </c:txPr>
            <c:showVal val="1"/>
          </c:dLbls>
          <c:cat>
            <c:strRef>
              <c:f>Sheet1!$A$2:$A$9</c:f>
              <c:strCache>
                <c:ptCount val="8"/>
                <c:pt idx="0">
                  <c:v>FEPADE</c:v>
                </c:pt>
                <c:pt idx="1">
                  <c:v>Gob. Estatal</c:v>
                </c:pt>
                <c:pt idx="2">
                  <c:v>Gob. Federal</c:v>
                </c:pt>
                <c:pt idx="3">
                  <c:v>Gob. Municipal</c:v>
                </c:pt>
                <c:pt idx="4">
                  <c:v>IEEM</c:v>
                </c:pt>
                <c:pt idx="5">
                  <c:v>IFE</c:v>
                </c:pt>
                <c:pt idx="6">
                  <c:v>TEEM</c:v>
                </c:pt>
                <c:pt idx="7">
                  <c:v>Otros</c:v>
                </c:pt>
              </c:strCache>
            </c:strRef>
          </c:cat>
          <c:val>
            <c:numRef>
              <c:f>Sheet1!$E$2:$E$9</c:f>
              <c:numCache>
                <c:formatCode>#,##0</c:formatCode>
                <c:ptCount val="8"/>
                <c:pt idx="1">
                  <c:v>71</c:v>
                </c:pt>
                <c:pt idx="3">
                  <c:v>502</c:v>
                </c:pt>
                <c:pt idx="4">
                  <c:v>1047</c:v>
                </c:pt>
                <c:pt idx="7">
                  <c:v>8</c:v>
                </c:pt>
              </c:numCache>
            </c:numRef>
          </c:val>
        </c:ser>
        <c:axId val="242266112"/>
        <c:axId val="242267648"/>
      </c:barChart>
      <c:catAx>
        <c:axId val="242266112"/>
        <c:scaling>
          <c:orientation val="minMax"/>
        </c:scaling>
        <c:axPos val="b"/>
        <c:majorGridlines/>
        <c:numFmt formatCode="General" sourceLinked="1"/>
        <c:tickLblPos val="nextTo"/>
        <c:txPr>
          <a:bodyPr/>
          <a:lstStyle/>
          <a:p>
            <a:pPr>
              <a:defRPr lang="es-MX" sz="1100"/>
            </a:pPr>
            <a:endParaRPr lang="es-ES"/>
          </a:p>
        </c:txPr>
        <c:crossAx val="242267648"/>
        <c:crosses val="autoZero"/>
        <c:auto val="1"/>
        <c:lblAlgn val="ctr"/>
        <c:lblOffset val="100"/>
      </c:catAx>
      <c:valAx>
        <c:axId val="242267648"/>
        <c:scaling>
          <c:orientation val="minMax"/>
        </c:scaling>
        <c:axPos val="l"/>
        <c:majorGridlines/>
        <c:numFmt formatCode="#,##0" sourceLinked="0"/>
        <c:tickLblPos val="nextTo"/>
        <c:txPr>
          <a:bodyPr/>
          <a:lstStyle/>
          <a:p>
            <a:pPr>
              <a:defRPr lang="es-MX" sz="1000"/>
            </a:pPr>
            <a:endParaRPr lang="es-ES"/>
          </a:p>
        </c:txPr>
        <c:crossAx val="242266112"/>
        <c:crosses val="autoZero"/>
        <c:crossBetween val="between"/>
      </c:valAx>
    </c:plotArea>
    <c:legend>
      <c:legendPos val="r"/>
      <c:layout>
        <c:manualLayout>
          <c:xMode val="edge"/>
          <c:yMode val="edge"/>
          <c:x val="0.27087718722659682"/>
          <c:y val="0.92036236490538648"/>
          <c:w val="0.5227020974354627"/>
          <c:h val="5.6098786064570187E-2"/>
        </c:manualLayout>
      </c:layout>
      <c:txPr>
        <a:bodyPr/>
        <a:lstStyle/>
        <a:p>
          <a:pPr>
            <a:defRPr lang="es-MX" sz="1200"/>
          </a:pPr>
          <a:endParaRPr lang="es-ES"/>
        </a:p>
      </c:txPr>
    </c:legend>
    <c:plotVisOnly val="1"/>
    <c:dispBlanksAs val="gap"/>
  </c:chart>
  <c:txPr>
    <a:bodyPr/>
    <a:lstStyle/>
    <a:p>
      <a:pPr>
        <a:defRPr sz="1800"/>
      </a:pPr>
      <a:endParaRPr lang="es-ES"/>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es-ES"/>
  <c:style val="26"/>
  <c:chart>
    <c:title>
      <c:layout/>
      <c:txPr>
        <a:bodyPr/>
        <a:lstStyle/>
        <a:p>
          <a:pPr>
            <a:defRPr lang="es-MX" sz="1199"/>
          </a:pPr>
          <a:endParaRPr lang="es-ES"/>
        </a:p>
      </c:txPr>
    </c:title>
    <c:plotArea>
      <c:layout/>
      <c:barChart>
        <c:barDir val="col"/>
        <c:grouping val="clustered"/>
        <c:ser>
          <c:idx val="0"/>
          <c:order val="0"/>
          <c:tx>
            <c:strRef>
              <c:f>Sheet1!$B$1</c:f>
              <c:strCache>
                <c:ptCount val="1"/>
                <c:pt idx="0">
                  <c:v>SPOTS</c:v>
                </c:pt>
              </c:strCache>
            </c:strRef>
          </c:tx>
          <c:spPr>
            <a:solidFill>
              <a:srgbClr val="CC99FF"/>
            </a:solidFill>
          </c:spPr>
          <c:dLbls>
            <c:txPr>
              <a:bodyPr/>
              <a:lstStyle/>
              <a:p>
                <a:pPr>
                  <a:defRPr lang="es-MX" sz="1100"/>
                </a:pPr>
                <a:endParaRPr lang="es-ES"/>
              </a:p>
            </c:txPr>
            <c:showVal val="1"/>
          </c:dLbls>
          <c:cat>
            <c:strRef>
              <c:f>Sheet1!$A$2:$A$10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Sheet1!$B$2:$B$10</c:f>
              <c:numCache>
                <c:formatCode>#,##0</c:formatCode>
                <c:ptCount val="9"/>
                <c:pt idx="0">
                  <c:v>33565</c:v>
                </c:pt>
                <c:pt idx="1">
                  <c:v>3661</c:v>
                </c:pt>
                <c:pt idx="2">
                  <c:v>2400</c:v>
                </c:pt>
                <c:pt idx="3">
                  <c:v>1284</c:v>
                </c:pt>
                <c:pt idx="4">
                  <c:v>1209</c:v>
                </c:pt>
                <c:pt idx="5">
                  <c:v>1248</c:v>
                </c:pt>
                <c:pt idx="6">
                  <c:v>2186</c:v>
                </c:pt>
                <c:pt idx="7">
                  <c:v>34264</c:v>
                </c:pt>
                <c:pt idx="8">
                  <c:v>47964</c:v>
                </c:pt>
              </c:numCache>
            </c:numRef>
          </c:val>
        </c:ser>
        <c:axId val="247491200"/>
        <c:axId val="247501184"/>
      </c:barChart>
      <c:catAx>
        <c:axId val="247491200"/>
        <c:scaling>
          <c:orientation val="minMax"/>
        </c:scaling>
        <c:axPos val="b"/>
        <c:numFmt formatCode="General" sourceLinked="1"/>
        <c:tickLblPos val="nextTo"/>
        <c:txPr>
          <a:bodyPr/>
          <a:lstStyle/>
          <a:p>
            <a:pPr>
              <a:defRPr lang="es-MX" sz="699"/>
            </a:pPr>
            <a:endParaRPr lang="es-ES"/>
          </a:p>
        </c:txPr>
        <c:crossAx val="247501184"/>
        <c:crosses val="autoZero"/>
        <c:auto val="1"/>
        <c:lblAlgn val="ctr"/>
        <c:lblOffset val="100"/>
      </c:catAx>
      <c:valAx>
        <c:axId val="247501184"/>
        <c:scaling>
          <c:orientation val="minMax"/>
        </c:scaling>
        <c:axPos val="l"/>
        <c:majorGridlines/>
        <c:numFmt formatCode="#,##0" sourceLinked="1"/>
        <c:tickLblPos val="nextTo"/>
        <c:txPr>
          <a:bodyPr/>
          <a:lstStyle/>
          <a:p>
            <a:pPr>
              <a:defRPr lang="es-MX" sz="999"/>
            </a:pPr>
            <a:endParaRPr lang="es-ES"/>
          </a:p>
        </c:txPr>
        <c:crossAx val="247491200"/>
        <c:crosses val="autoZero"/>
        <c:crossBetween val="between"/>
      </c:valAx>
      <c:spPr>
        <a:solidFill>
          <a:srgbClr val="BBE0E3">
            <a:alpha val="36000"/>
          </a:srgbClr>
        </a:solidFill>
      </c:spPr>
    </c:plotArea>
    <c:plotVisOnly val="1"/>
    <c:dispBlanksAs val="gap"/>
  </c:chart>
  <c:txPr>
    <a:bodyPr/>
    <a:lstStyle/>
    <a:p>
      <a:pPr>
        <a:defRPr sz="1798"/>
      </a:pPr>
      <a:endParaRPr lang="es-ES"/>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es-ES"/>
  <c:style val="26"/>
  <c:chart>
    <c:title>
      <c:tx>
        <c:rich>
          <a:bodyPr/>
          <a:lstStyle/>
          <a:p>
            <a:pPr>
              <a:defRPr lang="es-MX" sz="1198"/>
            </a:pPr>
            <a:r>
              <a:rPr lang="en-US" dirty="0" smtClean="0"/>
              <a:t>MEDIOS</a:t>
            </a:r>
            <a:endParaRPr lang="en-US" dirty="0"/>
          </a:p>
        </c:rich>
      </c:tx>
      <c:layout/>
    </c:title>
    <c:plotArea>
      <c:layout/>
      <c:barChart>
        <c:barDir val="col"/>
        <c:grouping val="clustered"/>
        <c:ser>
          <c:idx val="0"/>
          <c:order val="0"/>
          <c:tx>
            <c:strRef>
              <c:f>Sheet1!$B$1</c:f>
              <c:strCache>
                <c:ptCount val="1"/>
                <c:pt idx="0">
                  <c:v>Total</c:v>
                </c:pt>
              </c:strCache>
            </c:strRef>
          </c:tx>
          <c:spPr>
            <a:solidFill>
              <a:srgbClr val="CC99FF"/>
            </a:solidFill>
          </c:spPr>
          <c:dLbls>
            <c:txPr>
              <a:bodyPr/>
              <a:lstStyle/>
              <a:p>
                <a:pPr>
                  <a:defRPr lang="es-MX" sz="1100"/>
                </a:pPr>
                <a:endParaRPr lang="es-ES"/>
              </a:p>
            </c:txPr>
            <c:showVal val="1"/>
          </c:dLbls>
          <c:cat>
            <c:strRef>
              <c:f>Sheet1!$A$2:$A$5</c:f>
              <c:strCache>
                <c:ptCount val="4"/>
                <c:pt idx="0">
                  <c:v>RADIO</c:v>
                </c:pt>
                <c:pt idx="1">
                  <c:v>TELEVISIÓN</c:v>
                </c:pt>
                <c:pt idx="2">
                  <c:v>PRENSA</c:v>
                </c:pt>
                <c:pt idx="3">
                  <c:v>INTERNET</c:v>
                </c:pt>
              </c:strCache>
            </c:strRef>
          </c:cat>
          <c:val>
            <c:numRef>
              <c:f>Sheet1!$B$2:$B$5</c:f>
              <c:numCache>
                <c:formatCode>#,##0</c:formatCode>
                <c:ptCount val="4"/>
                <c:pt idx="0">
                  <c:v>101467</c:v>
                </c:pt>
                <c:pt idx="1">
                  <c:v>24537</c:v>
                </c:pt>
                <c:pt idx="2">
                  <c:v>167</c:v>
                </c:pt>
                <c:pt idx="3">
                  <c:v>1610</c:v>
                </c:pt>
              </c:numCache>
            </c:numRef>
          </c:val>
        </c:ser>
        <c:axId val="253390848"/>
        <c:axId val="253392384"/>
      </c:barChart>
      <c:catAx>
        <c:axId val="253390848"/>
        <c:scaling>
          <c:orientation val="minMax"/>
        </c:scaling>
        <c:axPos val="b"/>
        <c:numFmt formatCode="General" sourceLinked="1"/>
        <c:tickLblPos val="nextTo"/>
        <c:txPr>
          <a:bodyPr/>
          <a:lstStyle/>
          <a:p>
            <a:pPr>
              <a:defRPr lang="es-MX" sz="899"/>
            </a:pPr>
            <a:endParaRPr lang="es-ES"/>
          </a:p>
        </c:txPr>
        <c:crossAx val="253392384"/>
        <c:crosses val="autoZero"/>
        <c:auto val="1"/>
        <c:lblAlgn val="ctr"/>
        <c:lblOffset val="100"/>
      </c:catAx>
      <c:valAx>
        <c:axId val="253392384"/>
        <c:scaling>
          <c:orientation val="minMax"/>
        </c:scaling>
        <c:axPos val="l"/>
        <c:majorGridlines/>
        <c:numFmt formatCode="#,##0" sourceLinked="1"/>
        <c:tickLblPos val="nextTo"/>
        <c:txPr>
          <a:bodyPr/>
          <a:lstStyle/>
          <a:p>
            <a:pPr>
              <a:defRPr lang="es-MX" sz="998"/>
            </a:pPr>
            <a:endParaRPr lang="es-ES"/>
          </a:p>
        </c:txPr>
        <c:crossAx val="253390848"/>
        <c:crosses val="autoZero"/>
        <c:crossBetween val="between"/>
      </c:valAx>
      <c:spPr>
        <a:solidFill>
          <a:srgbClr val="BBE0E3">
            <a:alpha val="36000"/>
          </a:srgbClr>
        </a:solidFill>
      </c:spPr>
    </c:plotArea>
    <c:plotVisOnly val="1"/>
    <c:dispBlanksAs val="gap"/>
  </c:chart>
  <c:txPr>
    <a:bodyPr/>
    <a:lstStyle/>
    <a:p>
      <a:pPr>
        <a:defRPr sz="1797"/>
      </a:pPr>
      <a:endParaRPr lang="es-E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s-ES"/>
  <c:style val="26"/>
  <c:chart>
    <c:autoTitleDeleted val="1"/>
    <c:plotArea>
      <c:layout>
        <c:manualLayout>
          <c:layoutTarget val="inner"/>
          <c:xMode val="edge"/>
          <c:yMode val="edge"/>
          <c:x val="8.8661009363695559E-2"/>
          <c:y val="6.1568750856647037E-2"/>
          <c:w val="0.90949096603355462"/>
          <c:h val="0.72106665757069865"/>
        </c:manualLayout>
      </c:layout>
      <c:barChart>
        <c:barDir val="col"/>
        <c:grouping val="clustered"/>
        <c:ser>
          <c:idx val="0"/>
          <c:order val="0"/>
          <c:tx>
            <c:strRef>
              <c:f>Sheet1!$B$1</c:f>
              <c:strCache>
                <c:ptCount val="1"/>
                <c:pt idx="0">
                  <c:v>Total</c:v>
                </c:pt>
              </c:strCache>
            </c:strRef>
          </c:tx>
          <c:spPr>
            <a:solidFill>
              <a:srgbClr val="CC99FF"/>
            </a:solidFill>
          </c:spPr>
          <c:dLbls>
            <c:dLbl>
              <c:idx val="13"/>
              <c:layout>
                <c:manualLayout>
                  <c:x val="4.4444382230086404E-3"/>
                  <c:y val="-2.1227048775830412E-2"/>
                </c:manualLayout>
              </c:layout>
              <c:dLblPos val="outEnd"/>
              <c:showVal val="1"/>
            </c:dLbl>
            <c:dLbl>
              <c:idx val="14"/>
              <c:layout>
                <c:manualLayout>
                  <c:x val="2.1680183492879795E-3"/>
                  <c:y val="-2.7936312406763524E-2"/>
                </c:manualLayout>
              </c:layout>
              <c:dLblPos val="outEnd"/>
              <c:showVal val="1"/>
            </c:dLbl>
            <c:txPr>
              <a:bodyPr/>
              <a:lstStyle/>
              <a:p>
                <a:pPr>
                  <a:defRPr lang="es-MX" sz="1050"/>
                </a:pPr>
                <a:endParaRPr lang="es-ES"/>
              </a:p>
            </c:txPr>
            <c:showVal val="1"/>
          </c:dLbls>
          <c:cat>
            <c:strRef>
              <c:f>Sheet1!$A$2:$A$11</c:f>
              <c:strCache>
                <c:ptCount val="10"/>
                <c:pt idx="0">
                  <c:v>Elecciones 2011</c:v>
                </c:pt>
                <c:pt idx="1">
                  <c:v>Fepade</c:v>
                </c:pt>
                <c:pt idx="2">
                  <c:v>Gob. Estatal</c:v>
                </c:pt>
                <c:pt idx="3">
                  <c:v>Gob. Federal</c:v>
                </c:pt>
                <c:pt idx="4">
                  <c:v>Gob. Municipal</c:v>
                </c:pt>
                <c:pt idx="5">
                  <c:v>IEEM</c:v>
                </c:pt>
                <c:pt idx="6">
                  <c:v>IFE</c:v>
                </c:pt>
                <c:pt idx="7">
                  <c:v>No Definido</c:v>
                </c:pt>
                <c:pt idx="8">
                  <c:v>TEEM</c:v>
                </c:pt>
                <c:pt idx="9">
                  <c:v>Trib Elec Pod Jud Fed</c:v>
                </c:pt>
              </c:strCache>
            </c:strRef>
          </c:cat>
          <c:val>
            <c:numRef>
              <c:f>Sheet1!$B$2:$B$11</c:f>
              <c:numCache>
                <c:formatCode>#,##0</c:formatCode>
                <c:ptCount val="10"/>
                <c:pt idx="0">
                  <c:v>3101</c:v>
                </c:pt>
                <c:pt idx="1">
                  <c:v>470</c:v>
                </c:pt>
                <c:pt idx="2">
                  <c:v>6683</c:v>
                </c:pt>
                <c:pt idx="3">
                  <c:v>2478</c:v>
                </c:pt>
                <c:pt idx="4">
                  <c:v>165</c:v>
                </c:pt>
                <c:pt idx="5">
                  <c:v>10391</c:v>
                </c:pt>
                <c:pt idx="6">
                  <c:v>699</c:v>
                </c:pt>
                <c:pt idx="7">
                  <c:v>933</c:v>
                </c:pt>
                <c:pt idx="8">
                  <c:v>279</c:v>
                </c:pt>
                <c:pt idx="9">
                  <c:v>1012</c:v>
                </c:pt>
              </c:numCache>
            </c:numRef>
          </c:val>
        </c:ser>
        <c:axId val="88852352"/>
        <c:axId val="88745088"/>
      </c:barChart>
      <c:catAx>
        <c:axId val="88852352"/>
        <c:scaling>
          <c:orientation val="minMax"/>
        </c:scaling>
        <c:axPos val="b"/>
        <c:numFmt formatCode="General" sourceLinked="1"/>
        <c:tickLblPos val="nextTo"/>
        <c:txPr>
          <a:bodyPr rot="0" vert="horz"/>
          <a:lstStyle/>
          <a:p>
            <a:pPr>
              <a:defRPr lang="es-MX" sz="800"/>
            </a:pPr>
            <a:endParaRPr lang="es-ES"/>
          </a:p>
        </c:txPr>
        <c:crossAx val="88745088"/>
        <c:crosses val="autoZero"/>
        <c:auto val="1"/>
        <c:lblAlgn val="ctr"/>
        <c:lblOffset val="100"/>
      </c:catAx>
      <c:valAx>
        <c:axId val="88745088"/>
        <c:scaling>
          <c:orientation val="minMax"/>
        </c:scaling>
        <c:axPos val="l"/>
        <c:majorGridlines/>
        <c:numFmt formatCode="#,##0" sourceLinked="1"/>
        <c:tickLblPos val="nextTo"/>
        <c:txPr>
          <a:bodyPr/>
          <a:lstStyle/>
          <a:p>
            <a:pPr>
              <a:defRPr lang="es-MX" sz="1000"/>
            </a:pPr>
            <a:endParaRPr lang="es-ES"/>
          </a:p>
        </c:txPr>
        <c:crossAx val="88852352"/>
        <c:crosses val="autoZero"/>
        <c:crossBetween val="between"/>
      </c:valAx>
      <c:spPr>
        <a:solidFill>
          <a:schemeClr val="accent1"/>
        </a:solidFill>
      </c:spPr>
    </c:plotArea>
    <c:plotVisOnly val="1"/>
    <c:dispBlanksAs val="gap"/>
  </c:chart>
  <c:txPr>
    <a:bodyPr/>
    <a:lstStyle/>
    <a:p>
      <a:pPr>
        <a:defRPr sz="1800"/>
      </a:pPr>
      <a:endParaRPr lang="es-ES"/>
    </a:p>
  </c:tx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es-ES"/>
  <c:style val="26"/>
  <c:chart>
    <c:title>
      <c:tx>
        <c:rich>
          <a:bodyPr/>
          <a:lstStyle/>
          <a:p>
            <a:pPr>
              <a:defRPr lang="es-MX" sz="1200"/>
            </a:pPr>
            <a:r>
              <a:rPr lang="en-US" dirty="0" smtClean="0"/>
              <a:t>PLAZAS</a:t>
            </a:r>
            <a:endParaRPr lang="en-US" dirty="0"/>
          </a:p>
        </c:rich>
      </c:tx>
      <c:layout/>
    </c:title>
    <c:plotArea>
      <c:layout/>
      <c:barChart>
        <c:barDir val="col"/>
        <c:grouping val="clustered"/>
        <c:ser>
          <c:idx val="0"/>
          <c:order val="0"/>
          <c:tx>
            <c:strRef>
              <c:f>Sheet1!$B$1</c:f>
              <c:strCache>
                <c:ptCount val="1"/>
                <c:pt idx="0">
                  <c:v>Total</c:v>
                </c:pt>
              </c:strCache>
            </c:strRef>
          </c:tx>
          <c:spPr>
            <a:solidFill>
              <a:srgbClr val="CC99FF"/>
            </a:solidFill>
          </c:spPr>
          <c:dLbls>
            <c:dLbl>
              <c:idx val="0"/>
              <c:spPr/>
              <c:txPr>
                <a:bodyPr/>
                <a:lstStyle/>
                <a:p>
                  <a:pPr>
                    <a:defRPr lang="es-MX" sz="1100"/>
                  </a:pPr>
                  <a:endParaRPr lang="es-ES"/>
                </a:p>
              </c:txPr>
            </c:dLbl>
            <c:dLbl>
              <c:idx val="1"/>
              <c:layout>
                <c:manualLayout>
                  <c:x val="9.3567262951269724E-3"/>
                  <c:y val="-4.6779941980936825E-3"/>
                </c:manualLayout>
              </c:layout>
              <c:spPr/>
              <c:txPr>
                <a:bodyPr/>
                <a:lstStyle/>
                <a:p>
                  <a:pPr>
                    <a:defRPr lang="es-MX" sz="1100"/>
                  </a:pPr>
                  <a:endParaRPr lang="es-ES"/>
                </a:p>
              </c:txPr>
              <c:dLblPos val="outEnd"/>
              <c:showVal val="1"/>
            </c:dLbl>
            <c:txPr>
              <a:bodyPr/>
              <a:lstStyle/>
              <a:p>
                <a:pPr>
                  <a:defRPr lang="es-MX" sz="1000"/>
                </a:pPr>
                <a:endParaRPr lang="es-ES"/>
              </a:p>
            </c:txPr>
            <c:showVal val="1"/>
          </c:dLbls>
          <c:cat>
            <c:strRef>
              <c:f>Sheet1!$A$2:$A$3</c:f>
              <c:strCache>
                <c:ptCount val="2"/>
                <c:pt idx="0">
                  <c:v>ESTADO DE MÉXICO</c:v>
                </c:pt>
                <c:pt idx="1">
                  <c:v>CIUDAD DE MÉXICO</c:v>
                </c:pt>
              </c:strCache>
            </c:strRef>
          </c:cat>
          <c:val>
            <c:numRef>
              <c:f>Sheet1!$B$2:$B$3</c:f>
              <c:numCache>
                <c:formatCode>#,##0</c:formatCode>
                <c:ptCount val="2"/>
                <c:pt idx="0">
                  <c:v>75021</c:v>
                </c:pt>
                <c:pt idx="1">
                  <c:v>52760</c:v>
                </c:pt>
              </c:numCache>
            </c:numRef>
          </c:val>
        </c:ser>
        <c:axId val="253413248"/>
        <c:axId val="253414784"/>
      </c:barChart>
      <c:catAx>
        <c:axId val="253413248"/>
        <c:scaling>
          <c:orientation val="minMax"/>
        </c:scaling>
        <c:axPos val="b"/>
        <c:numFmt formatCode="General" sourceLinked="1"/>
        <c:tickLblPos val="nextTo"/>
        <c:txPr>
          <a:bodyPr/>
          <a:lstStyle/>
          <a:p>
            <a:pPr>
              <a:defRPr lang="es-MX" sz="900"/>
            </a:pPr>
            <a:endParaRPr lang="es-ES"/>
          </a:p>
        </c:txPr>
        <c:crossAx val="253414784"/>
        <c:crosses val="autoZero"/>
        <c:auto val="1"/>
        <c:lblAlgn val="ctr"/>
        <c:lblOffset val="100"/>
      </c:catAx>
      <c:valAx>
        <c:axId val="253414784"/>
        <c:scaling>
          <c:orientation val="minMax"/>
        </c:scaling>
        <c:axPos val="l"/>
        <c:majorGridlines/>
        <c:numFmt formatCode="#,##0" sourceLinked="1"/>
        <c:tickLblPos val="nextTo"/>
        <c:txPr>
          <a:bodyPr/>
          <a:lstStyle/>
          <a:p>
            <a:pPr>
              <a:defRPr lang="es-MX" sz="1000"/>
            </a:pPr>
            <a:endParaRPr lang="es-ES"/>
          </a:p>
        </c:txPr>
        <c:crossAx val="253413248"/>
        <c:crosses val="autoZero"/>
        <c:crossBetween val="between"/>
      </c:valAx>
      <c:spPr>
        <a:solidFill>
          <a:srgbClr val="BBE0E3">
            <a:alpha val="36000"/>
          </a:srgbClr>
        </a:solidFill>
      </c:spPr>
    </c:plotArea>
    <c:plotVisOnly val="1"/>
    <c:dispBlanksAs val="gap"/>
  </c:chart>
  <c:txPr>
    <a:bodyPr/>
    <a:lstStyle/>
    <a:p>
      <a:pPr>
        <a:defRPr sz="1800"/>
      </a:pPr>
      <a:endParaRPr lang="es-ES"/>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lang val="es-ES"/>
  <c:style val="26"/>
  <c:chart>
    <c:plotArea>
      <c:layout>
        <c:manualLayout>
          <c:layoutTarget val="inner"/>
          <c:xMode val="edge"/>
          <c:yMode val="edge"/>
          <c:x val="7.0275481189851274E-2"/>
          <c:y val="2.9297628674681817E-2"/>
          <c:w val="0.90227438757655298"/>
          <c:h val="0.73460039199837412"/>
        </c:manualLayout>
      </c:layout>
      <c:barChart>
        <c:barDir val="col"/>
        <c:grouping val="clustered"/>
        <c:ser>
          <c:idx val="0"/>
          <c:order val="0"/>
          <c:tx>
            <c:strRef>
              <c:f>Hoja1!$B$1</c:f>
              <c:strCache>
                <c:ptCount val="1"/>
                <c:pt idx="0">
                  <c:v>RADIO</c:v>
                </c:pt>
              </c:strCache>
            </c:strRef>
          </c:tx>
          <c:dLbls>
            <c:dLbl>
              <c:idx val="3"/>
              <c:layout>
                <c:manualLayout>
                  <c:x val="1.3888888888888384E-3"/>
                  <c:y val="-2.916318098058944E-2"/>
                </c:manualLayout>
              </c:layout>
              <c:showVal val="1"/>
            </c:dLbl>
            <c:dLbl>
              <c:idx val="4"/>
              <c:layout>
                <c:manualLayout>
                  <c:x val="-2.7777777777777796E-3"/>
                  <c:y val="-1.7946572911131962E-2"/>
                </c:manualLayout>
              </c:layout>
              <c:showVal val="1"/>
            </c:dLbl>
            <c:txPr>
              <a:bodyPr/>
              <a:lstStyle/>
              <a:p>
                <a:pPr>
                  <a:defRPr sz="1000"/>
                </a:pPr>
                <a:endParaRPr lang="es-ES"/>
              </a:p>
            </c:txPr>
            <c:showVal val="1"/>
          </c:dLbls>
          <c:cat>
            <c:strRef>
              <c:f>Hoja1!$A$2:$A$10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Hoja1!$B$2:$B$10</c:f>
              <c:numCache>
                <c:formatCode>#,##0</c:formatCode>
                <c:ptCount val="9"/>
                <c:pt idx="0">
                  <c:v>26736</c:v>
                </c:pt>
                <c:pt idx="1">
                  <c:v>2972</c:v>
                </c:pt>
                <c:pt idx="2">
                  <c:v>2069</c:v>
                </c:pt>
                <c:pt idx="3">
                  <c:v>1069</c:v>
                </c:pt>
                <c:pt idx="4">
                  <c:v>1042</c:v>
                </c:pt>
                <c:pt idx="5">
                  <c:v>1079</c:v>
                </c:pt>
                <c:pt idx="6">
                  <c:v>1576</c:v>
                </c:pt>
                <c:pt idx="7">
                  <c:v>27552</c:v>
                </c:pt>
                <c:pt idx="8">
                  <c:v>37372</c:v>
                </c:pt>
              </c:numCache>
            </c:numRef>
          </c:val>
        </c:ser>
        <c:ser>
          <c:idx val="1"/>
          <c:order val="1"/>
          <c:tx>
            <c:strRef>
              <c:f>Hoja1!$C$1</c:f>
              <c:strCache>
                <c:ptCount val="1"/>
                <c:pt idx="0">
                  <c:v>TELEVISIÓN</c:v>
                </c:pt>
              </c:strCache>
            </c:strRef>
          </c:tx>
          <c:dLbls>
            <c:txPr>
              <a:bodyPr/>
              <a:lstStyle/>
              <a:p>
                <a:pPr>
                  <a:defRPr sz="1000"/>
                </a:pPr>
                <a:endParaRPr lang="es-ES"/>
              </a:p>
            </c:txPr>
            <c:showVal val="1"/>
          </c:dLbls>
          <c:cat>
            <c:strRef>
              <c:f>Hoja1!$A$2:$A$10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Hoja1!$C$2:$C$10</c:f>
              <c:numCache>
                <c:formatCode>#,##0</c:formatCode>
                <c:ptCount val="9"/>
                <c:pt idx="0">
                  <c:v>6468</c:v>
                </c:pt>
                <c:pt idx="1">
                  <c:v>495</c:v>
                </c:pt>
                <c:pt idx="2">
                  <c:v>326</c:v>
                </c:pt>
                <c:pt idx="3">
                  <c:v>161</c:v>
                </c:pt>
                <c:pt idx="4">
                  <c:v>166</c:v>
                </c:pt>
                <c:pt idx="5">
                  <c:v>169</c:v>
                </c:pt>
                <c:pt idx="6">
                  <c:v>604</c:v>
                </c:pt>
                <c:pt idx="7">
                  <c:v>6615</c:v>
                </c:pt>
                <c:pt idx="8">
                  <c:v>9533</c:v>
                </c:pt>
              </c:numCache>
            </c:numRef>
          </c:val>
        </c:ser>
        <c:ser>
          <c:idx val="2"/>
          <c:order val="2"/>
          <c:tx>
            <c:strRef>
              <c:f>Hoja1!$D$1</c:f>
              <c:strCache>
                <c:ptCount val="1"/>
                <c:pt idx="0">
                  <c:v>PRENSA</c:v>
                </c:pt>
              </c:strCache>
            </c:strRef>
          </c:tx>
          <c:spPr>
            <a:solidFill>
              <a:srgbClr val="92D050"/>
            </a:solidFill>
          </c:spPr>
          <c:dLbls>
            <c:dLbl>
              <c:idx val="1"/>
              <c:layout>
                <c:manualLayout>
                  <c:x val="0"/>
                  <c:y val="-2.2433216138914962E-2"/>
                </c:manualLayout>
              </c:layout>
              <c:showVal val="1"/>
            </c:dLbl>
            <c:txPr>
              <a:bodyPr/>
              <a:lstStyle/>
              <a:p>
                <a:pPr>
                  <a:defRPr sz="1000"/>
                </a:pPr>
                <a:endParaRPr lang="es-ES"/>
              </a:p>
            </c:txPr>
            <c:showVal val="1"/>
          </c:dLbls>
          <c:cat>
            <c:strRef>
              <c:f>Hoja1!$A$2:$A$10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Hoja1!$D$2:$D$10</c:f>
              <c:numCache>
                <c:formatCode>#,##0</c:formatCode>
                <c:ptCount val="9"/>
                <c:pt idx="0">
                  <c:v>35</c:v>
                </c:pt>
                <c:pt idx="1">
                  <c:v>90</c:v>
                </c:pt>
                <c:pt idx="2">
                  <c:v>5</c:v>
                </c:pt>
                <c:pt idx="3">
                  <c:v>1</c:v>
                </c:pt>
                <c:pt idx="4">
                  <c:v>1</c:v>
                </c:pt>
                <c:pt idx="6">
                  <c:v>1</c:v>
                </c:pt>
                <c:pt idx="7">
                  <c:v>16</c:v>
                </c:pt>
                <c:pt idx="8">
                  <c:v>18</c:v>
                </c:pt>
              </c:numCache>
            </c:numRef>
          </c:val>
        </c:ser>
        <c:ser>
          <c:idx val="3"/>
          <c:order val="3"/>
          <c:tx>
            <c:strRef>
              <c:f>Hoja1!$E$1</c:f>
              <c:strCache>
                <c:ptCount val="1"/>
                <c:pt idx="0">
                  <c:v>INTERNET</c:v>
                </c:pt>
              </c:strCache>
            </c:strRef>
          </c:tx>
          <c:spPr>
            <a:solidFill>
              <a:srgbClr val="996633"/>
            </a:solidFill>
          </c:spPr>
          <c:dLbls>
            <c:dLbl>
              <c:idx val="0"/>
              <c:layout>
                <c:manualLayout>
                  <c:x val="-1.3888888888888894E-3"/>
                  <c:y val="-1.7946572911131962E-2"/>
                </c:manualLayout>
              </c:layout>
              <c:showVal val="1"/>
            </c:dLbl>
            <c:dLbl>
              <c:idx val="1"/>
              <c:layout>
                <c:manualLayout>
                  <c:x val="6.9444444444444458E-3"/>
                  <c:y val="1.3459929683348892E-2"/>
                </c:manualLayout>
              </c:layout>
              <c:showVal val="1"/>
            </c:dLbl>
            <c:txPr>
              <a:bodyPr/>
              <a:lstStyle/>
              <a:p>
                <a:pPr>
                  <a:defRPr sz="1000"/>
                </a:pPr>
                <a:endParaRPr lang="es-ES"/>
              </a:p>
            </c:txPr>
            <c:showVal val="1"/>
          </c:dLbls>
          <c:cat>
            <c:strRef>
              <c:f>Hoja1!$A$2:$A$10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Hoja1!$E$2:$E$10</c:f>
              <c:numCache>
                <c:formatCode>#,##0</c:formatCode>
                <c:ptCount val="9"/>
                <c:pt idx="0">
                  <c:v>326</c:v>
                </c:pt>
                <c:pt idx="1">
                  <c:v>104</c:v>
                </c:pt>
                <c:pt idx="3">
                  <c:v>53</c:v>
                </c:pt>
                <c:pt idx="6">
                  <c:v>5</c:v>
                </c:pt>
                <c:pt idx="7">
                  <c:v>81</c:v>
                </c:pt>
                <c:pt idx="8">
                  <c:v>1041</c:v>
                </c:pt>
              </c:numCache>
            </c:numRef>
          </c:val>
        </c:ser>
        <c:axId val="253680640"/>
        <c:axId val="242430720"/>
      </c:barChart>
      <c:catAx>
        <c:axId val="253680640"/>
        <c:scaling>
          <c:orientation val="minMax"/>
        </c:scaling>
        <c:axPos val="b"/>
        <c:majorGridlines/>
        <c:minorGridlines/>
        <c:tickLblPos val="nextTo"/>
        <c:txPr>
          <a:bodyPr/>
          <a:lstStyle/>
          <a:p>
            <a:pPr>
              <a:defRPr sz="1200"/>
            </a:pPr>
            <a:endParaRPr lang="es-ES"/>
          </a:p>
        </c:txPr>
        <c:crossAx val="242430720"/>
        <c:crosses val="autoZero"/>
        <c:auto val="1"/>
        <c:lblAlgn val="ctr"/>
        <c:lblOffset val="100"/>
      </c:catAx>
      <c:valAx>
        <c:axId val="242430720"/>
        <c:scaling>
          <c:orientation val="minMax"/>
        </c:scaling>
        <c:axPos val="l"/>
        <c:majorGridlines/>
        <c:numFmt formatCode="#,##0" sourceLinked="1"/>
        <c:tickLblPos val="nextTo"/>
        <c:txPr>
          <a:bodyPr/>
          <a:lstStyle/>
          <a:p>
            <a:pPr>
              <a:defRPr sz="1000"/>
            </a:pPr>
            <a:endParaRPr lang="es-ES"/>
          </a:p>
        </c:txPr>
        <c:crossAx val="253680640"/>
        <c:crosses val="autoZero"/>
        <c:crossBetween val="between"/>
      </c:valAx>
    </c:plotArea>
    <c:legend>
      <c:legendPos val="r"/>
      <c:layout>
        <c:manualLayout>
          <c:xMode val="edge"/>
          <c:yMode val="edge"/>
          <c:x val="0.22254986876640473"/>
          <c:y val="0.83867691364165664"/>
          <c:w val="0.5135612423447069"/>
          <c:h val="7.4851771195796474E-2"/>
        </c:manualLayout>
      </c:layout>
      <c:txPr>
        <a:bodyPr/>
        <a:lstStyle/>
        <a:p>
          <a:pPr>
            <a:defRPr sz="1200"/>
          </a:pPr>
          <a:endParaRPr lang="es-ES"/>
        </a:p>
      </c:txPr>
    </c:legend>
    <c:plotVisOnly val="1"/>
  </c:chart>
  <c:txPr>
    <a:bodyPr/>
    <a:lstStyle/>
    <a:p>
      <a:pPr>
        <a:defRPr sz="1800"/>
      </a:pPr>
      <a:endParaRPr lang="es-E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s-ES"/>
  <c:style val="26"/>
  <c:chart>
    <c:title>
      <c:tx>
        <c:rich>
          <a:bodyPr/>
          <a:lstStyle/>
          <a:p>
            <a:pPr>
              <a:defRPr lang="es-ES" sz="1596"/>
            </a:pPr>
            <a:r>
              <a:rPr lang="en-US" sz="1596" dirty="0" smtClean="0"/>
              <a:t>NOTAS POR MEDIO</a:t>
            </a:r>
            <a:endParaRPr lang="en-US" sz="1600" dirty="0"/>
          </a:p>
        </c:rich>
      </c:tx>
    </c:title>
    <c:view3D>
      <c:rotX val="30"/>
      <c:rotY val="240"/>
      <c:perspective val="30"/>
    </c:view3D>
    <c:plotArea>
      <c:layout>
        <c:manualLayout>
          <c:layoutTarget val="inner"/>
          <c:xMode val="edge"/>
          <c:yMode val="edge"/>
          <c:x val="7.3514026369962918E-2"/>
          <c:y val="0.16197308342705671"/>
          <c:w val="0.79422941330026964"/>
          <c:h val="0.67957359030146069"/>
        </c:manualLayout>
      </c:layout>
      <c:pie3DChart>
        <c:varyColors val="1"/>
        <c:ser>
          <c:idx val="0"/>
          <c:order val="0"/>
          <c:tx>
            <c:strRef>
              <c:f>Sheet1!$B$1</c:f>
              <c:strCache>
                <c:ptCount val="1"/>
                <c:pt idx="0">
                  <c:v>Sales</c:v>
                </c:pt>
              </c:strCache>
            </c:strRef>
          </c:tx>
          <c:explosion val="7"/>
          <c:dPt>
            <c:idx val="0"/>
            <c:spPr>
              <a:solidFill>
                <a:srgbClr val="CC99FF"/>
              </a:solidFill>
            </c:spPr>
          </c:dPt>
          <c:dPt>
            <c:idx val="1"/>
            <c:spPr>
              <a:solidFill>
                <a:srgbClr val="996633"/>
              </a:solidFill>
            </c:spPr>
          </c:dPt>
          <c:dPt>
            <c:idx val="2"/>
            <c:spPr>
              <a:solidFill>
                <a:srgbClr val="FF9999"/>
              </a:solidFill>
            </c:spPr>
          </c:dPt>
          <c:dPt>
            <c:idx val="3"/>
            <c:spPr>
              <a:solidFill>
                <a:schemeClr val="tx1">
                  <a:lumMod val="50000"/>
                  <a:lumOff val="50000"/>
                </a:schemeClr>
              </a:solidFill>
            </c:spPr>
          </c:dPt>
          <c:dLbls>
            <c:dLbl>
              <c:idx val="0"/>
              <c:layout>
                <c:manualLayout>
                  <c:x val="2.8794986498098783E-2"/>
                  <c:y val="-5.3807580701955897E-2"/>
                </c:manualLayout>
              </c:layout>
              <c:dLblPos val="outEnd"/>
              <c:showVal val="1"/>
            </c:dLbl>
            <c:dLbl>
              <c:idx val="1"/>
              <c:layout>
                <c:manualLayout>
                  <c:x val="4.6791853059410714E-2"/>
                  <c:y val="-8.9679301169926767E-3"/>
                </c:manualLayout>
              </c:layout>
              <c:dLblPos val="outEnd"/>
              <c:showVal val="1"/>
            </c:dLbl>
            <c:dLbl>
              <c:idx val="2"/>
              <c:layout>
                <c:manualLayout>
                  <c:x val="-2.5195613185836432E-2"/>
                  <c:y val="5.9786200779951134E-3"/>
                </c:manualLayout>
              </c:layout>
              <c:dLblPos val="outEnd"/>
              <c:showVal val="1"/>
            </c:dLbl>
            <c:dLbl>
              <c:idx val="3"/>
              <c:layout>
                <c:manualLayout>
                  <c:x val="-9.7183079431083633E-2"/>
                  <c:y val="1.793586023398545E-2"/>
                </c:manualLayout>
              </c:layout>
              <c:dLblPos val="outEnd"/>
              <c:showVal val="1"/>
            </c:dLbl>
            <c:txPr>
              <a:bodyPr/>
              <a:lstStyle/>
              <a:p>
                <a:pPr>
                  <a:defRPr lang="es-ES" sz="1198"/>
                </a:pPr>
                <a:endParaRPr lang="es-ES"/>
              </a:p>
            </c:txPr>
            <c:dLblPos val="outEnd"/>
            <c:showVal val="1"/>
            <c:showLeaderLines val="1"/>
          </c:dLbls>
          <c:cat>
            <c:strRef>
              <c:f>Sheet1!$A$2:$A$5</c:f>
              <c:strCache>
                <c:ptCount val="4"/>
                <c:pt idx="0">
                  <c:v>RADIO</c:v>
                </c:pt>
                <c:pt idx="1">
                  <c:v>TELEVISIÓN</c:v>
                </c:pt>
                <c:pt idx="2">
                  <c:v>PRENSA</c:v>
                </c:pt>
                <c:pt idx="3">
                  <c:v>INTERNET</c:v>
                </c:pt>
              </c:strCache>
            </c:strRef>
          </c:cat>
          <c:val>
            <c:numRef>
              <c:f>Sheet1!$B$2:$B$5</c:f>
              <c:numCache>
                <c:formatCode>#,##0</c:formatCode>
                <c:ptCount val="4"/>
                <c:pt idx="0">
                  <c:v>10190</c:v>
                </c:pt>
                <c:pt idx="1">
                  <c:v>3733</c:v>
                </c:pt>
                <c:pt idx="2">
                  <c:v>7972</c:v>
                </c:pt>
                <c:pt idx="3">
                  <c:v>4316</c:v>
                </c:pt>
              </c:numCache>
            </c:numRef>
          </c:val>
        </c:ser>
      </c:pie3DChart>
      <c:spPr>
        <a:noFill/>
        <a:ln w="25373">
          <a:noFill/>
        </a:ln>
      </c:spPr>
    </c:plotArea>
    <c:legend>
      <c:legendPos val="b"/>
      <c:layout>
        <c:manualLayout>
          <c:xMode val="edge"/>
          <c:yMode val="edge"/>
          <c:x val="1.6239953008706773E-2"/>
          <c:y val="0.83664323838715904"/>
          <c:w val="0.93447688727293399"/>
          <c:h val="0.14587045746798424"/>
        </c:manualLayout>
      </c:layout>
      <c:txPr>
        <a:bodyPr/>
        <a:lstStyle/>
        <a:p>
          <a:pPr>
            <a:defRPr lang="es-ES" sz="1098"/>
          </a:pPr>
          <a:endParaRPr lang="es-ES"/>
        </a:p>
      </c:txPr>
    </c:legend>
    <c:plotVisOnly val="1"/>
    <c:dispBlanksAs val="zero"/>
  </c:chart>
  <c:txPr>
    <a:bodyPr/>
    <a:lstStyle/>
    <a:p>
      <a:pPr>
        <a:defRPr sz="1796"/>
      </a:pPr>
      <a:endParaRPr lang="es-E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s-ES"/>
  <c:style val="26"/>
  <c:chart>
    <c:title>
      <c:tx>
        <c:rich>
          <a:bodyPr/>
          <a:lstStyle/>
          <a:p>
            <a:pPr>
              <a:defRPr lang="es-MX"/>
            </a:pPr>
            <a:r>
              <a:rPr lang="en-US" baseline="0" dirty="0" smtClean="0"/>
              <a:t>Plazas</a:t>
            </a:r>
            <a:r>
              <a:rPr lang="en-US" dirty="0" smtClean="0"/>
              <a:t> </a:t>
            </a:r>
            <a:endParaRPr lang="en-US" dirty="0"/>
          </a:p>
        </c:rich>
      </c:tx>
    </c:title>
    <c:plotArea>
      <c:layout>
        <c:manualLayout>
          <c:layoutTarget val="inner"/>
          <c:xMode val="edge"/>
          <c:yMode val="edge"/>
          <c:x val="8.1551766856670746E-2"/>
          <c:y val="0.13309097929698468"/>
          <c:w val="0.8940038229167836"/>
          <c:h val="0.76249556111224859"/>
        </c:manualLayout>
      </c:layout>
      <c:barChart>
        <c:barDir val="col"/>
        <c:grouping val="clustered"/>
        <c:ser>
          <c:idx val="0"/>
          <c:order val="0"/>
          <c:tx>
            <c:strRef>
              <c:f>Sheet1!$B$1</c:f>
              <c:strCache>
                <c:ptCount val="1"/>
                <c:pt idx="0">
                  <c:v>Total</c:v>
                </c:pt>
              </c:strCache>
            </c:strRef>
          </c:tx>
          <c:spPr>
            <a:solidFill>
              <a:srgbClr val="CC99FF"/>
            </a:solidFill>
          </c:spPr>
          <c:dLbls>
            <c:dLbl>
              <c:idx val="2"/>
              <c:layout>
                <c:manualLayout>
                  <c:x val="-7.5116845139822025E-3"/>
                  <c:y val="1.6410145087648913E-2"/>
                </c:manualLayout>
              </c:layout>
              <c:showVal val="1"/>
            </c:dLbl>
            <c:dLbl>
              <c:idx val="13"/>
              <c:layout>
                <c:manualLayout>
                  <c:x val="4.4444382230086118E-3"/>
                  <c:y val="-2.1227048775830412E-2"/>
                </c:manualLayout>
              </c:layout>
              <c:dLblPos val="outEnd"/>
              <c:showVal val="1"/>
            </c:dLbl>
            <c:dLbl>
              <c:idx val="14"/>
              <c:layout>
                <c:manualLayout>
                  <c:x val="2.1680183492879803E-3"/>
                  <c:y val="-2.7936312406763555E-2"/>
                </c:manualLayout>
              </c:layout>
              <c:dLblPos val="outEnd"/>
              <c:showVal val="1"/>
            </c:dLbl>
            <c:txPr>
              <a:bodyPr/>
              <a:lstStyle/>
              <a:p>
                <a:pPr>
                  <a:defRPr lang="es-MX" sz="1050"/>
                </a:pPr>
                <a:endParaRPr lang="es-ES"/>
              </a:p>
            </c:txPr>
            <c:showVal val="1"/>
          </c:dLbls>
          <c:cat>
            <c:strRef>
              <c:f>Sheet1!$A$2:$A$13</c:f>
              <c:strCache>
                <c:ptCount val="12"/>
                <c:pt idx="0">
                  <c:v>Amecameca</c:v>
                </c:pt>
                <c:pt idx="1">
                  <c:v>Atlacomulco</c:v>
                </c:pt>
                <c:pt idx="2">
                  <c:v>Ciudad de México</c:v>
                </c:pt>
                <c:pt idx="3">
                  <c:v>Ixtapan de la Sal</c:v>
                </c:pt>
                <c:pt idx="4">
                  <c:v>Malinalco</c:v>
                </c:pt>
                <c:pt idx="5">
                  <c:v>Nezahualcóyotl</c:v>
                </c:pt>
                <c:pt idx="6">
                  <c:v>Otumba</c:v>
                </c:pt>
                <c:pt idx="7">
                  <c:v>Tejupilco</c:v>
                </c:pt>
                <c:pt idx="8">
                  <c:v>Texcoco</c:v>
                </c:pt>
                <c:pt idx="9">
                  <c:v>Toluca</c:v>
                </c:pt>
                <c:pt idx="10">
                  <c:v>Tultitlán</c:v>
                </c:pt>
                <c:pt idx="11">
                  <c:v>Valle de Bravo</c:v>
                </c:pt>
              </c:strCache>
            </c:strRef>
          </c:cat>
          <c:val>
            <c:numRef>
              <c:f>Sheet1!$B$2:$B$13</c:f>
              <c:numCache>
                <c:formatCode>#,##0</c:formatCode>
                <c:ptCount val="12"/>
                <c:pt idx="0">
                  <c:v>412</c:v>
                </c:pt>
                <c:pt idx="1">
                  <c:v>609</c:v>
                </c:pt>
                <c:pt idx="2">
                  <c:v>13456</c:v>
                </c:pt>
                <c:pt idx="3">
                  <c:v>275</c:v>
                </c:pt>
                <c:pt idx="4">
                  <c:v>26</c:v>
                </c:pt>
                <c:pt idx="5">
                  <c:v>236</c:v>
                </c:pt>
                <c:pt idx="6">
                  <c:v>16</c:v>
                </c:pt>
                <c:pt idx="7">
                  <c:v>745</c:v>
                </c:pt>
                <c:pt idx="8">
                  <c:v>74</c:v>
                </c:pt>
                <c:pt idx="9">
                  <c:v>10046</c:v>
                </c:pt>
                <c:pt idx="10">
                  <c:v>70</c:v>
                </c:pt>
                <c:pt idx="11">
                  <c:v>246</c:v>
                </c:pt>
              </c:numCache>
            </c:numRef>
          </c:val>
        </c:ser>
        <c:axId val="92193536"/>
        <c:axId val="92195072"/>
      </c:barChart>
      <c:catAx>
        <c:axId val="92193536"/>
        <c:scaling>
          <c:orientation val="minMax"/>
        </c:scaling>
        <c:axPos val="b"/>
        <c:numFmt formatCode="General" sourceLinked="1"/>
        <c:tickLblPos val="nextTo"/>
        <c:txPr>
          <a:bodyPr/>
          <a:lstStyle/>
          <a:p>
            <a:pPr>
              <a:defRPr lang="es-MX" sz="800"/>
            </a:pPr>
            <a:endParaRPr lang="es-ES"/>
          </a:p>
        </c:txPr>
        <c:crossAx val="92195072"/>
        <c:crosses val="autoZero"/>
        <c:auto val="1"/>
        <c:lblAlgn val="ctr"/>
        <c:lblOffset val="100"/>
      </c:catAx>
      <c:valAx>
        <c:axId val="92195072"/>
        <c:scaling>
          <c:orientation val="minMax"/>
        </c:scaling>
        <c:axPos val="l"/>
        <c:majorGridlines/>
        <c:numFmt formatCode="#,##0" sourceLinked="1"/>
        <c:tickLblPos val="nextTo"/>
        <c:txPr>
          <a:bodyPr/>
          <a:lstStyle/>
          <a:p>
            <a:pPr>
              <a:defRPr lang="es-MX" sz="1000"/>
            </a:pPr>
            <a:endParaRPr lang="es-ES"/>
          </a:p>
        </c:txPr>
        <c:crossAx val="92193536"/>
        <c:crosses val="autoZero"/>
        <c:crossBetween val="between"/>
      </c:valAx>
      <c:spPr>
        <a:solidFill>
          <a:schemeClr val="accent1"/>
        </a:solidFill>
      </c:spPr>
    </c:plotArea>
    <c:plotVisOnly val="1"/>
    <c:dispBlanksAs val="gap"/>
  </c:chart>
  <c:txPr>
    <a:bodyPr/>
    <a:lstStyle/>
    <a:p>
      <a:pPr>
        <a:defRPr sz="1800"/>
      </a:pPr>
      <a:endParaRPr lang="es-E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s-ES"/>
  <c:style val="26"/>
  <c:chart>
    <c:view3D>
      <c:perspective val="30"/>
    </c:view3D>
    <c:plotArea>
      <c:layout>
        <c:manualLayout>
          <c:layoutTarget val="inner"/>
          <c:xMode val="edge"/>
          <c:yMode val="edge"/>
          <c:x val="6.8601952963198126E-2"/>
          <c:y val="3.0885076696196691E-2"/>
          <c:w val="0.89736368132738586"/>
          <c:h val="0.88002284561044086"/>
        </c:manualLayout>
      </c:layout>
      <c:bar3DChart>
        <c:barDir val="col"/>
        <c:grouping val="standard"/>
        <c:ser>
          <c:idx val="0"/>
          <c:order val="0"/>
          <c:tx>
            <c:strRef>
              <c:f>Sheet1!$B$1</c:f>
              <c:strCache>
                <c:ptCount val="1"/>
                <c:pt idx="0">
                  <c:v>Positivo</c:v>
                </c:pt>
              </c:strCache>
            </c:strRef>
          </c:tx>
          <c:spPr>
            <a:solidFill>
              <a:srgbClr val="92D050"/>
            </a:solidFill>
            <a:effectLst/>
          </c:spPr>
          <c:dLbls>
            <c:dLbl>
              <c:idx val="1"/>
              <c:layout>
                <c:manualLayout>
                  <c:x val="1.4813648293963261E-3"/>
                  <c:y val="-1.6985936113643386E-2"/>
                </c:manualLayout>
              </c:layout>
              <c:showVal val="1"/>
            </c:dLbl>
            <c:dLbl>
              <c:idx val="2"/>
              <c:layout>
                <c:manualLayout>
                  <c:x val="-4.4444444444444514E-3"/>
                  <c:y val="2.8975091047722251E-3"/>
                </c:manualLayout>
              </c:layout>
              <c:showVal val="1"/>
            </c:dLbl>
            <c:dLbl>
              <c:idx val="3"/>
              <c:layout>
                <c:manualLayout>
                  <c:x val="1.4814814814814821E-3"/>
                  <c:y val="1.4804407013863969E-2"/>
                </c:manualLayout>
              </c:layout>
              <c:showVal val="1"/>
            </c:dLbl>
            <c:dLbl>
              <c:idx val="7"/>
              <c:layout>
                <c:manualLayout>
                  <c:x val="1.4814814814814821E-3"/>
                  <c:y val="-5.2275303150451412E-3"/>
                </c:manualLayout>
              </c:layout>
              <c:showVal val="1"/>
            </c:dLbl>
            <c:dLbl>
              <c:idx val="14"/>
              <c:layout>
                <c:manualLayout>
                  <c:x val="2.9629422249596391E-3"/>
                  <c:y val="-2.6935838408725307E-3"/>
                </c:manualLayout>
              </c:layout>
              <c:showVal val="1"/>
            </c:dLbl>
            <c:txPr>
              <a:bodyPr/>
              <a:lstStyle/>
              <a:p>
                <a:pPr>
                  <a:defRPr lang="es-ES" sz="1000" b="1"/>
                </a:pPr>
                <a:endParaRPr lang="es-ES"/>
              </a:p>
            </c:txPr>
            <c:showVal val="1"/>
          </c:dLbls>
          <c:cat>
            <c:strRef>
              <c:f>Sheet1!$A$2:$A$11</c:f>
              <c:strCache>
                <c:ptCount val="10"/>
                <c:pt idx="0">
                  <c:v>Elecciones 2011</c:v>
                </c:pt>
                <c:pt idx="1">
                  <c:v>Fepade</c:v>
                </c:pt>
                <c:pt idx="2">
                  <c:v>Gob. Estatal</c:v>
                </c:pt>
                <c:pt idx="3">
                  <c:v>Gob. Federal</c:v>
                </c:pt>
                <c:pt idx="4">
                  <c:v>Gob. Municipal</c:v>
                </c:pt>
                <c:pt idx="5">
                  <c:v>IEEM</c:v>
                </c:pt>
                <c:pt idx="6">
                  <c:v>IFE</c:v>
                </c:pt>
                <c:pt idx="7">
                  <c:v>No Definido</c:v>
                </c:pt>
                <c:pt idx="8">
                  <c:v>TEEM</c:v>
                </c:pt>
                <c:pt idx="9">
                  <c:v>Trib Elec Pod Jud Fed</c:v>
                </c:pt>
              </c:strCache>
            </c:strRef>
          </c:cat>
          <c:val>
            <c:numRef>
              <c:f>Sheet1!$B$2:$B$11</c:f>
              <c:numCache>
                <c:formatCode>#,##0</c:formatCode>
                <c:ptCount val="10"/>
                <c:pt idx="0">
                  <c:v>33</c:v>
                </c:pt>
                <c:pt idx="1">
                  <c:v>8</c:v>
                </c:pt>
                <c:pt idx="2">
                  <c:v>318</c:v>
                </c:pt>
                <c:pt idx="3">
                  <c:v>45</c:v>
                </c:pt>
                <c:pt idx="4">
                  <c:v>10</c:v>
                </c:pt>
                <c:pt idx="5">
                  <c:v>153</c:v>
                </c:pt>
                <c:pt idx="6">
                  <c:v>3</c:v>
                </c:pt>
                <c:pt idx="7">
                  <c:v>2</c:v>
                </c:pt>
                <c:pt idx="8">
                  <c:v>1</c:v>
                </c:pt>
                <c:pt idx="9">
                  <c:v>1</c:v>
                </c:pt>
              </c:numCache>
            </c:numRef>
          </c:val>
        </c:ser>
        <c:ser>
          <c:idx val="1"/>
          <c:order val="1"/>
          <c:tx>
            <c:strRef>
              <c:f>Sheet1!$C$1</c:f>
              <c:strCache>
                <c:ptCount val="1"/>
                <c:pt idx="0">
                  <c:v>Negativo</c:v>
                </c:pt>
              </c:strCache>
            </c:strRef>
          </c:tx>
          <c:spPr>
            <a:solidFill>
              <a:srgbClr val="FF9999"/>
            </a:solidFill>
            <a:effectLst/>
          </c:spPr>
          <c:dLbls>
            <c:dLbl>
              <c:idx val="0"/>
              <c:layout>
                <c:manualLayout>
                  <c:x val="7.0875616251034829E-3"/>
                  <c:y val="5.6485840912571294E-3"/>
                </c:manualLayout>
              </c:layout>
              <c:showVal val="1"/>
            </c:dLbl>
            <c:dLbl>
              <c:idx val="1"/>
              <c:layout>
                <c:manualLayout>
                  <c:x val="3.387576552930945E-4"/>
                  <c:y val="-4.2203045921384115E-3"/>
                </c:manualLayout>
              </c:layout>
              <c:showVal val="1"/>
            </c:dLbl>
            <c:dLbl>
              <c:idx val="2"/>
              <c:layout>
                <c:manualLayout>
                  <c:x val="6.9809546943035271E-3"/>
                  <c:y val="1.2591694015980207E-2"/>
                </c:manualLayout>
              </c:layout>
              <c:showVal val="1"/>
            </c:dLbl>
            <c:dLbl>
              <c:idx val="3"/>
              <c:layout>
                <c:manualLayout>
                  <c:x val="7.213060923387026E-3"/>
                  <c:y val="-4.6841642219933519E-3"/>
                </c:manualLayout>
              </c:layout>
              <c:showVal val="1"/>
            </c:dLbl>
            <c:dLbl>
              <c:idx val="4"/>
              <c:layout>
                <c:manualLayout>
                  <c:x val="2.6242053076698801E-3"/>
                  <c:y val="-3.9453447298982442E-3"/>
                </c:manualLayout>
              </c:layout>
              <c:showVal val="1"/>
            </c:dLbl>
            <c:dLbl>
              <c:idx val="5"/>
              <c:layout>
                <c:manualLayout>
                  <c:x val="9.8906041959049111E-3"/>
                  <c:y val="-4.7485339466785976E-3"/>
                </c:manualLayout>
              </c:layout>
              <c:showVal val="1"/>
            </c:dLbl>
            <c:dLbl>
              <c:idx val="6"/>
              <c:layout>
                <c:manualLayout>
                  <c:x val="-5.9259259259259274E-3"/>
                  <c:y val="-4.3454075878935829E-2"/>
                </c:manualLayout>
              </c:layout>
              <c:showVal val="1"/>
            </c:dLbl>
            <c:dLbl>
              <c:idx val="7"/>
              <c:layout>
                <c:manualLayout>
                  <c:x val="-2.9629629629629884E-3"/>
                  <c:y val="-1.3628006884698587E-2"/>
                </c:manualLayout>
              </c:layout>
              <c:showVal val="1"/>
            </c:dLbl>
            <c:dLbl>
              <c:idx val="8"/>
              <c:layout>
                <c:manualLayout>
                  <c:x val="-1.4814814814814821E-3"/>
                  <c:y val="-2.7015835506497572E-2"/>
                </c:manualLayout>
              </c:layout>
              <c:showVal val="1"/>
            </c:dLbl>
            <c:dLbl>
              <c:idx val="13"/>
              <c:layout>
                <c:manualLayout>
                  <c:x val="1.4814711124798193E-3"/>
                  <c:y val="-1.8855086886106792E-2"/>
                </c:manualLayout>
              </c:layout>
              <c:showVal val="1"/>
            </c:dLbl>
            <c:dLbl>
              <c:idx val="14"/>
              <c:layout>
                <c:manualLayout>
                  <c:x val="1.0863995989710881E-16"/>
                  <c:y val="-2.1548670726979895E-2"/>
                </c:manualLayout>
              </c:layout>
              <c:showVal val="1"/>
            </c:dLbl>
            <c:txPr>
              <a:bodyPr/>
              <a:lstStyle/>
              <a:p>
                <a:pPr>
                  <a:defRPr lang="es-ES" sz="1000" b="1">
                    <a:solidFill>
                      <a:schemeClr val="tx1"/>
                    </a:solidFill>
                  </a:defRPr>
                </a:pPr>
                <a:endParaRPr lang="es-ES"/>
              </a:p>
            </c:txPr>
            <c:showVal val="1"/>
          </c:dLbls>
          <c:cat>
            <c:strRef>
              <c:f>Sheet1!$A$2:$A$11</c:f>
              <c:strCache>
                <c:ptCount val="10"/>
                <c:pt idx="0">
                  <c:v>Elecciones 2011</c:v>
                </c:pt>
                <c:pt idx="1">
                  <c:v>Fepade</c:v>
                </c:pt>
                <c:pt idx="2">
                  <c:v>Gob. Estatal</c:v>
                </c:pt>
                <c:pt idx="3">
                  <c:v>Gob. Federal</c:v>
                </c:pt>
                <c:pt idx="4">
                  <c:v>Gob. Municipal</c:v>
                </c:pt>
                <c:pt idx="5">
                  <c:v>IEEM</c:v>
                </c:pt>
                <c:pt idx="6">
                  <c:v>IFE</c:v>
                </c:pt>
                <c:pt idx="7">
                  <c:v>No Definido</c:v>
                </c:pt>
                <c:pt idx="8">
                  <c:v>TEEM</c:v>
                </c:pt>
                <c:pt idx="9">
                  <c:v>Trib Elec Pod Jud Fed</c:v>
                </c:pt>
              </c:strCache>
            </c:strRef>
          </c:cat>
          <c:val>
            <c:numRef>
              <c:f>Sheet1!$C$2:$C$11</c:f>
              <c:numCache>
                <c:formatCode>#,##0</c:formatCode>
                <c:ptCount val="10"/>
                <c:pt idx="0">
                  <c:v>92</c:v>
                </c:pt>
                <c:pt idx="1">
                  <c:v>6</c:v>
                </c:pt>
                <c:pt idx="2">
                  <c:v>636</c:v>
                </c:pt>
                <c:pt idx="3">
                  <c:v>237</c:v>
                </c:pt>
                <c:pt idx="4">
                  <c:v>9</c:v>
                </c:pt>
                <c:pt idx="5">
                  <c:v>270</c:v>
                </c:pt>
                <c:pt idx="6">
                  <c:v>5</c:v>
                </c:pt>
                <c:pt idx="7">
                  <c:v>103</c:v>
                </c:pt>
                <c:pt idx="8">
                  <c:v>1</c:v>
                </c:pt>
                <c:pt idx="9">
                  <c:v>41</c:v>
                </c:pt>
              </c:numCache>
            </c:numRef>
          </c:val>
        </c:ser>
        <c:ser>
          <c:idx val="2"/>
          <c:order val="2"/>
          <c:tx>
            <c:strRef>
              <c:f>Sheet1!$D$1</c:f>
              <c:strCache>
                <c:ptCount val="1"/>
                <c:pt idx="0">
                  <c:v>Neutro</c:v>
                </c:pt>
              </c:strCache>
            </c:strRef>
          </c:tx>
          <c:spPr>
            <a:solidFill>
              <a:srgbClr val="99FFCC"/>
            </a:solidFill>
          </c:spPr>
          <c:dLbls>
            <c:dLbl>
              <c:idx val="2"/>
              <c:layout>
                <c:manualLayout>
                  <c:x val="-2.9629629629629888E-3"/>
                  <c:y val="2.6133535409623835E-3"/>
                </c:manualLayout>
              </c:layout>
              <c:showVal val="1"/>
            </c:dLbl>
            <c:dLbl>
              <c:idx val="3"/>
              <c:layout>
                <c:manualLayout>
                  <c:x val="-6.6034412365121023E-3"/>
                  <c:y val="5.6638438688993021E-4"/>
                </c:manualLayout>
              </c:layout>
              <c:showVal val="1"/>
            </c:dLbl>
            <c:dLbl>
              <c:idx val="4"/>
              <c:layout>
                <c:manualLayout>
                  <c:x val="-8.0396617089530478E-4"/>
                  <c:y val="-7.8423245139683101E-3"/>
                </c:manualLayout>
              </c:layout>
              <c:showVal val="1"/>
            </c:dLbl>
            <c:spPr>
              <a:effectLst/>
            </c:spPr>
            <c:txPr>
              <a:bodyPr/>
              <a:lstStyle/>
              <a:p>
                <a:pPr>
                  <a:defRPr lang="es-ES" sz="1000" b="1"/>
                </a:pPr>
                <a:endParaRPr lang="es-ES"/>
              </a:p>
            </c:txPr>
            <c:showVal val="1"/>
          </c:dLbls>
          <c:cat>
            <c:strRef>
              <c:f>Sheet1!$A$2:$A$11</c:f>
              <c:strCache>
                <c:ptCount val="10"/>
                <c:pt idx="0">
                  <c:v>Elecciones 2011</c:v>
                </c:pt>
                <c:pt idx="1">
                  <c:v>Fepade</c:v>
                </c:pt>
                <c:pt idx="2">
                  <c:v>Gob. Estatal</c:v>
                </c:pt>
                <c:pt idx="3">
                  <c:v>Gob. Federal</c:v>
                </c:pt>
                <c:pt idx="4">
                  <c:v>Gob. Municipal</c:v>
                </c:pt>
                <c:pt idx="5">
                  <c:v>IEEM</c:v>
                </c:pt>
                <c:pt idx="6">
                  <c:v>IFE</c:v>
                </c:pt>
                <c:pt idx="7">
                  <c:v>No Definido</c:v>
                </c:pt>
                <c:pt idx="8">
                  <c:v>TEEM</c:v>
                </c:pt>
                <c:pt idx="9">
                  <c:v>Trib Elec Pod Jud Fed</c:v>
                </c:pt>
              </c:strCache>
            </c:strRef>
          </c:cat>
          <c:val>
            <c:numRef>
              <c:f>Sheet1!$D$2:$D$11</c:f>
              <c:numCache>
                <c:formatCode>#,##0</c:formatCode>
                <c:ptCount val="10"/>
                <c:pt idx="0">
                  <c:v>2976</c:v>
                </c:pt>
                <c:pt idx="1">
                  <c:v>456</c:v>
                </c:pt>
                <c:pt idx="2">
                  <c:v>5729</c:v>
                </c:pt>
                <c:pt idx="3">
                  <c:v>2196</c:v>
                </c:pt>
                <c:pt idx="4">
                  <c:v>146</c:v>
                </c:pt>
                <c:pt idx="5">
                  <c:v>9968</c:v>
                </c:pt>
                <c:pt idx="6">
                  <c:v>691</c:v>
                </c:pt>
                <c:pt idx="7">
                  <c:v>828</c:v>
                </c:pt>
                <c:pt idx="8">
                  <c:v>277</c:v>
                </c:pt>
                <c:pt idx="9">
                  <c:v>970</c:v>
                </c:pt>
              </c:numCache>
            </c:numRef>
          </c:val>
        </c:ser>
        <c:gapWidth val="50"/>
        <c:shape val="cylinder"/>
        <c:axId val="98272384"/>
        <c:axId val="98273920"/>
        <c:axId val="70108480"/>
      </c:bar3DChart>
      <c:catAx>
        <c:axId val="98272384"/>
        <c:scaling>
          <c:orientation val="minMax"/>
        </c:scaling>
        <c:axPos val="b"/>
        <c:majorGridlines/>
        <c:numFmt formatCode="General" sourceLinked="1"/>
        <c:tickLblPos val="nextTo"/>
        <c:txPr>
          <a:bodyPr/>
          <a:lstStyle/>
          <a:p>
            <a:pPr>
              <a:defRPr lang="es-ES" sz="900"/>
            </a:pPr>
            <a:endParaRPr lang="es-ES"/>
          </a:p>
        </c:txPr>
        <c:crossAx val="98273920"/>
        <c:crosses val="autoZero"/>
        <c:auto val="1"/>
        <c:lblAlgn val="ctr"/>
        <c:lblOffset val="100"/>
      </c:catAx>
      <c:valAx>
        <c:axId val="98273920"/>
        <c:scaling>
          <c:orientation val="minMax"/>
        </c:scaling>
        <c:axPos val="l"/>
        <c:majorGridlines/>
        <c:numFmt formatCode="#,##0" sourceLinked="1"/>
        <c:tickLblPos val="nextTo"/>
        <c:txPr>
          <a:bodyPr/>
          <a:lstStyle/>
          <a:p>
            <a:pPr>
              <a:defRPr lang="es-ES" sz="1200"/>
            </a:pPr>
            <a:endParaRPr lang="es-ES"/>
          </a:p>
        </c:txPr>
        <c:crossAx val="98272384"/>
        <c:crosses val="autoZero"/>
        <c:crossBetween val="between"/>
      </c:valAx>
      <c:serAx>
        <c:axId val="70108480"/>
        <c:scaling>
          <c:orientation val="minMax"/>
        </c:scaling>
        <c:delete val="1"/>
        <c:axPos val="b"/>
        <c:majorGridlines/>
        <c:tickLblPos val="nextTo"/>
        <c:crossAx val="98273920"/>
        <c:crosses val="autoZero"/>
      </c:serAx>
    </c:plotArea>
    <c:legend>
      <c:legendPos val="b"/>
      <c:layout>
        <c:manualLayout>
          <c:xMode val="edge"/>
          <c:yMode val="edge"/>
          <c:x val="0.25374125109361323"/>
          <c:y val="0.83634913327514204"/>
          <c:w val="0.31418864829396342"/>
          <c:h val="4.5312896509849744E-2"/>
        </c:manualLayout>
      </c:layout>
      <c:txPr>
        <a:bodyPr/>
        <a:lstStyle/>
        <a:p>
          <a:pPr>
            <a:defRPr lang="es-ES" sz="1400"/>
          </a:pPr>
          <a:endParaRPr lang="es-ES"/>
        </a:p>
      </c:txPr>
    </c:legend>
    <c:plotVisOnly val="1"/>
    <c:dispBlanksAs val="gap"/>
  </c:chart>
  <c:txPr>
    <a:bodyPr/>
    <a:lstStyle/>
    <a:p>
      <a:pPr>
        <a:defRPr sz="1798"/>
      </a:pPr>
      <a:endParaRPr lang="es-E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s-ES"/>
  <c:style val="26"/>
  <c:chart>
    <c:plotArea>
      <c:layout>
        <c:manualLayout>
          <c:layoutTarget val="inner"/>
          <c:xMode val="edge"/>
          <c:yMode val="edge"/>
          <c:x val="5.2253848741835557E-2"/>
          <c:y val="3.9818417639429816E-2"/>
          <c:w val="0.94005692238084315"/>
          <c:h val="0.7983123872122273"/>
        </c:manualLayout>
      </c:layout>
      <c:barChart>
        <c:barDir val="col"/>
        <c:grouping val="clustered"/>
        <c:ser>
          <c:idx val="0"/>
          <c:order val="0"/>
          <c:tx>
            <c:strRef>
              <c:f>Sheet1!$B$1</c:f>
              <c:strCache>
                <c:ptCount val="1"/>
                <c:pt idx="0">
                  <c:v>Radio</c:v>
                </c:pt>
              </c:strCache>
            </c:strRef>
          </c:tx>
          <c:dLbls>
            <c:dLbl>
              <c:idx val="2"/>
              <c:layout>
                <c:manualLayout>
                  <c:x val="-1.6114391951006124E-3"/>
                  <c:y val="-4.7667376297528524E-3"/>
                </c:manualLayout>
              </c:layout>
              <c:showVal val="1"/>
            </c:dLbl>
            <c:txPr>
              <a:bodyPr/>
              <a:lstStyle/>
              <a:p>
                <a:pPr>
                  <a:defRPr lang="es-MX" sz="1000"/>
                </a:pPr>
                <a:endParaRPr lang="es-ES"/>
              </a:p>
            </c:txPr>
            <c:showVal val="1"/>
          </c:dLbls>
          <c:cat>
            <c:strRef>
              <c:f>Sheet1!$A$2:$A$11</c:f>
              <c:strCache>
                <c:ptCount val="10"/>
                <c:pt idx="0">
                  <c:v>Elecciones 2011</c:v>
                </c:pt>
                <c:pt idx="1">
                  <c:v>Fepade</c:v>
                </c:pt>
                <c:pt idx="2">
                  <c:v>Gob. Estatal</c:v>
                </c:pt>
                <c:pt idx="3">
                  <c:v>Gob. Federal</c:v>
                </c:pt>
                <c:pt idx="4">
                  <c:v>Gob. Municipal</c:v>
                </c:pt>
                <c:pt idx="5">
                  <c:v>IEEM</c:v>
                </c:pt>
                <c:pt idx="6">
                  <c:v>IFE</c:v>
                </c:pt>
                <c:pt idx="7">
                  <c:v>No Definido</c:v>
                </c:pt>
                <c:pt idx="8">
                  <c:v>TEEM</c:v>
                </c:pt>
                <c:pt idx="9">
                  <c:v>Trib Elec Pod Jud Fed</c:v>
                </c:pt>
              </c:strCache>
            </c:strRef>
          </c:cat>
          <c:val>
            <c:numRef>
              <c:f>Sheet1!$B$2:$B$11</c:f>
              <c:numCache>
                <c:formatCode>#,##0</c:formatCode>
                <c:ptCount val="10"/>
                <c:pt idx="0">
                  <c:v>1480</c:v>
                </c:pt>
                <c:pt idx="1">
                  <c:v>239</c:v>
                </c:pt>
                <c:pt idx="2">
                  <c:v>2418</c:v>
                </c:pt>
                <c:pt idx="3">
                  <c:v>984</c:v>
                </c:pt>
                <c:pt idx="4">
                  <c:v>62</c:v>
                </c:pt>
                <c:pt idx="5">
                  <c:v>3953</c:v>
                </c:pt>
                <c:pt idx="6">
                  <c:v>270</c:v>
                </c:pt>
                <c:pt idx="7">
                  <c:v>326</c:v>
                </c:pt>
                <c:pt idx="8">
                  <c:v>80</c:v>
                </c:pt>
                <c:pt idx="9">
                  <c:v>378</c:v>
                </c:pt>
              </c:numCache>
            </c:numRef>
          </c:val>
        </c:ser>
        <c:ser>
          <c:idx val="1"/>
          <c:order val="1"/>
          <c:tx>
            <c:strRef>
              <c:f>Sheet1!$C$1</c:f>
              <c:strCache>
                <c:ptCount val="1"/>
                <c:pt idx="0">
                  <c:v>Televisión</c:v>
                </c:pt>
              </c:strCache>
            </c:strRef>
          </c:tx>
          <c:spPr>
            <a:solidFill>
              <a:srgbClr val="CC99FF"/>
            </a:solidFill>
          </c:spPr>
          <c:dLbls>
            <c:dLbl>
              <c:idx val="0"/>
              <c:layout>
                <c:manualLayout>
                  <c:x val="-1.447834645669287E-3"/>
                  <c:y val="-4.3093935508667233E-2"/>
                </c:manualLayout>
              </c:layout>
              <c:dLblPos val="ctr"/>
              <c:showVal val="1"/>
            </c:dLbl>
            <c:dLbl>
              <c:idx val="1"/>
              <c:layout>
                <c:manualLayout>
                  <c:x val="-2.8024934383202101E-3"/>
                  <c:y val="-2.5727246522158197E-2"/>
                </c:manualLayout>
              </c:layout>
              <c:dLblPos val="ctr"/>
              <c:showVal val="1"/>
            </c:dLbl>
            <c:dLbl>
              <c:idx val="2"/>
              <c:layout>
                <c:manualLayout>
                  <c:x val="2.5274496937882766E-3"/>
                  <c:y val="7.1501064446292794E-3"/>
                </c:manualLayout>
              </c:layout>
              <c:showVal val="1"/>
            </c:dLbl>
            <c:dLbl>
              <c:idx val="14"/>
              <c:layout>
                <c:manualLayout>
                  <c:x val="-1.4456089627755701E-3"/>
                  <c:y val="1.8035296840901698E-2"/>
                </c:manualLayout>
              </c:layout>
              <c:dLblPos val="ctr"/>
              <c:showVal val="1"/>
            </c:dLbl>
            <c:txPr>
              <a:bodyPr/>
              <a:lstStyle/>
              <a:p>
                <a:pPr>
                  <a:defRPr lang="es-MX" sz="998"/>
                </a:pPr>
                <a:endParaRPr lang="es-ES"/>
              </a:p>
            </c:txPr>
            <c:showVal val="1"/>
          </c:dLbls>
          <c:cat>
            <c:strRef>
              <c:f>Sheet1!$A$2:$A$11</c:f>
              <c:strCache>
                <c:ptCount val="10"/>
                <c:pt idx="0">
                  <c:v>Elecciones 2011</c:v>
                </c:pt>
                <c:pt idx="1">
                  <c:v>Fepade</c:v>
                </c:pt>
                <c:pt idx="2">
                  <c:v>Gob. Estatal</c:v>
                </c:pt>
                <c:pt idx="3">
                  <c:v>Gob. Federal</c:v>
                </c:pt>
                <c:pt idx="4">
                  <c:v>Gob. Municipal</c:v>
                </c:pt>
                <c:pt idx="5">
                  <c:v>IEEM</c:v>
                </c:pt>
                <c:pt idx="6">
                  <c:v>IFE</c:v>
                </c:pt>
                <c:pt idx="7">
                  <c:v>No Definido</c:v>
                </c:pt>
                <c:pt idx="8">
                  <c:v>TEEM</c:v>
                </c:pt>
                <c:pt idx="9">
                  <c:v>Trib Elec Pod Jud Fed</c:v>
                </c:pt>
              </c:strCache>
            </c:strRef>
          </c:cat>
          <c:val>
            <c:numRef>
              <c:f>Sheet1!$C$2:$C$11</c:f>
              <c:numCache>
                <c:formatCode>#,##0</c:formatCode>
                <c:ptCount val="10"/>
                <c:pt idx="0">
                  <c:v>525</c:v>
                </c:pt>
                <c:pt idx="1">
                  <c:v>89</c:v>
                </c:pt>
                <c:pt idx="2">
                  <c:v>898</c:v>
                </c:pt>
                <c:pt idx="3">
                  <c:v>376</c:v>
                </c:pt>
                <c:pt idx="4">
                  <c:v>42</c:v>
                </c:pt>
                <c:pt idx="5">
                  <c:v>1420</c:v>
                </c:pt>
                <c:pt idx="6">
                  <c:v>98</c:v>
                </c:pt>
                <c:pt idx="7">
                  <c:v>163</c:v>
                </c:pt>
                <c:pt idx="8">
                  <c:v>49</c:v>
                </c:pt>
                <c:pt idx="9">
                  <c:v>73</c:v>
                </c:pt>
              </c:numCache>
            </c:numRef>
          </c:val>
        </c:ser>
        <c:ser>
          <c:idx val="2"/>
          <c:order val="2"/>
          <c:tx>
            <c:strRef>
              <c:f>Sheet1!$D$1</c:f>
              <c:strCache>
                <c:ptCount val="1"/>
                <c:pt idx="0">
                  <c:v>Prensa</c:v>
                </c:pt>
              </c:strCache>
            </c:strRef>
          </c:tx>
          <c:dLbls>
            <c:dLbl>
              <c:idx val="0"/>
              <c:layout>
                <c:manualLayout>
                  <c:x val="-2.7766841644794402E-3"/>
                  <c:y val="-0.11936173758471302"/>
                </c:manualLayout>
              </c:layout>
              <c:dLblPos val="ctr"/>
              <c:showVal val="1"/>
            </c:dLbl>
            <c:dLbl>
              <c:idx val="1"/>
              <c:layout>
                <c:manualLayout>
                  <c:x val="1.5867235345581859E-3"/>
                  <c:y val="-2.5240438750048794E-2"/>
                </c:manualLayout>
              </c:layout>
              <c:dLblPos val="ctr"/>
              <c:showVal val="1"/>
            </c:dLbl>
            <c:dLbl>
              <c:idx val="2"/>
              <c:layout>
                <c:manualLayout>
                  <c:x val="1.4167010988246059E-3"/>
                  <c:y val="-9.5334752595058071E-3"/>
                </c:manualLayout>
              </c:layout>
              <c:showVal val="1"/>
            </c:dLbl>
            <c:txPr>
              <a:bodyPr/>
              <a:lstStyle/>
              <a:p>
                <a:pPr>
                  <a:defRPr lang="es-MX" sz="998"/>
                </a:pPr>
                <a:endParaRPr lang="es-ES"/>
              </a:p>
            </c:txPr>
            <c:showVal val="1"/>
          </c:dLbls>
          <c:cat>
            <c:strRef>
              <c:f>Sheet1!$A$2:$A$11</c:f>
              <c:strCache>
                <c:ptCount val="10"/>
                <c:pt idx="0">
                  <c:v>Elecciones 2011</c:v>
                </c:pt>
                <c:pt idx="1">
                  <c:v>Fepade</c:v>
                </c:pt>
                <c:pt idx="2">
                  <c:v>Gob. Estatal</c:v>
                </c:pt>
                <c:pt idx="3">
                  <c:v>Gob. Federal</c:v>
                </c:pt>
                <c:pt idx="4">
                  <c:v>Gob. Municipal</c:v>
                </c:pt>
                <c:pt idx="5">
                  <c:v>IEEM</c:v>
                </c:pt>
                <c:pt idx="6">
                  <c:v>IFE</c:v>
                </c:pt>
                <c:pt idx="7">
                  <c:v>No Definido</c:v>
                </c:pt>
                <c:pt idx="8">
                  <c:v>TEEM</c:v>
                </c:pt>
                <c:pt idx="9">
                  <c:v>Trib Elec Pod Jud Fed</c:v>
                </c:pt>
              </c:strCache>
            </c:strRef>
          </c:cat>
          <c:val>
            <c:numRef>
              <c:f>Sheet1!$D$2:$D$11</c:f>
              <c:numCache>
                <c:formatCode>#,##0</c:formatCode>
                <c:ptCount val="10"/>
                <c:pt idx="0">
                  <c:v>813</c:v>
                </c:pt>
                <c:pt idx="1">
                  <c:v>87</c:v>
                </c:pt>
                <c:pt idx="2">
                  <c:v>2269</c:v>
                </c:pt>
                <c:pt idx="3">
                  <c:v>693</c:v>
                </c:pt>
                <c:pt idx="4">
                  <c:v>22</c:v>
                </c:pt>
                <c:pt idx="5">
                  <c:v>3193</c:v>
                </c:pt>
                <c:pt idx="6">
                  <c:v>208</c:v>
                </c:pt>
                <c:pt idx="7">
                  <c:v>283</c:v>
                </c:pt>
                <c:pt idx="8">
                  <c:v>103</c:v>
                </c:pt>
                <c:pt idx="9">
                  <c:v>301</c:v>
                </c:pt>
              </c:numCache>
            </c:numRef>
          </c:val>
        </c:ser>
        <c:ser>
          <c:idx val="3"/>
          <c:order val="3"/>
          <c:tx>
            <c:strRef>
              <c:f>Sheet1!$E$1</c:f>
              <c:strCache>
                <c:ptCount val="1"/>
                <c:pt idx="0">
                  <c:v>Internet</c:v>
                </c:pt>
              </c:strCache>
            </c:strRef>
          </c:tx>
          <c:spPr>
            <a:solidFill>
              <a:srgbClr val="FF9999"/>
            </a:solidFill>
          </c:spPr>
          <c:dLbls>
            <c:dLbl>
              <c:idx val="0"/>
              <c:layout>
                <c:manualLayout>
                  <c:x val="1.2477034120734868E-3"/>
                  <c:y val="-3.7551946180154346E-2"/>
                </c:manualLayout>
              </c:layout>
              <c:dLblPos val="ctr"/>
              <c:showVal val="1"/>
            </c:dLbl>
            <c:dLbl>
              <c:idx val="1"/>
              <c:layout>
                <c:manualLayout>
                  <c:x val="-1.4455928771392186E-3"/>
                  <c:y val="6.6529769965499273E-3"/>
                </c:manualLayout>
              </c:layout>
              <c:dLblPos val="ctr"/>
              <c:showVal val="1"/>
            </c:dLbl>
            <c:dLbl>
              <c:idx val="2"/>
              <c:layout>
                <c:manualLayout>
                  <c:x val="-2.804510419334601E-3"/>
                  <c:y val="1.011336578218036E-3"/>
                </c:manualLayout>
              </c:layout>
              <c:dLblPos val="ctr"/>
              <c:showVal val="1"/>
            </c:dLbl>
            <c:dLbl>
              <c:idx val="3"/>
              <c:layout>
                <c:manualLayout>
                  <c:x val="0"/>
                  <c:y val="-1.0305883909086691E-2"/>
                </c:manualLayout>
              </c:layout>
              <c:dLblPos val="ctr"/>
              <c:showVal val="1"/>
            </c:dLbl>
            <c:dLbl>
              <c:idx val="5"/>
              <c:layout>
                <c:manualLayout>
                  <c:x val="8.3900918635170726E-3"/>
                  <c:y val="-0.18944479141957257"/>
                </c:manualLayout>
              </c:layout>
              <c:dLblPos val="ctr"/>
              <c:showVal val="1"/>
            </c:dLbl>
            <c:dLbl>
              <c:idx val="13"/>
              <c:layout>
                <c:manualLayout>
                  <c:x val="2.8912179255510331E-3"/>
                  <c:y val="-1.2882354886358381E-2"/>
                </c:manualLayout>
              </c:layout>
              <c:dLblPos val="ctr"/>
              <c:showVal val="1"/>
            </c:dLbl>
            <c:dLbl>
              <c:idx val="14"/>
              <c:layout>
                <c:manualLayout>
                  <c:x val="-1.4456089627755701E-3"/>
                  <c:y val="-2.5764709772716714E-2"/>
                </c:manualLayout>
              </c:layout>
              <c:dLblPos val="ctr"/>
              <c:showVal val="1"/>
            </c:dLbl>
            <c:txPr>
              <a:bodyPr/>
              <a:lstStyle/>
              <a:p>
                <a:pPr>
                  <a:defRPr lang="es-MX" sz="998"/>
                </a:pPr>
                <a:endParaRPr lang="es-ES"/>
              </a:p>
            </c:txPr>
            <c:showVal val="1"/>
          </c:dLbls>
          <c:cat>
            <c:strRef>
              <c:f>Sheet1!$A$2:$A$11</c:f>
              <c:strCache>
                <c:ptCount val="10"/>
                <c:pt idx="0">
                  <c:v>Elecciones 2011</c:v>
                </c:pt>
                <c:pt idx="1">
                  <c:v>Fepade</c:v>
                </c:pt>
                <c:pt idx="2">
                  <c:v>Gob. Estatal</c:v>
                </c:pt>
                <c:pt idx="3">
                  <c:v>Gob. Federal</c:v>
                </c:pt>
                <c:pt idx="4">
                  <c:v>Gob. Municipal</c:v>
                </c:pt>
                <c:pt idx="5">
                  <c:v>IEEM</c:v>
                </c:pt>
                <c:pt idx="6">
                  <c:v>IFE</c:v>
                </c:pt>
                <c:pt idx="7">
                  <c:v>No Definido</c:v>
                </c:pt>
                <c:pt idx="8">
                  <c:v>TEEM</c:v>
                </c:pt>
                <c:pt idx="9">
                  <c:v>Trib Elec Pod Jud Fed</c:v>
                </c:pt>
              </c:strCache>
            </c:strRef>
          </c:cat>
          <c:val>
            <c:numRef>
              <c:f>Sheet1!$E$2:$E$11</c:f>
              <c:numCache>
                <c:formatCode>#,##0</c:formatCode>
                <c:ptCount val="10"/>
                <c:pt idx="0">
                  <c:v>283</c:v>
                </c:pt>
                <c:pt idx="1">
                  <c:v>55</c:v>
                </c:pt>
                <c:pt idx="2">
                  <c:v>1098</c:v>
                </c:pt>
                <c:pt idx="3">
                  <c:v>425</c:v>
                </c:pt>
                <c:pt idx="4">
                  <c:v>39</c:v>
                </c:pt>
                <c:pt idx="5">
                  <c:v>1825</c:v>
                </c:pt>
                <c:pt idx="6">
                  <c:v>123</c:v>
                </c:pt>
                <c:pt idx="7">
                  <c:v>161</c:v>
                </c:pt>
                <c:pt idx="8">
                  <c:v>47</c:v>
                </c:pt>
                <c:pt idx="9">
                  <c:v>260</c:v>
                </c:pt>
              </c:numCache>
            </c:numRef>
          </c:val>
        </c:ser>
        <c:gapWidth val="40"/>
        <c:axId val="106924288"/>
        <c:axId val="112611328"/>
      </c:barChart>
      <c:catAx>
        <c:axId val="106924288"/>
        <c:scaling>
          <c:orientation val="minMax"/>
        </c:scaling>
        <c:axPos val="b"/>
        <c:majorGridlines/>
        <c:numFmt formatCode="General" sourceLinked="1"/>
        <c:tickLblPos val="nextTo"/>
        <c:txPr>
          <a:bodyPr rot="0" vert="horz" anchor="t" anchorCtr="1"/>
          <a:lstStyle/>
          <a:p>
            <a:pPr>
              <a:defRPr lang="es-ES" sz="798"/>
            </a:pPr>
            <a:endParaRPr lang="es-ES"/>
          </a:p>
        </c:txPr>
        <c:crossAx val="112611328"/>
        <c:crosses val="autoZero"/>
        <c:auto val="1"/>
        <c:lblAlgn val="ctr"/>
        <c:lblOffset val="100"/>
      </c:catAx>
      <c:valAx>
        <c:axId val="112611328"/>
        <c:scaling>
          <c:orientation val="minMax"/>
        </c:scaling>
        <c:axPos val="l"/>
        <c:majorGridlines/>
        <c:numFmt formatCode="#,##0" sourceLinked="1"/>
        <c:tickLblPos val="nextTo"/>
        <c:txPr>
          <a:bodyPr/>
          <a:lstStyle/>
          <a:p>
            <a:pPr>
              <a:defRPr lang="es-ES" sz="1098"/>
            </a:pPr>
            <a:endParaRPr lang="es-ES"/>
          </a:p>
        </c:txPr>
        <c:crossAx val="106924288"/>
        <c:crosses val="autoZero"/>
        <c:crossBetween val="between"/>
      </c:valAx>
    </c:plotArea>
    <c:legend>
      <c:legendPos val="b"/>
      <c:layout>
        <c:manualLayout>
          <c:xMode val="edge"/>
          <c:yMode val="edge"/>
          <c:x val="0.26017972247829424"/>
          <c:y val="0.91756433969799156"/>
          <c:w val="0.40880538855091336"/>
          <c:h val="4.1918390449109284E-2"/>
        </c:manualLayout>
      </c:layout>
      <c:txPr>
        <a:bodyPr/>
        <a:lstStyle/>
        <a:p>
          <a:pPr>
            <a:defRPr lang="es-ES" sz="1400"/>
          </a:pPr>
          <a:endParaRPr lang="es-ES"/>
        </a:p>
      </c:txPr>
    </c:legend>
    <c:plotVisOnly val="1"/>
    <c:dispBlanksAs val="gap"/>
  </c:chart>
  <c:txPr>
    <a:bodyPr/>
    <a:lstStyle/>
    <a:p>
      <a:pPr>
        <a:defRPr sz="1798"/>
      </a:pPr>
      <a:endParaRPr lang="es-E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s-ES"/>
  <c:style val="26"/>
  <c:chart>
    <c:autoTitleDeleted val="1"/>
    <c:view3D>
      <c:rotX val="20"/>
      <c:rotY val="180"/>
      <c:perspective val="0"/>
    </c:view3D>
    <c:plotArea>
      <c:layout>
        <c:manualLayout>
          <c:layoutTarget val="inner"/>
          <c:xMode val="edge"/>
          <c:yMode val="edge"/>
          <c:x val="0"/>
          <c:y val="0.10521729080479295"/>
          <c:w val="1"/>
          <c:h val="0.61299810989052061"/>
        </c:manualLayout>
      </c:layout>
      <c:pie3DChart>
        <c:varyColors val="1"/>
        <c:ser>
          <c:idx val="0"/>
          <c:order val="0"/>
          <c:tx>
            <c:strRef>
              <c:f>Sheet1!$B$1</c:f>
              <c:strCache>
                <c:ptCount val="1"/>
                <c:pt idx="0">
                  <c:v># NOTAS</c:v>
                </c:pt>
              </c:strCache>
            </c:strRef>
          </c:tx>
          <c:explosion val="29"/>
          <c:dPt>
            <c:idx val="0"/>
            <c:explosion val="0"/>
            <c:spPr>
              <a:solidFill>
                <a:srgbClr val="FF9999"/>
              </a:solidFill>
            </c:spPr>
          </c:dPt>
          <c:dPt>
            <c:idx val="1"/>
            <c:explosion val="16"/>
            <c:spPr>
              <a:solidFill>
                <a:srgbClr val="996633"/>
              </a:solidFill>
            </c:spPr>
          </c:dPt>
          <c:dLbls>
            <c:dLbl>
              <c:idx val="1"/>
              <c:layout>
                <c:manualLayout>
                  <c:x val="-4.9172686672295803E-2"/>
                  <c:y val="-2.1548816978431671E-2"/>
                </c:manualLayout>
              </c:layout>
              <c:dLblPos val="outEnd"/>
              <c:showVal val="1"/>
            </c:dLbl>
            <c:numFmt formatCode="#,##0" sourceLinked="0"/>
            <c:txPr>
              <a:bodyPr/>
              <a:lstStyle/>
              <a:p>
                <a:pPr>
                  <a:defRPr lang="es-ES" sz="1200"/>
                </a:pPr>
                <a:endParaRPr lang="es-ES"/>
              </a:p>
            </c:txPr>
            <c:dLblPos val="outEnd"/>
            <c:showVal val="1"/>
            <c:showLeaderLines val="1"/>
          </c:dLbls>
          <c:cat>
            <c:strRef>
              <c:f>Sheet1!$A$2:$A$3</c:f>
              <c:strCache>
                <c:ptCount val="2"/>
                <c:pt idx="0">
                  <c:v>ELECCIONES 2011</c:v>
                </c:pt>
                <c:pt idx="1">
                  <c:v>PARTIDOS POLÍTICOS Y COALICIONES</c:v>
                </c:pt>
              </c:strCache>
            </c:strRef>
          </c:cat>
          <c:val>
            <c:numRef>
              <c:f>Sheet1!$B$2:$B$3</c:f>
              <c:numCache>
                <c:formatCode>#,##0</c:formatCode>
                <c:ptCount val="2"/>
                <c:pt idx="0">
                  <c:v>26211</c:v>
                </c:pt>
                <c:pt idx="1">
                  <c:v>122675</c:v>
                </c:pt>
              </c:numCache>
            </c:numRef>
          </c:val>
        </c:ser>
      </c:pie3DChart>
      <c:spPr>
        <a:noFill/>
        <a:ln w="25396">
          <a:noFill/>
        </a:ln>
      </c:spPr>
    </c:plotArea>
    <c:legend>
      <c:legendPos val="b"/>
      <c:txPr>
        <a:bodyPr/>
        <a:lstStyle/>
        <a:p>
          <a:pPr>
            <a:defRPr lang="es-ES" sz="1200"/>
          </a:pPr>
          <a:endParaRPr lang="es-ES"/>
        </a:p>
      </c:txPr>
    </c:legend>
    <c:plotVisOnly val="1"/>
    <c:dispBlanksAs val="zero"/>
  </c:chart>
  <c:txPr>
    <a:bodyPr/>
    <a:lstStyle/>
    <a:p>
      <a:pPr>
        <a:defRPr sz="1800"/>
      </a:pPr>
      <a:endParaRPr lang="es-E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s-ES"/>
  <c:style val="26"/>
  <c:chart>
    <c:title>
      <c:tx>
        <c:rich>
          <a:bodyPr/>
          <a:lstStyle/>
          <a:p>
            <a:pPr>
              <a:defRPr lang="es-MX"/>
            </a:pPr>
            <a:r>
              <a:rPr lang="en-US" dirty="0" err="1" smtClean="0"/>
              <a:t>Partidos</a:t>
            </a:r>
            <a:r>
              <a:rPr lang="en-US" dirty="0" smtClean="0"/>
              <a:t> </a:t>
            </a:r>
            <a:r>
              <a:rPr lang="en-US" dirty="0" err="1" smtClean="0"/>
              <a:t>Políticos</a:t>
            </a:r>
            <a:r>
              <a:rPr lang="en-US" dirty="0" smtClean="0"/>
              <a:t> y</a:t>
            </a:r>
            <a:r>
              <a:rPr lang="en-US" baseline="0" dirty="0" smtClean="0"/>
              <a:t> </a:t>
            </a:r>
            <a:r>
              <a:rPr lang="en-US" baseline="0" dirty="0" err="1" smtClean="0"/>
              <a:t>Coaliciones</a:t>
            </a:r>
            <a:endParaRPr lang="en-US" dirty="0"/>
          </a:p>
        </c:rich>
      </c:tx>
    </c:title>
    <c:plotArea>
      <c:layout>
        <c:manualLayout>
          <c:layoutTarget val="inner"/>
          <c:xMode val="edge"/>
          <c:yMode val="edge"/>
          <c:x val="0.10452951246962409"/>
          <c:y val="0.12633988579585503"/>
          <c:w val="0.85844831713271463"/>
          <c:h val="0.63639839832106515"/>
        </c:manualLayout>
      </c:layout>
      <c:barChart>
        <c:barDir val="col"/>
        <c:grouping val="clustered"/>
        <c:ser>
          <c:idx val="0"/>
          <c:order val="0"/>
          <c:tx>
            <c:strRef>
              <c:f>Sheet1!$B$1</c:f>
              <c:strCache>
                <c:ptCount val="1"/>
                <c:pt idx="0">
                  <c:v>Total</c:v>
                </c:pt>
              </c:strCache>
            </c:strRef>
          </c:tx>
          <c:spPr>
            <a:solidFill>
              <a:srgbClr val="CC99FF"/>
            </a:solidFill>
          </c:spPr>
          <c:dLbls>
            <c:dLbl>
              <c:idx val="0"/>
              <c:layout>
                <c:manualLayout>
                  <c:x val="-4.4444382230086118E-3"/>
                  <c:y val="-2.2503454368841873E-2"/>
                </c:manualLayout>
              </c:layout>
              <c:showVal val="1"/>
            </c:dLbl>
            <c:dLbl>
              <c:idx val="13"/>
              <c:layout>
                <c:manualLayout>
                  <c:x val="4.4444382230086118E-3"/>
                  <c:y val="-2.1227048775830412E-2"/>
                </c:manualLayout>
              </c:layout>
              <c:dLblPos val="outEnd"/>
              <c:showVal val="1"/>
            </c:dLbl>
            <c:dLbl>
              <c:idx val="14"/>
              <c:layout>
                <c:manualLayout>
                  <c:x val="2.1680216802168212E-3"/>
                  <c:y val="1.9997500312461721E-7"/>
                </c:manualLayout>
              </c:layout>
              <c:dLblPos val="outEnd"/>
              <c:showVal val="1"/>
            </c:dLbl>
            <c:txPr>
              <a:bodyPr/>
              <a:lstStyle/>
              <a:p>
                <a:pPr>
                  <a:defRPr lang="es-MX" sz="1050"/>
                </a:pPr>
                <a:endParaRPr lang="es-ES"/>
              </a:p>
            </c:txPr>
            <c:showVal val="1"/>
          </c:dLbls>
          <c:cat>
            <c:strRef>
              <c:f>Sheet1!$A$2:$A$10</c:f>
              <c:strCache>
                <c:ptCount val="9"/>
                <c:pt idx="0">
                  <c:v>PAN</c:v>
                </c:pt>
                <c:pt idx="1">
                  <c:v>PRI</c:v>
                </c:pt>
                <c:pt idx="2">
                  <c:v>PRD</c:v>
                </c:pt>
                <c:pt idx="3">
                  <c:v>PT</c:v>
                </c:pt>
                <c:pt idx="4">
                  <c:v>PVEM</c:v>
                </c:pt>
                <c:pt idx="5">
                  <c:v>CONV</c:v>
                </c:pt>
                <c:pt idx="6">
                  <c:v>NA</c:v>
                </c:pt>
                <c:pt idx="7">
                  <c:v>Unidos podemos más</c:v>
                </c:pt>
                <c:pt idx="8">
                  <c:v>Unidos por ti</c:v>
                </c:pt>
              </c:strCache>
            </c:strRef>
          </c:cat>
          <c:val>
            <c:numRef>
              <c:f>Sheet1!$B$2:$B$10</c:f>
              <c:numCache>
                <c:formatCode>#,##0</c:formatCode>
                <c:ptCount val="9"/>
                <c:pt idx="0">
                  <c:v>31921</c:v>
                </c:pt>
                <c:pt idx="1">
                  <c:v>11436</c:v>
                </c:pt>
                <c:pt idx="2">
                  <c:v>16711</c:v>
                </c:pt>
                <c:pt idx="3">
                  <c:v>2131</c:v>
                </c:pt>
                <c:pt idx="4">
                  <c:v>1534</c:v>
                </c:pt>
                <c:pt idx="5">
                  <c:v>2126</c:v>
                </c:pt>
                <c:pt idx="6">
                  <c:v>1952</c:v>
                </c:pt>
                <c:pt idx="7">
                  <c:v>23090</c:v>
                </c:pt>
                <c:pt idx="8">
                  <c:v>31774</c:v>
                </c:pt>
              </c:numCache>
            </c:numRef>
          </c:val>
        </c:ser>
        <c:axId val="124254848"/>
        <c:axId val="112726400"/>
      </c:barChart>
      <c:catAx>
        <c:axId val="124254848"/>
        <c:scaling>
          <c:orientation val="minMax"/>
        </c:scaling>
        <c:axPos val="b"/>
        <c:numFmt formatCode="General" sourceLinked="1"/>
        <c:tickLblPos val="nextTo"/>
        <c:txPr>
          <a:bodyPr/>
          <a:lstStyle/>
          <a:p>
            <a:pPr>
              <a:defRPr lang="es-MX" sz="1000"/>
            </a:pPr>
            <a:endParaRPr lang="es-ES"/>
          </a:p>
        </c:txPr>
        <c:crossAx val="112726400"/>
        <c:crosses val="autoZero"/>
        <c:auto val="1"/>
        <c:lblAlgn val="ctr"/>
        <c:lblOffset val="100"/>
      </c:catAx>
      <c:valAx>
        <c:axId val="112726400"/>
        <c:scaling>
          <c:orientation val="minMax"/>
        </c:scaling>
        <c:axPos val="l"/>
        <c:majorGridlines/>
        <c:numFmt formatCode="#,##0" sourceLinked="1"/>
        <c:tickLblPos val="nextTo"/>
        <c:txPr>
          <a:bodyPr/>
          <a:lstStyle/>
          <a:p>
            <a:pPr>
              <a:defRPr lang="es-MX" sz="1000"/>
            </a:pPr>
            <a:endParaRPr lang="es-ES"/>
          </a:p>
        </c:txPr>
        <c:crossAx val="124254848"/>
        <c:crosses val="autoZero"/>
        <c:crossBetween val="between"/>
      </c:valAx>
      <c:spPr>
        <a:solidFill>
          <a:schemeClr val="accent1"/>
        </a:solidFill>
      </c:spPr>
    </c:plotArea>
    <c:plotVisOnly val="1"/>
    <c:dispBlanksAs val="gap"/>
  </c:chart>
  <c:txPr>
    <a:bodyPr/>
    <a:lstStyle/>
    <a:p>
      <a:pPr>
        <a:defRPr sz="1800"/>
      </a:pPr>
      <a:endParaRPr lang="es-E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s-ES"/>
  <c:style val="26"/>
  <c:chart>
    <c:title>
      <c:tx>
        <c:rich>
          <a:bodyPr/>
          <a:lstStyle/>
          <a:p>
            <a:pPr>
              <a:defRPr lang="es-ES" sz="1598"/>
            </a:pPr>
            <a:r>
              <a:rPr lang="en-US" sz="1598" dirty="0" smtClean="0"/>
              <a:t>NOTAS POR MEDIO</a:t>
            </a:r>
            <a:endParaRPr lang="en-US" sz="1600" dirty="0"/>
          </a:p>
        </c:rich>
      </c:tx>
    </c:title>
    <c:view3D>
      <c:rotX val="30"/>
      <c:rotY val="200"/>
      <c:perspective val="30"/>
    </c:view3D>
    <c:plotArea>
      <c:layout>
        <c:manualLayout>
          <c:layoutTarget val="inner"/>
          <c:xMode val="edge"/>
          <c:yMode val="edge"/>
          <c:x val="0.10288529334986496"/>
          <c:y val="0.16070727429482659"/>
          <c:w val="0.82727208865265756"/>
          <c:h val="0.64625843939686611"/>
        </c:manualLayout>
      </c:layout>
      <c:pie3DChart>
        <c:varyColors val="1"/>
        <c:ser>
          <c:idx val="0"/>
          <c:order val="0"/>
          <c:tx>
            <c:strRef>
              <c:f>Sheet1!$B$1</c:f>
              <c:strCache>
                <c:ptCount val="1"/>
                <c:pt idx="0">
                  <c:v>Sales</c:v>
                </c:pt>
              </c:strCache>
            </c:strRef>
          </c:tx>
          <c:explosion val="7"/>
          <c:dPt>
            <c:idx val="0"/>
            <c:spPr>
              <a:solidFill>
                <a:srgbClr val="CC99FF"/>
              </a:solidFill>
            </c:spPr>
          </c:dPt>
          <c:dPt>
            <c:idx val="1"/>
            <c:spPr>
              <a:solidFill>
                <a:srgbClr val="996633"/>
              </a:solidFill>
            </c:spPr>
          </c:dPt>
          <c:dPt>
            <c:idx val="2"/>
            <c:spPr>
              <a:solidFill>
                <a:srgbClr val="FF9999"/>
              </a:solidFill>
            </c:spPr>
          </c:dPt>
          <c:dPt>
            <c:idx val="3"/>
            <c:spPr>
              <a:solidFill>
                <a:schemeClr val="tx1">
                  <a:lumMod val="65000"/>
                  <a:lumOff val="35000"/>
                </a:schemeClr>
              </a:solidFill>
            </c:spPr>
          </c:dPt>
          <c:dLbls>
            <c:dLbl>
              <c:idx val="0"/>
              <c:layout>
                <c:manualLayout>
                  <c:x val="1.8357041862438982E-2"/>
                  <c:y val="-7.28597533508029E-2"/>
                </c:manualLayout>
              </c:layout>
              <c:dLblPos val="outEnd"/>
              <c:showVal val="1"/>
            </c:dLbl>
            <c:dLbl>
              <c:idx val="1"/>
              <c:layout>
                <c:manualLayout>
                  <c:x val="-4.7728308842341922E-2"/>
                  <c:y val="-2.9143901340321142E-3"/>
                </c:manualLayout>
              </c:layout>
              <c:dLblPos val="outEnd"/>
              <c:showVal val="1"/>
            </c:dLbl>
            <c:dLbl>
              <c:idx val="2"/>
              <c:layout>
                <c:manualLayout>
                  <c:x val="-4.154762293653174E-3"/>
                  <c:y val="5.8287802680642278E-2"/>
                </c:manualLayout>
              </c:layout>
              <c:dLblPos val="outEnd"/>
              <c:showVal val="1"/>
            </c:dLbl>
            <c:dLbl>
              <c:idx val="3"/>
              <c:layout>
                <c:manualLayout>
                  <c:x val="-8.4442392567220456E-2"/>
                  <c:y val="0"/>
                </c:manualLayout>
              </c:layout>
              <c:dLblPos val="outEnd"/>
              <c:showVal val="1"/>
            </c:dLbl>
            <c:txPr>
              <a:bodyPr/>
              <a:lstStyle/>
              <a:p>
                <a:pPr>
                  <a:defRPr lang="es-ES" sz="1199"/>
                </a:pPr>
                <a:endParaRPr lang="es-ES"/>
              </a:p>
            </c:txPr>
            <c:dLblPos val="outEnd"/>
            <c:showVal val="1"/>
            <c:showLeaderLines val="1"/>
          </c:dLbls>
          <c:cat>
            <c:strRef>
              <c:f>Sheet1!$A$2:$A$5</c:f>
              <c:strCache>
                <c:ptCount val="4"/>
                <c:pt idx="0">
                  <c:v>Radio</c:v>
                </c:pt>
                <c:pt idx="1">
                  <c:v>Televisión</c:v>
                </c:pt>
                <c:pt idx="2">
                  <c:v>Prensa</c:v>
                </c:pt>
                <c:pt idx="3">
                  <c:v>Internet</c:v>
                </c:pt>
              </c:strCache>
            </c:strRef>
          </c:cat>
          <c:val>
            <c:numRef>
              <c:f>Sheet1!$B$2:$B$5</c:f>
              <c:numCache>
                <c:formatCode>#,##0</c:formatCode>
                <c:ptCount val="4"/>
                <c:pt idx="0">
                  <c:v>48103</c:v>
                </c:pt>
                <c:pt idx="1">
                  <c:v>20330</c:v>
                </c:pt>
                <c:pt idx="2">
                  <c:v>34428</c:v>
                </c:pt>
                <c:pt idx="3">
                  <c:v>19814</c:v>
                </c:pt>
              </c:numCache>
            </c:numRef>
          </c:val>
        </c:ser>
      </c:pie3DChart>
      <c:spPr>
        <a:noFill/>
        <a:ln w="25373">
          <a:noFill/>
        </a:ln>
      </c:spPr>
    </c:plotArea>
    <c:legend>
      <c:legendPos val="b"/>
      <c:layout>
        <c:manualLayout>
          <c:xMode val="edge"/>
          <c:yMode val="edge"/>
          <c:x val="1.6239953008706773E-2"/>
          <c:y val="0.83664323838715915"/>
          <c:w val="0.93447688727293388"/>
          <c:h val="0.14587045746798424"/>
        </c:manualLayout>
      </c:layout>
      <c:txPr>
        <a:bodyPr/>
        <a:lstStyle/>
        <a:p>
          <a:pPr>
            <a:defRPr lang="es-ES" sz="1400"/>
          </a:pPr>
          <a:endParaRPr lang="es-ES"/>
        </a:p>
      </c:txPr>
    </c:legend>
    <c:plotVisOnly val="1"/>
    <c:dispBlanksAs val="zero"/>
  </c:chart>
  <c:txPr>
    <a:bodyPr/>
    <a:lstStyle/>
    <a:p>
      <a:pPr>
        <a:defRPr sz="1798"/>
      </a:pPr>
      <a:endParaRPr lang="es-E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2" y="1"/>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s-ES"/>
          </a:p>
        </p:txBody>
      </p:sp>
      <p:sp>
        <p:nvSpPr>
          <p:cNvPr id="21507" name="Rectangle 3"/>
          <p:cNvSpPr>
            <a:spLocks noGrp="1" noChangeArrowheads="1"/>
          </p:cNvSpPr>
          <p:nvPr>
            <p:ph type="dt" idx="1"/>
          </p:nvPr>
        </p:nvSpPr>
        <p:spPr bwMode="auto">
          <a:xfrm>
            <a:off x="3970341" y="1"/>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s-ES"/>
          </a:p>
        </p:txBody>
      </p:sp>
      <p:sp>
        <p:nvSpPr>
          <p:cNvPr id="5120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21509" name="Rectangle 5"/>
          <p:cNvSpPr>
            <a:spLocks noGrp="1" noChangeArrowheads="1"/>
          </p:cNvSpPr>
          <p:nvPr>
            <p:ph type="body" sz="quarter" idx="3"/>
          </p:nvPr>
        </p:nvSpPr>
        <p:spPr bwMode="auto">
          <a:xfrm>
            <a:off x="701675" y="4416428"/>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21510" name="Rectangle 6"/>
          <p:cNvSpPr>
            <a:spLocks noGrp="1" noChangeArrowheads="1"/>
          </p:cNvSpPr>
          <p:nvPr>
            <p:ph type="ftr" sz="quarter" idx="4"/>
          </p:nvPr>
        </p:nvSpPr>
        <p:spPr bwMode="auto">
          <a:xfrm>
            <a:off x="2"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s-ES"/>
          </a:p>
        </p:txBody>
      </p:sp>
      <p:sp>
        <p:nvSpPr>
          <p:cNvPr id="21511" name="Rectangle 7"/>
          <p:cNvSpPr>
            <a:spLocks noGrp="1" noChangeArrowheads="1"/>
          </p:cNvSpPr>
          <p:nvPr>
            <p:ph type="sldNum" sz="quarter" idx="5"/>
          </p:nvPr>
        </p:nvSpPr>
        <p:spPr bwMode="auto">
          <a:xfrm>
            <a:off x="3970341"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3233FD8-74FB-456B-8841-CBA1515324DB}"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CF98F5DE-3F72-4C04-A4CF-825E403D477F}" type="slidenum">
              <a:rPr lang="es-ES" smtClean="0"/>
              <a:pPr/>
              <a:t>5</a:t>
            </a:fld>
            <a:endParaRPr lang="es-ES" smtClean="0"/>
          </a:p>
        </p:txBody>
      </p:sp>
      <p:sp>
        <p:nvSpPr>
          <p:cNvPr id="52227" name="Rectangle 2"/>
          <p:cNvSpPr>
            <a:spLocks noGrp="1" noRot="1" noChangeAspect="1" noChangeArrowheads="1" noTextEdit="1"/>
          </p:cNvSpPr>
          <p:nvPr>
            <p:ph type="sldImg"/>
          </p:nvPr>
        </p:nvSpPr>
        <p:spPr>
          <a:xfrm>
            <a:off x="1184275" y="696913"/>
            <a:ext cx="4649788" cy="3486150"/>
          </a:xfrm>
          <a:ln/>
        </p:spPr>
      </p:sp>
      <p:sp>
        <p:nvSpPr>
          <p:cNvPr id="52228" name="Rectangle 3"/>
          <p:cNvSpPr>
            <a:spLocks noGrp="1" noChangeArrowheads="1"/>
          </p:cNvSpPr>
          <p:nvPr>
            <p:ph type="body" idx="1"/>
          </p:nvPr>
        </p:nvSpPr>
        <p:spPr>
          <a:noFill/>
          <a:ln/>
        </p:spPr>
        <p:txBody>
          <a:bodyPr/>
          <a:lstStyle/>
          <a:p>
            <a:pPr eaLnBrk="1" hangingPunct="1"/>
            <a:endParaRPr lang="es-MX"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3F9B247F-4B04-4E8A-B8F7-32D0EF698EAB}" type="slidenum">
              <a:rPr lang="es-ES" smtClean="0"/>
              <a:pPr/>
              <a:t>18</a:t>
            </a:fld>
            <a:endParaRPr lang="es-ES" smtClean="0"/>
          </a:p>
        </p:txBody>
      </p:sp>
      <p:sp>
        <p:nvSpPr>
          <p:cNvPr id="14339" name="Rectangle 2"/>
          <p:cNvSpPr>
            <a:spLocks noGrp="1" noRot="1" noChangeAspect="1" noChangeArrowheads="1" noTextEdit="1"/>
          </p:cNvSpPr>
          <p:nvPr>
            <p:ph type="sldImg"/>
          </p:nvPr>
        </p:nvSpPr>
        <p:spPr>
          <a:xfrm>
            <a:off x="1184275" y="696913"/>
            <a:ext cx="4649788" cy="3486150"/>
          </a:xfrm>
          <a:ln/>
        </p:spPr>
      </p:sp>
      <p:sp>
        <p:nvSpPr>
          <p:cNvPr id="14340" name="Rectangle 3"/>
          <p:cNvSpPr>
            <a:spLocks noGrp="1" noChangeArrowheads="1"/>
          </p:cNvSpPr>
          <p:nvPr>
            <p:ph type="body" idx="1"/>
          </p:nvPr>
        </p:nvSpPr>
        <p:spPr>
          <a:xfrm>
            <a:off x="701675" y="4418016"/>
            <a:ext cx="5607050" cy="4181475"/>
          </a:xfrm>
          <a:noFill/>
          <a:ln/>
        </p:spPr>
        <p:txBody>
          <a:bodyPr/>
          <a:lstStyle/>
          <a:p>
            <a:pPr eaLnBrk="1" hangingPunct="1"/>
            <a:endParaRPr lang="es-MX"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3F9B247F-4B04-4E8A-B8F7-32D0EF698EAB}" type="slidenum">
              <a:rPr lang="es-ES" smtClean="0"/>
              <a:pPr/>
              <a:t>19</a:t>
            </a:fld>
            <a:endParaRPr lang="es-ES" smtClean="0"/>
          </a:p>
        </p:txBody>
      </p:sp>
      <p:sp>
        <p:nvSpPr>
          <p:cNvPr id="14339" name="Rectangle 2"/>
          <p:cNvSpPr>
            <a:spLocks noGrp="1" noRot="1" noChangeAspect="1" noChangeArrowheads="1" noTextEdit="1"/>
          </p:cNvSpPr>
          <p:nvPr>
            <p:ph type="sldImg"/>
          </p:nvPr>
        </p:nvSpPr>
        <p:spPr>
          <a:xfrm>
            <a:off x="1184275" y="696913"/>
            <a:ext cx="4649788" cy="3486150"/>
          </a:xfrm>
          <a:ln/>
        </p:spPr>
      </p:sp>
      <p:sp>
        <p:nvSpPr>
          <p:cNvPr id="14340" name="Rectangle 3"/>
          <p:cNvSpPr>
            <a:spLocks noGrp="1" noChangeArrowheads="1"/>
          </p:cNvSpPr>
          <p:nvPr>
            <p:ph type="body" idx="1"/>
          </p:nvPr>
        </p:nvSpPr>
        <p:spPr>
          <a:xfrm>
            <a:off x="701675" y="4418016"/>
            <a:ext cx="5607050" cy="4181475"/>
          </a:xfrm>
          <a:noFill/>
          <a:ln/>
        </p:spPr>
        <p:txBody>
          <a:bodyPr/>
          <a:lstStyle/>
          <a:p>
            <a:pPr eaLnBrk="1" hangingPunct="1"/>
            <a:endParaRPr lang="es-MX"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CF98F5DE-3F72-4C04-A4CF-825E403D477F}" type="slidenum">
              <a:rPr lang="es-ES" smtClean="0"/>
              <a:pPr/>
              <a:t>20</a:t>
            </a:fld>
            <a:endParaRPr lang="es-ES" smtClean="0"/>
          </a:p>
        </p:txBody>
      </p:sp>
      <p:sp>
        <p:nvSpPr>
          <p:cNvPr id="52227" name="Rectangle 2"/>
          <p:cNvSpPr>
            <a:spLocks noGrp="1" noRot="1" noChangeAspect="1" noChangeArrowheads="1" noTextEdit="1"/>
          </p:cNvSpPr>
          <p:nvPr>
            <p:ph type="sldImg"/>
          </p:nvPr>
        </p:nvSpPr>
        <p:spPr>
          <a:xfrm>
            <a:off x="1184275" y="696913"/>
            <a:ext cx="4649788" cy="3486150"/>
          </a:xfrm>
          <a:ln/>
        </p:spPr>
      </p:sp>
      <p:sp>
        <p:nvSpPr>
          <p:cNvPr id="52228" name="Rectangle 3"/>
          <p:cNvSpPr>
            <a:spLocks noGrp="1" noChangeArrowheads="1"/>
          </p:cNvSpPr>
          <p:nvPr>
            <p:ph type="body" idx="1"/>
          </p:nvPr>
        </p:nvSpPr>
        <p:spPr>
          <a:noFill/>
          <a:ln/>
        </p:spPr>
        <p:txBody>
          <a:bodyPr/>
          <a:lstStyle/>
          <a:p>
            <a:pPr eaLnBrk="1" hangingPunct="1"/>
            <a:endParaRPr lang="es-MX"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E786C639-04A3-4582-831B-14CF13FF886D}" type="slidenum">
              <a:rPr lang="es-ES" smtClean="0"/>
              <a:pPr/>
              <a:t>23</a:t>
            </a:fld>
            <a:endParaRPr lang="es-ES" smtClean="0"/>
          </a:p>
        </p:txBody>
      </p:sp>
      <p:sp>
        <p:nvSpPr>
          <p:cNvPr id="77827" name="Rectangle 2"/>
          <p:cNvSpPr>
            <a:spLocks noGrp="1" noRot="1" noChangeAspect="1" noChangeArrowheads="1" noTextEdit="1"/>
          </p:cNvSpPr>
          <p:nvPr>
            <p:ph type="sldImg"/>
          </p:nvPr>
        </p:nvSpPr>
        <p:spPr>
          <a:xfrm>
            <a:off x="1184275" y="696913"/>
            <a:ext cx="4649788" cy="3486150"/>
          </a:xfrm>
          <a:ln/>
        </p:spPr>
      </p:sp>
      <p:sp>
        <p:nvSpPr>
          <p:cNvPr id="77828" name="Rectangle 3"/>
          <p:cNvSpPr>
            <a:spLocks noGrp="1" noChangeArrowheads="1"/>
          </p:cNvSpPr>
          <p:nvPr>
            <p:ph type="body" idx="1"/>
          </p:nvPr>
        </p:nvSpPr>
        <p:spPr>
          <a:xfrm>
            <a:off x="701675" y="4418016"/>
            <a:ext cx="5607050" cy="4181475"/>
          </a:xfrm>
          <a:noFill/>
          <a:ln/>
        </p:spPr>
        <p:txBody>
          <a:bodyPr/>
          <a:lstStyle/>
          <a:p>
            <a:pPr eaLnBrk="1" hangingPunct="1"/>
            <a:endParaRPr lang="es-MX"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24</a:t>
            </a:fld>
            <a:endParaRPr lang="es-E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25</a:t>
            </a:fld>
            <a:endParaRPr lang="es-E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26</a:t>
            </a:fld>
            <a:endParaRPr lang="es-E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27</a:t>
            </a:fld>
            <a:endParaRPr lang="es-E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28</a:t>
            </a:fld>
            <a:endParaRPr lang="es-E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29</a:t>
            </a:fld>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CF98F5DE-3F72-4C04-A4CF-825E403D477F}" type="slidenum">
              <a:rPr lang="es-ES" smtClean="0"/>
              <a:pPr/>
              <a:t>7</a:t>
            </a:fld>
            <a:endParaRPr lang="es-ES" smtClean="0"/>
          </a:p>
        </p:txBody>
      </p:sp>
      <p:sp>
        <p:nvSpPr>
          <p:cNvPr id="52227" name="Rectangle 2"/>
          <p:cNvSpPr>
            <a:spLocks noGrp="1" noRot="1" noChangeAspect="1" noChangeArrowheads="1" noTextEdit="1"/>
          </p:cNvSpPr>
          <p:nvPr>
            <p:ph type="sldImg"/>
          </p:nvPr>
        </p:nvSpPr>
        <p:spPr>
          <a:xfrm>
            <a:off x="1184275" y="696913"/>
            <a:ext cx="4649788" cy="3486150"/>
          </a:xfrm>
          <a:ln/>
        </p:spPr>
      </p:sp>
      <p:sp>
        <p:nvSpPr>
          <p:cNvPr id="52228" name="Rectangle 3"/>
          <p:cNvSpPr>
            <a:spLocks noGrp="1" noChangeArrowheads="1"/>
          </p:cNvSpPr>
          <p:nvPr>
            <p:ph type="body" idx="1"/>
          </p:nvPr>
        </p:nvSpPr>
        <p:spPr>
          <a:noFill/>
          <a:ln/>
        </p:spPr>
        <p:txBody>
          <a:bodyPr/>
          <a:lstStyle/>
          <a:p>
            <a:pPr eaLnBrk="1" hangingPunct="1"/>
            <a:endParaRPr lang="es-MX"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30</a:t>
            </a:fld>
            <a:endParaRPr lang="es-E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31</a:t>
            </a:fld>
            <a:endParaRPr lang="es-E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32</a:t>
            </a:fld>
            <a:endParaRPr lang="es-E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33</a:t>
            </a:fld>
            <a:endParaRPr lang="es-E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34</a:t>
            </a:fld>
            <a:endParaRPr lang="es-E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35</a:t>
            </a:fld>
            <a:endParaRPr lang="es-E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37</a:t>
            </a:fld>
            <a:endParaRPr lang="es-E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38</a:t>
            </a:fld>
            <a:endParaRPr lang="es-E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39</a:t>
            </a:fld>
            <a:endParaRPr lang="es-E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40</a:t>
            </a:fld>
            <a:endParaRPr 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AC43E737-2A28-4D2D-B30D-5D112A7C2283}" type="slidenum">
              <a:rPr lang="es-ES" smtClean="0"/>
              <a:pPr/>
              <a:t>11</a:t>
            </a:fld>
            <a:endParaRPr lang="es-ES" smtClean="0"/>
          </a:p>
        </p:txBody>
      </p:sp>
      <p:sp>
        <p:nvSpPr>
          <p:cNvPr id="12291" name="Rectangle 2"/>
          <p:cNvSpPr>
            <a:spLocks noGrp="1" noRot="1" noChangeAspect="1" noChangeArrowheads="1" noTextEdit="1"/>
          </p:cNvSpPr>
          <p:nvPr>
            <p:ph type="sldImg"/>
          </p:nvPr>
        </p:nvSpPr>
        <p:spPr>
          <a:xfrm>
            <a:off x="1184275" y="696913"/>
            <a:ext cx="4649788" cy="3486150"/>
          </a:xfrm>
          <a:ln/>
        </p:spPr>
      </p:sp>
      <p:sp>
        <p:nvSpPr>
          <p:cNvPr id="12292" name="Rectangle 3"/>
          <p:cNvSpPr>
            <a:spLocks noGrp="1" noChangeArrowheads="1"/>
          </p:cNvSpPr>
          <p:nvPr>
            <p:ph type="body" idx="1"/>
          </p:nvPr>
        </p:nvSpPr>
        <p:spPr>
          <a:xfrm>
            <a:off x="701675" y="4418016"/>
            <a:ext cx="5607050" cy="4181475"/>
          </a:xfrm>
          <a:noFill/>
          <a:ln/>
        </p:spPr>
        <p:txBody>
          <a:bodyPr/>
          <a:lstStyle/>
          <a:p>
            <a:pPr eaLnBrk="1" hangingPunct="1"/>
            <a:endParaRPr lang="es-MX"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41</a:t>
            </a:fld>
            <a:endParaRPr lang="es-E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42</a:t>
            </a:fld>
            <a:endParaRPr lang="es-E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43</a:t>
            </a:fld>
            <a:endParaRPr lang="es-E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44</a:t>
            </a:fld>
            <a:endParaRPr lang="es-E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45</a:t>
            </a:fld>
            <a:endParaRPr lang="es-E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46</a:t>
            </a:fld>
            <a:endParaRPr lang="es-E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47</a:t>
            </a:fld>
            <a:endParaRPr lang="es-E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pPr eaLnBrk="1" hangingPunct="1"/>
            <a:endParaRPr lang="es-MX" smtClean="0"/>
          </a:p>
        </p:txBody>
      </p:sp>
      <p:sp>
        <p:nvSpPr>
          <p:cNvPr id="53252" name="3 Marcador de número de diapositiva"/>
          <p:cNvSpPr>
            <a:spLocks noGrp="1"/>
          </p:cNvSpPr>
          <p:nvPr>
            <p:ph type="sldNum" sz="quarter" idx="5"/>
          </p:nvPr>
        </p:nvSpPr>
        <p:spPr>
          <a:noFill/>
        </p:spPr>
        <p:txBody>
          <a:bodyPr/>
          <a:lstStyle/>
          <a:p>
            <a:fld id="{E9F084B9-DD12-44C4-9A7E-79E78ADF12EE}" type="slidenum">
              <a:rPr lang="es-ES" smtClean="0"/>
              <a:pPr/>
              <a:t>48</a:t>
            </a:fld>
            <a:endParaRPr lang="es-E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CF98F5DE-3F72-4C04-A4CF-825E403D477F}" type="slidenum">
              <a:rPr lang="es-ES" smtClean="0"/>
              <a:pPr/>
              <a:t>59</a:t>
            </a:fld>
            <a:endParaRPr lang="es-ES" smtClean="0"/>
          </a:p>
        </p:txBody>
      </p:sp>
      <p:sp>
        <p:nvSpPr>
          <p:cNvPr id="52227" name="Rectangle 2"/>
          <p:cNvSpPr>
            <a:spLocks noGrp="1" noRot="1" noChangeAspect="1" noChangeArrowheads="1" noTextEdit="1"/>
          </p:cNvSpPr>
          <p:nvPr>
            <p:ph type="sldImg"/>
          </p:nvPr>
        </p:nvSpPr>
        <p:spPr>
          <a:xfrm>
            <a:off x="1184275" y="696913"/>
            <a:ext cx="4649788" cy="3486150"/>
          </a:xfrm>
          <a:ln/>
        </p:spPr>
      </p:sp>
      <p:sp>
        <p:nvSpPr>
          <p:cNvPr id="52228" name="Rectangle 3"/>
          <p:cNvSpPr>
            <a:spLocks noGrp="1" noChangeArrowheads="1"/>
          </p:cNvSpPr>
          <p:nvPr>
            <p:ph type="body" idx="1"/>
          </p:nvPr>
        </p:nvSpPr>
        <p:spPr>
          <a:noFill/>
          <a:ln/>
        </p:spPr>
        <p:txBody>
          <a:bodyPr/>
          <a:lstStyle/>
          <a:p>
            <a:pPr eaLnBrk="1" hangingPunct="1"/>
            <a:endParaRPr lang="es-MX"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CF98F5DE-3F72-4C04-A4CF-825E403D477F}" type="slidenum">
              <a:rPr lang="es-ES" smtClean="0"/>
              <a:pPr/>
              <a:t>64</a:t>
            </a:fld>
            <a:endParaRPr lang="es-ES" smtClean="0"/>
          </a:p>
        </p:txBody>
      </p:sp>
      <p:sp>
        <p:nvSpPr>
          <p:cNvPr id="52227" name="Rectangle 2"/>
          <p:cNvSpPr>
            <a:spLocks noGrp="1" noRot="1" noChangeAspect="1" noChangeArrowheads="1" noTextEdit="1"/>
          </p:cNvSpPr>
          <p:nvPr>
            <p:ph type="sldImg"/>
          </p:nvPr>
        </p:nvSpPr>
        <p:spPr>
          <a:xfrm>
            <a:off x="1184275" y="696913"/>
            <a:ext cx="4649788" cy="3486150"/>
          </a:xfrm>
          <a:ln/>
        </p:spPr>
      </p:sp>
      <p:sp>
        <p:nvSpPr>
          <p:cNvPr id="52228" name="Rectangle 3"/>
          <p:cNvSpPr>
            <a:spLocks noGrp="1" noChangeArrowheads="1"/>
          </p:cNvSpPr>
          <p:nvPr>
            <p:ph type="body" idx="1"/>
          </p:nvPr>
        </p:nvSpPr>
        <p:spPr>
          <a:noFill/>
          <a:ln/>
        </p:spPr>
        <p:txBody>
          <a:bodyPr/>
          <a:lstStyle/>
          <a:p>
            <a:pPr eaLnBrk="1" hangingPunct="1"/>
            <a:endParaRPr lang="es-MX"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AC43E737-2A28-4D2D-B30D-5D112A7C2283}" type="slidenum">
              <a:rPr lang="es-ES" smtClean="0"/>
              <a:pPr/>
              <a:t>12</a:t>
            </a:fld>
            <a:endParaRPr lang="es-ES" smtClean="0"/>
          </a:p>
        </p:txBody>
      </p:sp>
      <p:sp>
        <p:nvSpPr>
          <p:cNvPr id="12291" name="Rectangle 2"/>
          <p:cNvSpPr>
            <a:spLocks noGrp="1" noRot="1" noChangeAspect="1" noChangeArrowheads="1" noTextEdit="1"/>
          </p:cNvSpPr>
          <p:nvPr>
            <p:ph type="sldImg"/>
          </p:nvPr>
        </p:nvSpPr>
        <p:spPr>
          <a:xfrm>
            <a:off x="1184275" y="696913"/>
            <a:ext cx="4649788" cy="3486150"/>
          </a:xfrm>
          <a:ln/>
        </p:spPr>
      </p:sp>
      <p:sp>
        <p:nvSpPr>
          <p:cNvPr id="12292" name="Rectangle 3"/>
          <p:cNvSpPr>
            <a:spLocks noGrp="1" noChangeArrowheads="1"/>
          </p:cNvSpPr>
          <p:nvPr>
            <p:ph type="body" idx="1"/>
          </p:nvPr>
        </p:nvSpPr>
        <p:spPr>
          <a:xfrm>
            <a:off x="701675" y="4418016"/>
            <a:ext cx="5607050" cy="4181475"/>
          </a:xfrm>
          <a:noFill/>
          <a:ln/>
        </p:spPr>
        <p:txBody>
          <a:bodyPr/>
          <a:lstStyle/>
          <a:p>
            <a:pPr eaLnBrk="1" hangingPunct="1"/>
            <a:endParaRPr lang="es-MX"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AC43E737-2A28-4D2D-B30D-5D112A7C2283}" type="slidenum">
              <a:rPr lang="es-ES" smtClean="0"/>
              <a:pPr/>
              <a:t>13</a:t>
            </a:fld>
            <a:endParaRPr lang="es-ES" smtClean="0"/>
          </a:p>
        </p:txBody>
      </p:sp>
      <p:sp>
        <p:nvSpPr>
          <p:cNvPr id="12291" name="Rectangle 2"/>
          <p:cNvSpPr>
            <a:spLocks noGrp="1" noRot="1" noChangeAspect="1" noChangeArrowheads="1" noTextEdit="1"/>
          </p:cNvSpPr>
          <p:nvPr>
            <p:ph type="sldImg"/>
          </p:nvPr>
        </p:nvSpPr>
        <p:spPr>
          <a:xfrm>
            <a:off x="1184275" y="696913"/>
            <a:ext cx="4649788" cy="3486150"/>
          </a:xfrm>
          <a:ln/>
        </p:spPr>
      </p:sp>
      <p:sp>
        <p:nvSpPr>
          <p:cNvPr id="12292" name="Rectangle 3"/>
          <p:cNvSpPr>
            <a:spLocks noGrp="1" noChangeArrowheads="1"/>
          </p:cNvSpPr>
          <p:nvPr>
            <p:ph type="body" idx="1"/>
          </p:nvPr>
        </p:nvSpPr>
        <p:spPr>
          <a:xfrm>
            <a:off x="701675" y="4418016"/>
            <a:ext cx="5607050" cy="4181475"/>
          </a:xfrm>
          <a:noFill/>
          <a:ln/>
        </p:spPr>
        <p:txBody>
          <a:bodyPr/>
          <a:lstStyle/>
          <a:p>
            <a:pPr eaLnBrk="1" hangingPunct="1"/>
            <a:endParaRPr lang="es-MX"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AC43E737-2A28-4D2D-B30D-5D112A7C2283}" type="slidenum">
              <a:rPr lang="es-ES" smtClean="0"/>
              <a:pPr/>
              <a:t>14</a:t>
            </a:fld>
            <a:endParaRPr lang="es-ES" smtClean="0"/>
          </a:p>
        </p:txBody>
      </p:sp>
      <p:sp>
        <p:nvSpPr>
          <p:cNvPr id="12291" name="Rectangle 2"/>
          <p:cNvSpPr>
            <a:spLocks noGrp="1" noRot="1" noChangeAspect="1" noChangeArrowheads="1" noTextEdit="1"/>
          </p:cNvSpPr>
          <p:nvPr>
            <p:ph type="sldImg"/>
          </p:nvPr>
        </p:nvSpPr>
        <p:spPr>
          <a:xfrm>
            <a:off x="1184275" y="696913"/>
            <a:ext cx="4649788" cy="3486150"/>
          </a:xfrm>
          <a:ln/>
        </p:spPr>
      </p:sp>
      <p:sp>
        <p:nvSpPr>
          <p:cNvPr id="12292" name="Rectangle 3"/>
          <p:cNvSpPr>
            <a:spLocks noGrp="1" noChangeArrowheads="1"/>
          </p:cNvSpPr>
          <p:nvPr>
            <p:ph type="body" idx="1"/>
          </p:nvPr>
        </p:nvSpPr>
        <p:spPr>
          <a:xfrm>
            <a:off x="701675" y="4418016"/>
            <a:ext cx="5607050" cy="4181475"/>
          </a:xfrm>
          <a:noFill/>
          <a:ln/>
        </p:spPr>
        <p:txBody>
          <a:bodyPr/>
          <a:lstStyle/>
          <a:p>
            <a:pPr eaLnBrk="1" hangingPunct="1"/>
            <a:endParaRPr lang="es-MX"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7478FBA4-DA05-40A5-B90C-127FF709E434}" type="slidenum">
              <a:rPr lang="es-ES" smtClean="0"/>
              <a:pPr/>
              <a:t>15</a:t>
            </a:fld>
            <a:endParaRPr lang="es-ES" smtClean="0"/>
          </a:p>
        </p:txBody>
      </p:sp>
      <p:sp>
        <p:nvSpPr>
          <p:cNvPr id="13315" name="Rectangle 2"/>
          <p:cNvSpPr>
            <a:spLocks noGrp="1" noRot="1" noChangeAspect="1" noChangeArrowheads="1" noTextEdit="1"/>
          </p:cNvSpPr>
          <p:nvPr>
            <p:ph type="sldImg"/>
          </p:nvPr>
        </p:nvSpPr>
        <p:spPr>
          <a:xfrm>
            <a:off x="1184275" y="696913"/>
            <a:ext cx="4649788" cy="3486150"/>
          </a:xfrm>
          <a:ln/>
        </p:spPr>
      </p:sp>
      <p:sp>
        <p:nvSpPr>
          <p:cNvPr id="13316" name="Rectangle 3"/>
          <p:cNvSpPr>
            <a:spLocks noGrp="1" noChangeArrowheads="1"/>
          </p:cNvSpPr>
          <p:nvPr>
            <p:ph type="body" idx="1"/>
          </p:nvPr>
        </p:nvSpPr>
        <p:spPr>
          <a:xfrm>
            <a:off x="701675" y="4418016"/>
            <a:ext cx="5607050" cy="4181475"/>
          </a:xfrm>
          <a:noFill/>
          <a:ln/>
        </p:spPr>
        <p:txBody>
          <a:bodyPr/>
          <a:lstStyle/>
          <a:p>
            <a:pPr eaLnBrk="1" hangingPunct="1"/>
            <a:endParaRPr lang="es-MX"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3F9B247F-4B04-4E8A-B8F7-32D0EF698EAB}" type="slidenum">
              <a:rPr lang="es-ES" smtClean="0"/>
              <a:pPr/>
              <a:t>16</a:t>
            </a:fld>
            <a:endParaRPr lang="es-ES" smtClean="0"/>
          </a:p>
        </p:txBody>
      </p:sp>
      <p:sp>
        <p:nvSpPr>
          <p:cNvPr id="14339" name="Rectangle 2"/>
          <p:cNvSpPr>
            <a:spLocks noGrp="1" noRot="1" noChangeAspect="1" noChangeArrowheads="1" noTextEdit="1"/>
          </p:cNvSpPr>
          <p:nvPr>
            <p:ph type="sldImg"/>
          </p:nvPr>
        </p:nvSpPr>
        <p:spPr>
          <a:xfrm>
            <a:off x="1184275" y="696913"/>
            <a:ext cx="4649788" cy="3486150"/>
          </a:xfrm>
          <a:ln/>
        </p:spPr>
      </p:sp>
      <p:sp>
        <p:nvSpPr>
          <p:cNvPr id="14340" name="Rectangle 3"/>
          <p:cNvSpPr>
            <a:spLocks noGrp="1" noChangeArrowheads="1"/>
          </p:cNvSpPr>
          <p:nvPr>
            <p:ph type="body" idx="1"/>
          </p:nvPr>
        </p:nvSpPr>
        <p:spPr>
          <a:xfrm>
            <a:off x="701675" y="4418016"/>
            <a:ext cx="5607050" cy="4181475"/>
          </a:xfrm>
          <a:noFill/>
          <a:ln/>
        </p:spPr>
        <p:txBody>
          <a:bodyPr/>
          <a:lstStyle/>
          <a:p>
            <a:pPr eaLnBrk="1" hangingPunct="1"/>
            <a:endParaRPr lang="es-MX"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3F9B247F-4B04-4E8A-B8F7-32D0EF698EAB}" type="slidenum">
              <a:rPr lang="es-ES" smtClean="0"/>
              <a:pPr/>
              <a:t>17</a:t>
            </a:fld>
            <a:endParaRPr lang="es-ES" smtClean="0"/>
          </a:p>
        </p:txBody>
      </p:sp>
      <p:sp>
        <p:nvSpPr>
          <p:cNvPr id="14339" name="Rectangle 2"/>
          <p:cNvSpPr>
            <a:spLocks noGrp="1" noRot="1" noChangeAspect="1" noChangeArrowheads="1" noTextEdit="1"/>
          </p:cNvSpPr>
          <p:nvPr>
            <p:ph type="sldImg"/>
          </p:nvPr>
        </p:nvSpPr>
        <p:spPr>
          <a:xfrm>
            <a:off x="1184275" y="696913"/>
            <a:ext cx="4649788" cy="3486150"/>
          </a:xfrm>
          <a:ln/>
        </p:spPr>
      </p:sp>
      <p:sp>
        <p:nvSpPr>
          <p:cNvPr id="14340" name="Rectangle 3"/>
          <p:cNvSpPr>
            <a:spLocks noGrp="1" noChangeArrowheads="1"/>
          </p:cNvSpPr>
          <p:nvPr>
            <p:ph type="body" idx="1"/>
          </p:nvPr>
        </p:nvSpPr>
        <p:spPr>
          <a:xfrm>
            <a:off x="701675" y="4418016"/>
            <a:ext cx="5607050" cy="4181475"/>
          </a:xfrm>
          <a:noFill/>
          <a:ln/>
        </p:spPr>
        <p:txBody>
          <a:bodyPr/>
          <a:lstStyle/>
          <a:p>
            <a:pPr eaLnBrk="1" hangingPunct="1"/>
            <a:endParaRPr lang="es-MX"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4437063"/>
            <a:ext cx="9144000" cy="144462"/>
          </a:xfrm>
          <a:prstGeom prst="rect">
            <a:avLst/>
          </a:prstGeom>
          <a:gradFill rotWithShape="1">
            <a:gsLst>
              <a:gs pos="0">
                <a:schemeClr val="bg1"/>
              </a:gs>
              <a:gs pos="100000">
                <a:schemeClr val="accent2"/>
              </a:gs>
            </a:gsLst>
            <a:lin ang="0" scaled="1"/>
          </a:gradFill>
          <a:ln w="9525">
            <a:noFill/>
            <a:miter lim="800000"/>
            <a:headEnd/>
            <a:tailEnd/>
          </a:ln>
          <a:effectLst/>
        </p:spPr>
        <p:txBody>
          <a:bodyPr wrap="none" anchor="ctr"/>
          <a:lstStyle/>
          <a:p>
            <a:pPr>
              <a:defRPr/>
            </a:pPr>
            <a:endParaRPr lang="es-ES"/>
          </a:p>
        </p:txBody>
      </p:sp>
      <p:graphicFrame>
        <p:nvGraphicFramePr>
          <p:cNvPr id="5" name="Object 8"/>
          <p:cNvGraphicFramePr>
            <a:graphicFrameLocks noChangeAspect="1"/>
          </p:cNvGraphicFramePr>
          <p:nvPr/>
        </p:nvGraphicFramePr>
        <p:xfrm>
          <a:off x="5543550" y="427038"/>
          <a:ext cx="2628900" cy="1228725"/>
        </p:xfrm>
        <a:graphic>
          <a:graphicData uri="http://schemas.openxmlformats.org/presentationml/2006/ole">
            <p:oleObj spid="_x0000_s93186" name="CorelDRAW" r:id="rId3" imgW="4396320" imgH="2054520" progId="">
              <p:embed/>
            </p:oleObj>
          </a:graphicData>
        </a:graphic>
      </p:graphicFrame>
      <p:sp>
        <p:nvSpPr>
          <p:cNvPr id="18434" name="Rectangle 2"/>
          <p:cNvSpPr>
            <a:spLocks noGrp="1" noChangeArrowheads="1"/>
          </p:cNvSpPr>
          <p:nvPr>
            <p:ph type="ctrTitle"/>
          </p:nvPr>
        </p:nvSpPr>
        <p:spPr>
          <a:xfrm>
            <a:off x="685800" y="2679700"/>
            <a:ext cx="7772400" cy="1470025"/>
          </a:xfrm>
        </p:spPr>
        <p:txBody>
          <a:bodyPr/>
          <a:lstStyle>
            <a:lvl1pPr>
              <a:defRPr sz="3200"/>
            </a:lvl1pPr>
          </a:lstStyle>
          <a:p>
            <a:r>
              <a:rPr lang="es-ES"/>
              <a:t>Haga clic para cambiar el estilo de título	</a:t>
            </a:r>
          </a:p>
        </p:txBody>
      </p:sp>
      <p:sp>
        <p:nvSpPr>
          <p:cNvPr id="18435" name="Rectangle 3"/>
          <p:cNvSpPr>
            <a:spLocks noGrp="1" noChangeArrowheads="1"/>
          </p:cNvSpPr>
          <p:nvPr>
            <p:ph type="subTitle" idx="1"/>
          </p:nvPr>
        </p:nvSpPr>
        <p:spPr>
          <a:xfrm>
            <a:off x="684213" y="4868863"/>
            <a:ext cx="7775575" cy="1346200"/>
          </a:xfrm>
        </p:spPr>
        <p:txBody>
          <a:bodyPr/>
          <a:lstStyle>
            <a:lvl1pPr marL="0" indent="0" algn="r">
              <a:buFontTx/>
              <a:buNone/>
              <a:defRPr sz="2000"/>
            </a:lvl1pPr>
          </a:lstStyle>
          <a:p>
            <a:r>
              <a:rPr lang="es-ES"/>
              <a:t>Haga clic para modificar el estilo de subtítulo del patrón</a:t>
            </a:r>
          </a:p>
        </p:txBody>
      </p:sp>
      <p:sp>
        <p:nvSpPr>
          <p:cNvPr id="6" name="Rectangle 6"/>
          <p:cNvSpPr>
            <a:spLocks noGrp="1" noChangeArrowheads="1"/>
          </p:cNvSpPr>
          <p:nvPr>
            <p:ph type="sldNum" sz="quarter" idx="10"/>
          </p:nvPr>
        </p:nvSpPr>
        <p:spPr>
          <a:xfrm>
            <a:off x="7740650" y="6381750"/>
            <a:ext cx="1223963" cy="360363"/>
          </a:xfrm>
        </p:spPr>
        <p:txBody>
          <a:bodyPr/>
          <a:lstStyle>
            <a:lvl1pPr>
              <a:defRPr/>
            </a:lvl1pPr>
          </a:lstStyle>
          <a:p>
            <a:pPr>
              <a:defRPr/>
            </a:pPr>
            <a:fld id="{2F2E38ED-D072-4429-8852-23C89857CA63}"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F369B69D-6494-460A-B55C-7D8B34E4AA20}"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9100" y="115888"/>
            <a:ext cx="2195513" cy="6192837"/>
          </a:xfrm>
        </p:spPr>
        <p:txBody>
          <a:bodyPr vert="eaVert"/>
          <a:lstStyle/>
          <a:p>
            <a:r>
              <a:rPr lang="en-US" smtClean="0"/>
              <a:t>Click to edit Master title style</a:t>
            </a:r>
            <a:endParaRPr lang="es-ES"/>
          </a:p>
        </p:txBody>
      </p:sp>
      <p:sp>
        <p:nvSpPr>
          <p:cNvPr id="3" name="Vertical Text Placeholder 2"/>
          <p:cNvSpPr>
            <a:spLocks noGrp="1"/>
          </p:cNvSpPr>
          <p:nvPr>
            <p:ph type="body" orient="vert" idx="1"/>
          </p:nvPr>
        </p:nvSpPr>
        <p:spPr>
          <a:xfrm>
            <a:off x="179388" y="115888"/>
            <a:ext cx="6437312" cy="6192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E562B2E1-D13E-4471-B311-695F749A4898}"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051050" y="115888"/>
            <a:ext cx="6913563" cy="936625"/>
          </a:xfrm>
        </p:spPr>
        <p:txBody>
          <a:bodyPr/>
          <a:lstStyle/>
          <a:p>
            <a:r>
              <a:rPr lang="en-US" smtClean="0"/>
              <a:t>Click to edit Master title style</a:t>
            </a:r>
            <a:endParaRPr lang="es-ES"/>
          </a:p>
        </p:txBody>
      </p:sp>
      <p:sp>
        <p:nvSpPr>
          <p:cNvPr id="3" name="Content Placeholder 2"/>
          <p:cNvSpPr>
            <a:spLocks noGrp="1"/>
          </p:cNvSpPr>
          <p:nvPr>
            <p:ph sz="quarter" idx="1"/>
          </p:nvPr>
        </p:nvSpPr>
        <p:spPr>
          <a:xfrm>
            <a:off x="179388" y="1412875"/>
            <a:ext cx="4316412" cy="2371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Content Placeholder 3"/>
          <p:cNvSpPr>
            <a:spLocks noGrp="1"/>
          </p:cNvSpPr>
          <p:nvPr>
            <p:ph sz="quarter" idx="2"/>
          </p:nvPr>
        </p:nvSpPr>
        <p:spPr>
          <a:xfrm>
            <a:off x="4648200" y="1412875"/>
            <a:ext cx="4316413" cy="2371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5" name="Content Placeholder 4"/>
          <p:cNvSpPr>
            <a:spLocks noGrp="1"/>
          </p:cNvSpPr>
          <p:nvPr>
            <p:ph sz="quarter" idx="3"/>
          </p:nvPr>
        </p:nvSpPr>
        <p:spPr>
          <a:xfrm>
            <a:off x="179388" y="3937000"/>
            <a:ext cx="4316412" cy="2371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6" name="Content Placeholder 5"/>
          <p:cNvSpPr>
            <a:spLocks noGrp="1"/>
          </p:cNvSpPr>
          <p:nvPr>
            <p:ph sz="quarter" idx="4"/>
          </p:nvPr>
        </p:nvSpPr>
        <p:spPr>
          <a:xfrm>
            <a:off x="4648200" y="3937000"/>
            <a:ext cx="4316413" cy="2371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0C9486A3-978A-4F1A-83DD-B8C9AE5D14F5}"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051050" y="115888"/>
            <a:ext cx="6913563" cy="936625"/>
          </a:xfrm>
        </p:spPr>
        <p:txBody>
          <a:bodyPr/>
          <a:lstStyle/>
          <a:p>
            <a:r>
              <a:rPr lang="en-US" smtClean="0"/>
              <a:t>Click to edit Master title style</a:t>
            </a:r>
            <a:endParaRPr lang="es-ES"/>
          </a:p>
        </p:txBody>
      </p:sp>
      <p:sp>
        <p:nvSpPr>
          <p:cNvPr id="3" name="Content Placeholder 2"/>
          <p:cNvSpPr>
            <a:spLocks noGrp="1"/>
          </p:cNvSpPr>
          <p:nvPr>
            <p:ph sz="half" idx="1"/>
          </p:nvPr>
        </p:nvSpPr>
        <p:spPr>
          <a:xfrm>
            <a:off x="179388" y="1412875"/>
            <a:ext cx="4316412" cy="489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Content Placeholder 3"/>
          <p:cNvSpPr>
            <a:spLocks noGrp="1"/>
          </p:cNvSpPr>
          <p:nvPr>
            <p:ph sz="quarter" idx="2"/>
          </p:nvPr>
        </p:nvSpPr>
        <p:spPr>
          <a:xfrm>
            <a:off x="4648200" y="1412875"/>
            <a:ext cx="4316413" cy="2371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5" name="Content Placeholder 4"/>
          <p:cNvSpPr>
            <a:spLocks noGrp="1"/>
          </p:cNvSpPr>
          <p:nvPr>
            <p:ph sz="quarter" idx="3"/>
          </p:nvPr>
        </p:nvSpPr>
        <p:spPr>
          <a:xfrm>
            <a:off x="4648200" y="3937000"/>
            <a:ext cx="4316413" cy="2371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6" name="Rectangle 4"/>
          <p:cNvSpPr>
            <a:spLocks noGrp="1" noChangeArrowheads="1"/>
          </p:cNvSpPr>
          <p:nvPr>
            <p:ph type="dt" sz="half" idx="10"/>
          </p:nvPr>
        </p:nvSpPr>
        <p:spPr>
          <a:ln/>
        </p:spPr>
        <p:txBody>
          <a:bodyPr/>
          <a:lstStyle>
            <a:lvl1pPr>
              <a:defRPr/>
            </a:lvl1pPr>
          </a:lstStyle>
          <a:p>
            <a:pPr>
              <a:defRPr/>
            </a:pPr>
            <a:endParaRPr lang="es-ES"/>
          </a:p>
        </p:txBody>
      </p:sp>
      <p:sp>
        <p:nvSpPr>
          <p:cNvPr id="7" name="Rectangle 5"/>
          <p:cNvSpPr>
            <a:spLocks noGrp="1" noChangeArrowheads="1"/>
          </p:cNvSpPr>
          <p:nvPr>
            <p:ph type="ftr" sz="quarter" idx="11"/>
          </p:nvPr>
        </p:nvSpPr>
        <p:spPr>
          <a:ln/>
        </p:spPr>
        <p:txBody>
          <a:bodyPr/>
          <a:lstStyle>
            <a:lvl1pPr>
              <a:defRPr/>
            </a:lvl1pPr>
          </a:lstStyle>
          <a:p>
            <a:pPr>
              <a:defRPr/>
            </a:pPr>
            <a:endParaRPr lang="es-ES"/>
          </a:p>
        </p:txBody>
      </p:sp>
      <p:sp>
        <p:nvSpPr>
          <p:cNvPr id="8" name="Rectangle 6"/>
          <p:cNvSpPr>
            <a:spLocks noGrp="1" noChangeArrowheads="1"/>
          </p:cNvSpPr>
          <p:nvPr>
            <p:ph type="sldNum" sz="quarter" idx="12"/>
          </p:nvPr>
        </p:nvSpPr>
        <p:spPr>
          <a:ln/>
        </p:spPr>
        <p:txBody>
          <a:bodyPr/>
          <a:lstStyle>
            <a:lvl1pPr>
              <a:defRPr/>
            </a:lvl1pPr>
          </a:lstStyle>
          <a:p>
            <a:pPr>
              <a:defRPr/>
            </a:pPr>
            <a:fld id="{ADB72AD6-A37D-44F3-A3A4-88DB46CF319E}" type="slidenum">
              <a:rPr lang="es-ES"/>
              <a:pPr>
                <a:defRPr/>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79388" y="115888"/>
            <a:ext cx="8785225" cy="61928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39C85B86-D134-449F-AB0E-617DF42A8CD7}"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F0A6B4BF-3AFA-4F61-BE14-A89ADC8A57BA}"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E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946CEC0F-EB20-4A45-8A7A-ADF111DC46E5}"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Content Placeholder 2"/>
          <p:cNvSpPr>
            <a:spLocks noGrp="1"/>
          </p:cNvSpPr>
          <p:nvPr>
            <p:ph sz="half" idx="1"/>
          </p:nvPr>
        </p:nvSpPr>
        <p:spPr>
          <a:xfrm>
            <a:off x="179388" y="1412875"/>
            <a:ext cx="4316412" cy="4895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Content Placeholder 3"/>
          <p:cNvSpPr>
            <a:spLocks noGrp="1"/>
          </p:cNvSpPr>
          <p:nvPr>
            <p:ph sz="half" idx="2"/>
          </p:nvPr>
        </p:nvSpPr>
        <p:spPr>
          <a:xfrm>
            <a:off x="4648200" y="1412875"/>
            <a:ext cx="4316413" cy="4895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AE99C5C1-E058-4ACE-82F1-CFA55CA86FB1}"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s-E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70BF87BC-7E3B-4D5F-858D-9DBEBAEFED1A}"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04FAA369-A9C3-43AD-BB28-9B3B9294A01D}"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11265E5B-8E6C-4670-997E-1F3D7E58ACCB}"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E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D38CD03-E526-48EB-A4AD-4CA6D93B8FD0}"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E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D22EE0DA-D0FE-406B-BEC2-8FE49B732667}"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vmlDrawing" Target="../drawings/vmlDrawing1.v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3" name="Rectangle 9"/>
          <p:cNvSpPr>
            <a:spLocks noChangeArrowheads="1"/>
          </p:cNvSpPr>
          <p:nvPr/>
        </p:nvSpPr>
        <p:spPr bwMode="auto">
          <a:xfrm>
            <a:off x="0" y="1125538"/>
            <a:ext cx="9144000" cy="144462"/>
          </a:xfrm>
          <a:prstGeom prst="rect">
            <a:avLst/>
          </a:prstGeom>
          <a:gradFill rotWithShape="1">
            <a:gsLst>
              <a:gs pos="0">
                <a:schemeClr val="bg1"/>
              </a:gs>
              <a:gs pos="100000">
                <a:schemeClr val="accent2"/>
              </a:gs>
            </a:gsLst>
            <a:lin ang="0" scaled="1"/>
          </a:gradFill>
          <a:ln w="9525">
            <a:noFill/>
            <a:miter lim="800000"/>
            <a:headEnd/>
            <a:tailEnd/>
          </a:ln>
          <a:effectLst/>
        </p:spPr>
        <p:txBody>
          <a:bodyPr wrap="none" anchor="ctr"/>
          <a:lstStyle/>
          <a:p>
            <a:pPr>
              <a:defRPr/>
            </a:pPr>
            <a:endParaRPr lang="es-ES"/>
          </a:p>
        </p:txBody>
      </p:sp>
      <p:sp>
        <p:nvSpPr>
          <p:cNvPr id="1029" name="Rectangle 2"/>
          <p:cNvSpPr>
            <a:spLocks noGrp="1" noChangeArrowheads="1"/>
          </p:cNvSpPr>
          <p:nvPr>
            <p:ph type="title"/>
          </p:nvPr>
        </p:nvSpPr>
        <p:spPr bwMode="auto">
          <a:xfrm>
            <a:off x="2051050" y="115888"/>
            <a:ext cx="6913563"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30" name="Rectangle 3"/>
          <p:cNvSpPr>
            <a:spLocks noGrp="1" noChangeArrowheads="1"/>
          </p:cNvSpPr>
          <p:nvPr>
            <p:ph type="body" idx="1"/>
          </p:nvPr>
        </p:nvSpPr>
        <p:spPr bwMode="auto">
          <a:xfrm>
            <a:off x="179388" y="1412875"/>
            <a:ext cx="8785225" cy="4895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5868988" y="6381750"/>
            <a:ext cx="1800225"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s-ES"/>
          </a:p>
        </p:txBody>
      </p:sp>
      <p:sp>
        <p:nvSpPr>
          <p:cNvPr id="2" name="Rectangle 5"/>
          <p:cNvSpPr>
            <a:spLocks noGrp="1" noChangeArrowheads="1"/>
          </p:cNvSpPr>
          <p:nvPr>
            <p:ph type="ftr" sz="quarter" idx="3"/>
          </p:nvPr>
        </p:nvSpPr>
        <p:spPr bwMode="auto">
          <a:xfrm>
            <a:off x="179388" y="6381750"/>
            <a:ext cx="5561012"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
          </a:p>
        </p:txBody>
      </p:sp>
      <p:sp>
        <p:nvSpPr>
          <p:cNvPr id="3" name="Rectangle 6"/>
          <p:cNvSpPr>
            <a:spLocks noGrp="1" noChangeArrowheads="1"/>
          </p:cNvSpPr>
          <p:nvPr>
            <p:ph type="sldNum" sz="quarter" idx="4"/>
          </p:nvPr>
        </p:nvSpPr>
        <p:spPr bwMode="auto">
          <a:xfrm>
            <a:off x="7740650" y="6381750"/>
            <a:ext cx="1152525"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104FDC-3EA7-4D44-8935-0FCB98879714}" type="slidenum">
              <a:rPr lang="es-ES"/>
              <a:pPr>
                <a:defRPr/>
              </a:pPr>
              <a:t>‹Nº›</a:t>
            </a:fld>
            <a:endParaRPr lang="es-ES"/>
          </a:p>
        </p:txBody>
      </p:sp>
      <p:graphicFrame>
        <p:nvGraphicFramePr>
          <p:cNvPr id="1026" name="Object 8"/>
          <p:cNvGraphicFramePr>
            <a:graphicFrameLocks noChangeAspect="1"/>
          </p:cNvGraphicFramePr>
          <p:nvPr/>
        </p:nvGraphicFramePr>
        <p:xfrm>
          <a:off x="177800" y="206375"/>
          <a:ext cx="1657350" cy="774700"/>
        </p:xfrm>
        <a:graphic>
          <a:graphicData uri="http://schemas.openxmlformats.org/presentationml/2006/ole">
            <p:oleObj spid="_x0000_s1026" name="CorelDRAW" r:id="rId17" imgW="4396320" imgH="2054520" progId="">
              <p:embed/>
            </p:oleObj>
          </a:graphicData>
        </a:graphic>
      </p:graphicFrame>
    </p:spTree>
  </p:cSld>
  <p:clrMap bg1="lt1" tx1="dk1" bg2="lt2" tx2="dk2" accent1="accent1" accent2="accent2" accent3="accent3" accent4="accent4" accent5="accent5" accent6="accent6" hlink="hlink" folHlink="folHlink"/>
  <p:sldLayoutIdLst>
    <p:sldLayoutId id="2147483692"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Lst>
  <p:hf hdr="0" ftr="0" dt="0"/>
  <p:txStyles>
    <p:titleStyle>
      <a:lvl1pPr algn="r" rtl="0" eaLnBrk="0" fontAlgn="base" hangingPunct="0">
        <a:spcBef>
          <a:spcPct val="0"/>
        </a:spcBef>
        <a:spcAft>
          <a:spcPct val="0"/>
        </a:spcAft>
        <a:defRPr sz="2800">
          <a:solidFill>
            <a:schemeClr val="tx2"/>
          </a:solidFill>
          <a:latin typeface="+mj-lt"/>
          <a:ea typeface="+mj-ea"/>
          <a:cs typeface="+mj-cs"/>
        </a:defRPr>
      </a:lvl1pPr>
      <a:lvl2pPr algn="r" rtl="0" eaLnBrk="0" fontAlgn="base" hangingPunct="0">
        <a:spcBef>
          <a:spcPct val="0"/>
        </a:spcBef>
        <a:spcAft>
          <a:spcPct val="0"/>
        </a:spcAft>
        <a:defRPr sz="2800">
          <a:solidFill>
            <a:schemeClr val="tx2"/>
          </a:solidFill>
          <a:latin typeface="Arial" charset="0"/>
        </a:defRPr>
      </a:lvl2pPr>
      <a:lvl3pPr algn="r" rtl="0" eaLnBrk="0" fontAlgn="base" hangingPunct="0">
        <a:spcBef>
          <a:spcPct val="0"/>
        </a:spcBef>
        <a:spcAft>
          <a:spcPct val="0"/>
        </a:spcAft>
        <a:defRPr sz="2800">
          <a:solidFill>
            <a:schemeClr val="tx2"/>
          </a:solidFill>
          <a:latin typeface="Arial" charset="0"/>
        </a:defRPr>
      </a:lvl3pPr>
      <a:lvl4pPr algn="r" rtl="0" eaLnBrk="0" fontAlgn="base" hangingPunct="0">
        <a:spcBef>
          <a:spcPct val="0"/>
        </a:spcBef>
        <a:spcAft>
          <a:spcPct val="0"/>
        </a:spcAft>
        <a:defRPr sz="2800">
          <a:solidFill>
            <a:schemeClr val="tx2"/>
          </a:solidFill>
          <a:latin typeface="Arial" charset="0"/>
        </a:defRPr>
      </a:lvl4pPr>
      <a:lvl5pPr algn="r" rtl="0" eaLnBrk="0" fontAlgn="base" hangingPunct="0">
        <a:spcBef>
          <a:spcPct val="0"/>
        </a:spcBef>
        <a:spcAft>
          <a:spcPct val="0"/>
        </a:spcAft>
        <a:defRPr sz="2800">
          <a:solidFill>
            <a:schemeClr val="tx2"/>
          </a:solidFill>
          <a:latin typeface="Arial" charset="0"/>
        </a:defRPr>
      </a:lvl5pPr>
      <a:lvl6pPr marL="457200" algn="r" rtl="0" fontAlgn="base">
        <a:spcBef>
          <a:spcPct val="0"/>
        </a:spcBef>
        <a:spcAft>
          <a:spcPct val="0"/>
        </a:spcAft>
        <a:defRPr sz="2800">
          <a:solidFill>
            <a:schemeClr val="tx2"/>
          </a:solidFill>
          <a:latin typeface="Arial" charset="0"/>
        </a:defRPr>
      </a:lvl6pPr>
      <a:lvl7pPr marL="914400" algn="r" rtl="0" fontAlgn="base">
        <a:spcBef>
          <a:spcPct val="0"/>
        </a:spcBef>
        <a:spcAft>
          <a:spcPct val="0"/>
        </a:spcAft>
        <a:defRPr sz="2800">
          <a:solidFill>
            <a:schemeClr val="tx2"/>
          </a:solidFill>
          <a:latin typeface="Arial" charset="0"/>
        </a:defRPr>
      </a:lvl7pPr>
      <a:lvl8pPr marL="1371600" algn="r" rtl="0" fontAlgn="base">
        <a:spcBef>
          <a:spcPct val="0"/>
        </a:spcBef>
        <a:spcAft>
          <a:spcPct val="0"/>
        </a:spcAft>
        <a:defRPr sz="2800">
          <a:solidFill>
            <a:schemeClr val="tx2"/>
          </a:solidFill>
          <a:latin typeface="Arial" charset="0"/>
        </a:defRPr>
      </a:lvl8pPr>
      <a:lvl9pPr marL="1828800" algn="r" rtl="0" fontAlgn="base">
        <a:spcBef>
          <a:spcPct val="0"/>
        </a:spcBef>
        <a:spcAft>
          <a:spcPct val="0"/>
        </a:spcAft>
        <a:defRPr sz="2800">
          <a:solidFill>
            <a:schemeClr val="tx2"/>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chart" Target="../charts/chart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3.emf"/><Relationship Id="rId4"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4.emf"/><Relationship Id="rId4"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5.emf"/><Relationship Id="rId4" Type="http://schemas.openxmlformats.org/officeDocument/2006/relationships/oleObject" Target="../embeddings/oleObject9.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6.emf"/><Relationship Id="rId4" Type="http://schemas.openxmlformats.org/officeDocument/2006/relationships/oleObject" Target="../embeddings/oleObject10.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oleObject" Target="../embeddings/oleObject11.bin"/><Relationship Id="rId4" Type="http://schemas.openxmlformats.org/officeDocument/2006/relationships/chart" Target="../charts/char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7.emf"/><Relationship Id="rId4" Type="http://schemas.openxmlformats.org/officeDocument/2006/relationships/oleObject" Target="../embeddings/oleObject12.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9.emf"/><Relationship Id="rId4"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10.emf"/><Relationship Id="rId4" Type="http://schemas.openxmlformats.org/officeDocument/2006/relationships/oleObject" Target="../embeddings/oleObject15.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2.xml"/><Relationship Id="rId1" Type="http://schemas.openxmlformats.org/officeDocument/2006/relationships/vmlDrawing" Target="../drawings/vmlDrawing16.vml"/><Relationship Id="rId5" Type="http://schemas.openxmlformats.org/officeDocument/2006/relationships/chart" Target="../charts/chart8.xml"/><Relationship Id="rId4" Type="http://schemas.openxmlformats.org/officeDocument/2006/relationships/chart" Target="../charts/char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2.xml"/><Relationship Id="rId1" Type="http://schemas.openxmlformats.org/officeDocument/2006/relationships/vmlDrawing" Target="../drawings/vmlDrawing17.vml"/><Relationship Id="rId5" Type="http://schemas.openxmlformats.org/officeDocument/2006/relationships/chart" Target="../charts/chart10.xml"/><Relationship Id="rId4" Type="http://schemas.openxmlformats.org/officeDocument/2006/relationships/chart" Target="../charts/chart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oleObject" Target="../embeddings/oleObject18.bin"/><Relationship Id="rId4" Type="http://schemas.openxmlformats.org/officeDocument/2006/relationships/chart" Target="../charts/chart1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vmlDrawing" Target="../drawings/vmlDrawing19.vml"/><Relationship Id="rId5" Type="http://schemas.openxmlformats.org/officeDocument/2006/relationships/image" Target="../media/image11.emf"/><Relationship Id="rId4" Type="http://schemas.openxmlformats.org/officeDocument/2006/relationships/oleObject" Target="../embeddings/oleObject19.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vmlDrawing" Target="../drawings/vmlDrawing20.vml"/><Relationship Id="rId5" Type="http://schemas.openxmlformats.org/officeDocument/2006/relationships/image" Target="../media/image12.emf"/><Relationship Id="rId4" Type="http://schemas.openxmlformats.org/officeDocument/2006/relationships/oleObject" Target="../embeddings/oleObject20.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vmlDrawing" Target="../drawings/vmlDrawing21.vml"/><Relationship Id="rId5" Type="http://schemas.openxmlformats.org/officeDocument/2006/relationships/image" Target="../media/image13.emf"/><Relationship Id="rId4" Type="http://schemas.openxmlformats.org/officeDocument/2006/relationships/oleObject" Target="../embeddings/oleObject21.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vmlDrawing" Target="../drawings/vmlDrawing22.vml"/><Relationship Id="rId5" Type="http://schemas.openxmlformats.org/officeDocument/2006/relationships/image" Target="../media/image14.emf"/><Relationship Id="rId4" Type="http://schemas.openxmlformats.org/officeDocument/2006/relationships/oleObject" Target="../embeddings/oleObject22.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vmlDrawing" Target="../drawings/vmlDrawing23.vml"/><Relationship Id="rId5" Type="http://schemas.openxmlformats.org/officeDocument/2006/relationships/image" Target="../media/image15.emf"/><Relationship Id="rId4" Type="http://schemas.openxmlformats.org/officeDocument/2006/relationships/oleObject" Target="../embeddings/oleObject23.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vmlDrawing" Target="../drawings/vmlDrawing24.vml"/><Relationship Id="rId5" Type="http://schemas.openxmlformats.org/officeDocument/2006/relationships/image" Target="../media/image16.emf"/><Relationship Id="rId4" Type="http://schemas.openxmlformats.org/officeDocument/2006/relationships/oleObject" Target="../embeddings/oleObject24.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vmlDrawing" Target="../drawings/vmlDrawing25.vml"/><Relationship Id="rId5" Type="http://schemas.openxmlformats.org/officeDocument/2006/relationships/image" Target="../media/image17.emf"/><Relationship Id="rId4" Type="http://schemas.openxmlformats.org/officeDocument/2006/relationships/oleObject" Target="../embeddings/oleObject25.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vmlDrawing" Target="../drawings/vmlDrawing26.vml"/><Relationship Id="rId5" Type="http://schemas.openxmlformats.org/officeDocument/2006/relationships/image" Target="../media/image18.emf"/><Relationship Id="rId4" Type="http://schemas.openxmlformats.org/officeDocument/2006/relationships/oleObject" Target="../embeddings/oleObject26.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mlDrawing" Target="../drawings/vmlDrawing27.vml"/><Relationship Id="rId5" Type="http://schemas.openxmlformats.org/officeDocument/2006/relationships/image" Target="../media/image19.emf"/><Relationship Id="rId4" Type="http://schemas.openxmlformats.org/officeDocument/2006/relationships/oleObject" Target="../embeddings/oleObject27.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vmlDrawing" Target="../drawings/vmlDrawing28.vml"/><Relationship Id="rId5" Type="http://schemas.openxmlformats.org/officeDocument/2006/relationships/image" Target="../media/image20.emf"/><Relationship Id="rId4" Type="http://schemas.openxmlformats.org/officeDocument/2006/relationships/oleObject" Target="../embeddings/oleObject28.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vmlDrawing" Target="../drawings/vmlDrawing29.vml"/><Relationship Id="rId5" Type="http://schemas.openxmlformats.org/officeDocument/2006/relationships/image" Target="../media/image21.emf"/><Relationship Id="rId4" Type="http://schemas.openxmlformats.org/officeDocument/2006/relationships/oleObject" Target="../embeddings/oleObject29.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vmlDrawing" Target="../drawings/vmlDrawing30.vml"/><Relationship Id="rId5" Type="http://schemas.openxmlformats.org/officeDocument/2006/relationships/image" Target="../media/image22.emf"/><Relationship Id="rId4" Type="http://schemas.openxmlformats.org/officeDocument/2006/relationships/oleObject" Target="../embeddings/oleObject30.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4.xml"/><Relationship Id="rId1" Type="http://schemas.openxmlformats.org/officeDocument/2006/relationships/vmlDrawing" Target="../drawings/vmlDrawing31.vml"/><Relationship Id="rId4" Type="http://schemas.openxmlformats.org/officeDocument/2006/relationships/chart" Target="../charts/chart1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vmlDrawing" Target="../drawings/vmlDrawing32.vml"/><Relationship Id="rId5" Type="http://schemas.openxmlformats.org/officeDocument/2006/relationships/image" Target="../media/image23.emf"/><Relationship Id="rId4" Type="http://schemas.openxmlformats.org/officeDocument/2006/relationships/oleObject" Target="../embeddings/oleObject32.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vmlDrawing" Target="../drawings/vmlDrawing33.vml"/><Relationship Id="rId5" Type="http://schemas.openxmlformats.org/officeDocument/2006/relationships/image" Target="../media/image24.emf"/><Relationship Id="rId4" Type="http://schemas.openxmlformats.org/officeDocument/2006/relationships/oleObject" Target="../embeddings/oleObject33.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vmlDrawing" Target="../drawings/vmlDrawing34.vml"/><Relationship Id="rId5" Type="http://schemas.openxmlformats.org/officeDocument/2006/relationships/image" Target="../media/image25.emf"/><Relationship Id="rId4" Type="http://schemas.openxmlformats.org/officeDocument/2006/relationships/oleObject" Target="../embeddings/oleObject34.bin"/></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vmlDrawing" Target="../drawings/vmlDrawing35.vml"/><Relationship Id="rId5" Type="http://schemas.openxmlformats.org/officeDocument/2006/relationships/image" Target="../media/image26.emf"/><Relationship Id="rId4" Type="http://schemas.openxmlformats.org/officeDocument/2006/relationships/oleObject" Target="../embeddings/oleObject35.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vmlDrawing" Target="../drawings/vmlDrawing36.vml"/><Relationship Id="rId5" Type="http://schemas.openxmlformats.org/officeDocument/2006/relationships/image" Target="../media/image27.emf"/><Relationship Id="rId4" Type="http://schemas.openxmlformats.org/officeDocument/2006/relationships/oleObject" Target="../embeddings/oleObject36.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vmlDrawing" Target="../drawings/vmlDrawing37.vml"/><Relationship Id="rId5" Type="http://schemas.openxmlformats.org/officeDocument/2006/relationships/image" Target="../media/image28.emf"/><Relationship Id="rId4" Type="http://schemas.openxmlformats.org/officeDocument/2006/relationships/oleObject" Target="../embeddings/oleObject37.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vmlDrawing" Target="../drawings/vmlDrawing38.vml"/><Relationship Id="rId5" Type="http://schemas.openxmlformats.org/officeDocument/2006/relationships/image" Target="../media/image29.emf"/><Relationship Id="rId4" Type="http://schemas.openxmlformats.org/officeDocument/2006/relationships/oleObject" Target="../embeddings/oleObject38.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vmlDrawing" Target="../drawings/vmlDrawing39.vml"/><Relationship Id="rId5" Type="http://schemas.openxmlformats.org/officeDocument/2006/relationships/image" Target="../media/image30.emf"/><Relationship Id="rId4" Type="http://schemas.openxmlformats.org/officeDocument/2006/relationships/oleObject" Target="../embeddings/oleObject39.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vmlDrawing" Target="../drawings/vmlDrawing40.vml"/><Relationship Id="rId5" Type="http://schemas.openxmlformats.org/officeDocument/2006/relationships/image" Target="../media/image31.emf"/><Relationship Id="rId4" Type="http://schemas.openxmlformats.org/officeDocument/2006/relationships/oleObject" Target="../embeddings/oleObject40.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vmlDrawing" Target="../drawings/vmlDrawing41.vml"/><Relationship Id="rId5" Type="http://schemas.openxmlformats.org/officeDocument/2006/relationships/image" Target="../media/image32.emf"/><Relationship Id="rId4" Type="http://schemas.openxmlformats.org/officeDocument/2006/relationships/oleObject" Target="../embeddings/oleObject41.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vmlDrawing" Target="../drawings/vmlDrawing42.vml"/><Relationship Id="rId5" Type="http://schemas.openxmlformats.org/officeDocument/2006/relationships/image" Target="../media/image33.emf"/><Relationship Id="rId4" Type="http://schemas.openxmlformats.org/officeDocument/2006/relationships/oleObject" Target="../embeddings/oleObject42.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vmlDrawing" Target="../drawings/vmlDrawing43.vml"/><Relationship Id="rId5" Type="http://schemas.openxmlformats.org/officeDocument/2006/relationships/image" Target="../media/image34.emf"/><Relationship Id="rId4" Type="http://schemas.openxmlformats.org/officeDocument/2006/relationships/oleObject" Target="../embeddings/oleObject43.bin"/></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6.xml"/><Relationship Id="rId1" Type="http://schemas.openxmlformats.org/officeDocument/2006/relationships/vmlDrawing" Target="../drawings/vmlDrawing44.v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6.xml"/><Relationship Id="rId1" Type="http://schemas.openxmlformats.org/officeDocument/2006/relationships/vmlDrawing" Target="../drawings/vmlDrawing45.vml"/><Relationship Id="rId4" Type="http://schemas.openxmlformats.org/officeDocument/2006/relationships/image" Target="../media/image35.e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6.xml"/><Relationship Id="rId1" Type="http://schemas.openxmlformats.org/officeDocument/2006/relationships/vmlDrawing" Target="../drawings/vmlDrawing46.vml"/><Relationship Id="rId4" Type="http://schemas.openxmlformats.org/officeDocument/2006/relationships/image" Target="../media/image36.e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6.xml"/><Relationship Id="rId1" Type="http://schemas.openxmlformats.org/officeDocument/2006/relationships/vmlDrawing" Target="../drawings/vmlDrawing47.vml"/><Relationship Id="rId4" Type="http://schemas.openxmlformats.org/officeDocument/2006/relationships/image" Target="../media/image37.e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6.xml"/><Relationship Id="rId1" Type="http://schemas.openxmlformats.org/officeDocument/2006/relationships/vmlDrawing" Target="../drawings/vmlDrawing48.vml"/><Relationship Id="rId4" Type="http://schemas.openxmlformats.org/officeDocument/2006/relationships/image" Target="../media/image38.e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6.xml"/><Relationship Id="rId1" Type="http://schemas.openxmlformats.org/officeDocument/2006/relationships/vmlDrawing" Target="../drawings/vmlDrawing49.vml"/><Relationship Id="rId4" Type="http://schemas.openxmlformats.org/officeDocument/2006/relationships/image" Target="../media/image39.e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6.xml"/><Relationship Id="rId1" Type="http://schemas.openxmlformats.org/officeDocument/2006/relationships/vmlDrawing" Target="../drawings/vmlDrawing50.vml"/><Relationship Id="rId4" Type="http://schemas.openxmlformats.org/officeDocument/2006/relationships/image" Target="../media/image40.e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6.xml"/><Relationship Id="rId1" Type="http://schemas.openxmlformats.org/officeDocument/2006/relationships/vmlDrawing" Target="../drawings/vmlDrawing51.vml"/><Relationship Id="rId4" Type="http://schemas.openxmlformats.org/officeDocument/2006/relationships/image" Target="../media/image41.emf"/></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6.xml"/><Relationship Id="rId1" Type="http://schemas.openxmlformats.org/officeDocument/2006/relationships/vmlDrawing" Target="../drawings/vmlDrawing52.vml"/><Relationship Id="rId4" Type="http://schemas.openxmlformats.org/officeDocument/2006/relationships/image" Target="../media/image42.emf"/></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6.xml"/><Relationship Id="rId1" Type="http://schemas.openxmlformats.org/officeDocument/2006/relationships/vmlDrawing" Target="../drawings/vmlDrawing53.vml"/><Relationship Id="rId4" Type="http://schemas.openxmlformats.org/officeDocument/2006/relationships/image" Target="../media/image43.emf"/></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chart" Target="../charts/chart1.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12.xml"/><Relationship Id="rId1" Type="http://schemas.openxmlformats.org/officeDocument/2006/relationships/vmlDrawing" Target="../drawings/vmlDrawing54.vml"/><Relationship Id="rId4" Type="http://schemas.openxmlformats.org/officeDocument/2006/relationships/chart" Target="../charts/chart13.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12.xml"/><Relationship Id="rId1" Type="http://schemas.openxmlformats.org/officeDocument/2006/relationships/vmlDrawing" Target="../drawings/vmlDrawing55.vml"/><Relationship Id="rId6" Type="http://schemas.openxmlformats.org/officeDocument/2006/relationships/chart" Target="../charts/chart16.xml"/><Relationship Id="rId5" Type="http://schemas.openxmlformats.org/officeDocument/2006/relationships/chart" Target="../charts/chart15.xml"/><Relationship Id="rId4" Type="http://schemas.openxmlformats.org/officeDocument/2006/relationships/chart" Target="../charts/chart14.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4.xml"/><Relationship Id="rId1" Type="http://schemas.openxmlformats.org/officeDocument/2006/relationships/vmlDrawing" Target="../drawings/vmlDrawing56.vml"/><Relationship Id="rId4" Type="http://schemas.openxmlformats.org/officeDocument/2006/relationships/chart" Target="../charts/chart17.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4.xml"/><Relationship Id="rId1" Type="http://schemas.openxmlformats.org/officeDocument/2006/relationships/vmlDrawing" Target="../drawings/vmlDrawing57.vml"/><Relationship Id="rId4" Type="http://schemas.openxmlformats.org/officeDocument/2006/relationships/image" Target="../media/image44.emf"/></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12.xml"/><Relationship Id="rId1" Type="http://schemas.openxmlformats.org/officeDocument/2006/relationships/vmlDrawing" Target="../drawings/vmlDrawing58.vml"/><Relationship Id="rId6" Type="http://schemas.openxmlformats.org/officeDocument/2006/relationships/chart" Target="../charts/chart20.xml"/><Relationship Id="rId5" Type="http://schemas.openxmlformats.org/officeDocument/2006/relationships/chart" Target="../charts/chart19.xml"/><Relationship Id="rId4" Type="http://schemas.openxmlformats.org/officeDocument/2006/relationships/chart" Target="../charts/chart18.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4.xml"/><Relationship Id="rId1" Type="http://schemas.openxmlformats.org/officeDocument/2006/relationships/vmlDrawing" Target="../drawings/vmlDrawing59.vml"/><Relationship Id="rId4" Type="http://schemas.openxmlformats.org/officeDocument/2006/relationships/chart" Target="../charts/chart21.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4.xml"/><Relationship Id="rId1" Type="http://schemas.openxmlformats.org/officeDocument/2006/relationships/vmlDrawing" Target="../drawings/vmlDrawing60.vml"/><Relationship Id="rId4" Type="http://schemas.openxmlformats.org/officeDocument/2006/relationships/image" Target="../media/image45.emf"/></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Layout" Target="../slideLayouts/slideLayout4.xml"/><Relationship Id="rId1" Type="http://schemas.openxmlformats.org/officeDocument/2006/relationships/vmlDrawing" Target="../drawings/vmlDrawing61.vml"/><Relationship Id="rId4" Type="http://schemas.openxmlformats.org/officeDocument/2006/relationships/image" Target="../media/image46.emf"/></Relationships>
</file>

<file path=ppt/slides/_rels/slide69.xml.rels><?xml version="1.0" encoding="UTF-8" standalone="yes"?>
<Relationships xmlns="http://schemas.openxmlformats.org/package/2006/relationships"><Relationship Id="rId3" Type="http://schemas.openxmlformats.org/officeDocument/2006/relationships/image" Target="../media/image48.emf"/><Relationship Id="rId7" Type="http://schemas.openxmlformats.org/officeDocument/2006/relationships/image" Target="../media/image52.emf"/><Relationship Id="rId2" Type="http://schemas.openxmlformats.org/officeDocument/2006/relationships/image" Target="../media/image47.emf"/><Relationship Id="rId1" Type="http://schemas.openxmlformats.org/officeDocument/2006/relationships/slideLayout" Target="../slideLayouts/slideLayout2.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12.xml"/><Relationship Id="rId1" Type="http://schemas.openxmlformats.org/officeDocument/2006/relationships/vmlDrawing" Target="../drawings/vmlDrawing62.vml"/></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12.xml"/><Relationship Id="rId1" Type="http://schemas.openxmlformats.org/officeDocument/2006/relationships/vmlDrawing" Target="../drawings/vmlDrawing63.vml"/></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slideLayout" Target="../slideLayouts/slideLayout12.xml"/><Relationship Id="rId1" Type="http://schemas.openxmlformats.org/officeDocument/2006/relationships/vmlDrawing" Target="../drawings/vmlDrawing64.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4.vml"/><Relationship Id="rId4" Type="http://schemas.openxmlformats.org/officeDocument/2006/relationships/chart" Target="../charts/char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12.xml"/><Relationship Id="rId1" Type="http://schemas.openxmlformats.org/officeDocument/2006/relationships/vmlDrawing" Target="../drawings/vmlDrawing65.vml"/><Relationship Id="rId4" Type="http://schemas.openxmlformats.org/officeDocument/2006/relationships/image" Target="../media/image61.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5.vml"/><Relationship Id="rId5" Type="http://schemas.openxmlformats.org/officeDocument/2006/relationships/chart" Target="../charts/chart4.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p:cNvSpPr>
            <a:spLocks noGrp="1" noChangeArrowheads="1"/>
          </p:cNvSpPr>
          <p:nvPr>
            <p:ph type="sldNum" sz="quarter" idx="10"/>
          </p:nvPr>
        </p:nvSpPr>
        <p:spPr>
          <a:noFill/>
        </p:spPr>
        <p:txBody>
          <a:bodyPr/>
          <a:lstStyle/>
          <a:p>
            <a:fld id="{B9F34BF8-7EC3-40A6-B071-DCA467B3EDCA}" type="slidenum">
              <a:rPr lang="es-ES" smtClean="0"/>
              <a:pPr/>
              <a:t>1</a:t>
            </a:fld>
            <a:endParaRPr lang="es-ES" smtClean="0"/>
          </a:p>
        </p:txBody>
      </p:sp>
      <p:sp>
        <p:nvSpPr>
          <p:cNvPr id="44035" name="Rectangle 2"/>
          <p:cNvSpPr>
            <a:spLocks noGrp="1" noChangeArrowheads="1"/>
          </p:cNvSpPr>
          <p:nvPr>
            <p:ph type="ctrTitle"/>
          </p:nvPr>
        </p:nvSpPr>
        <p:spPr/>
        <p:txBody>
          <a:bodyPr/>
          <a:lstStyle/>
          <a:p>
            <a:pPr eaLnBrk="1" hangingPunct="1"/>
            <a:r>
              <a:rPr lang="es-ES_tradnl" sz="2000" dirty="0" smtClean="0"/>
              <a:t>INSTITUTO ELECTORAL DEL ESTADO DE MÉXICO</a:t>
            </a:r>
            <a:br>
              <a:rPr lang="es-ES_tradnl" sz="2000" dirty="0" smtClean="0"/>
            </a:br>
            <a:r>
              <a:rPr lang="es-ES_tradnl" sz="2000" dirty="0" smtClean="0"/>
              <a:t> INFORME FINAL DE MONITOREO A MEDIOS DE COMUNICACIÓN ELECTRÓNICOS, IMPRESOS E INTERNET</a:t>
            </a:r>
            <a:endParaRPr lang="es-ES" sz="2000" dirty="0" smtClean="0"/>
          </a:p>
        </p:txBody>
      </p:sp>
      <p:sp>
        <p:nvSpPr>
          <p:cNvPr id="44036" name="Rectangle 5"/>
          <p:cNvSpPr>
            <a:spLocks noGrp="1" noChangeArrowheads="1"/>
          </p:cNvSpPr>
          <p:nvPr>
            <p:ph type="subTitle" idx="1"/>
          </p:nvPr>
        </p:nvSpPr>
        <p:spPr/>
        <p:txBody>
          <a:bodyPr/>
          <a:lstStyle/>
          <a:p>
            <a:pPr eaLnBrk="1" hangingPunct="1"/>
            <a:endParaRPr lang="es-ES_tradnl" sz="1800" dirty="0" smtClean="0"/>
          </a:p>
          <a:p>
            <a:pPr eaLnBrk="1" hangingPunct="1"/>
            <a:r>
              <a:rPr lang="es-ES_tradnl" sz="1800" dirty="0" smtClean="0"/>
              <a:t>Del 17 de Marzo al 3 de Julio de 2011</a:t>
            </a:r>
            <a:endParaRPr lang="es-ES" sz="18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Slide Number Placeholder 6"/>
          <p:cNvSpPr>
            <a:spLocks noGrp="1"/>
          </p:cNvSpPr>
          <p:nvPr>
            <p:ph type="sldNum" sz="quarter" idx="12"/>
          </p:nvPr>
        </p:nvSpPr>
        <p:spPr>
          <a:noFill/>
        </p:spPr>
        <p:txBody>
          <a:bodyPr/>
          <a:lstStyle/>
          <a:p>
            <a:fld id="{5FB284FE-3531-40FB-8ED4-F9E695E94E08}" type="slidenum">
              <a:rPr lang="es-ES" smtClean="0"/>
              <a:pPr/>
              <a:t>10</a:t>
            </a:fld>
            <a:endParaRPr lang="es-ES" smtClean="0"/>
          </a:p>
        </p:txBody>
      </p:sp>
      <p:sp>
        <p:nvSpPr>
          <p:cNvPr id="5124"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Adjetivación de las Notas por Institución</a:t>
            </a:r>
            <a:endParaRPr lang="es-ES" dirty="0" smtClean="0"/>
          </a:p>
        </p:txBody>
      </p:sp>
      <p:graphicFrame>
        <p:nvGraphicFramePr>
          <p:cNvPr id="5122" name="Object 4"/>
          <p:cNvGraphicFramePr>
            <a:graphicFrameLocks noChangeAspect="1"/>
          </p:cNvGraphicFramePr>
          <p:nvPr/>
        </p:nvGraphicFramePr>
        <p:xfrm>
          <a:off x="177800" y="206375"/>
          <a:ext cx="1657350" cy="774700"/>
        </p:xfrm>
        <a:graphic>
          <a:graphicData uri="http://schemas.openxmlformats.org/presentationml/2006/ole">
            <p:oleObj spid="_x0000_s558082" name="CorelDRAW" r:id="rId3" imgW="4396320" imgH="2054520" progId="">
              <p:embed/>
            </p:oleObj>
          </a:graphicData>
        </a:graphic>
      </p:graphicFrame>
      <p:graphicFrame>
        <p:nvGraphicFramePr>
          <p:cNvPr id="7" name="Chart 11"/>
          <p:cNvGraphicFramePr>
            <a:graphicFrameLocks/>
          </p:cNvGraphicFramePr>
          <p:nvPr/>
        </p:nvGraphicFramePr>
        <p:xfrm>
          <a:off x="0" y="836712"/>
          <a:ext cx="9144000" cy="6021288"/>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1357313" y="116632"/>
            <a:ext cx="7607300" cy="936625"/>
          </a:xfrm>
        </p:spPr>
        <p:txBody>
          <a:bodyPr/>
          <a:lstStyle/>
          <a:p>
            <a:pPr eaLnBrk="1" hangingPunct="1"/>
            <a:r>
              <a:rPr lang="es-ES_tradnl" sz="2400" dirty="0" smtClean="0"/>
              <a:t>Monitoreo Cualitativo de Medios</a:t>
            </a:r>
            <a:br>
              <a:rPr lang="es-ES_tradnl" sz="2400" dirty="0" smtClean="0"/>
            </a:br>
            <a:r>
              <a:rPr lang="es-ES_tradnl" sz="2400" dirty="0" smtClean="0"/>
              <a:t>Distribución de las Notas por Actor por Adjetivación</a:t>
            </a:r>
            <a:endParaRPr lang="es-ES" sz="2400" dirty="0" smtClean="0"/>
          </a:p>
        </p:txBody>
      </p:sp>
      <p:sp>
        <p:nvSpPr>
          <p:cNvPr id="6148" name="Slide Number Placeholder 6"/>
          <p:cNvSpPr>
            <a:spLocks noGrp="1"/>
          </p:cNvSpPr>
          <p:nvPr>
            <p:ph type="sldNum" sz="quarter" idx="12"/>
          </p:nvPr>
        </p:nvSpPr>
        <p:spPr>
          <a:noFill/>
        </p:spPr>
        <p:txBody>
          <a:bodyPr/>
          <a:lstStyle/>
          <a:p>
            <a:fld id="{CD9F35CA-D7E9-47D9-A5C2-B8614049E2C6}" type="slidenum">
              <a:rPr lang="es-ES" smtClean="0"/>
              <a:pPr/>
              <a:t>11</a:t>
            </a:fld>
            <a:endParaRPr lang="es-ES" smtClean="0"/>
          </a:p>
        </p:txBody>
      </p:sp>
      <p:graphicFrame>
        <p:nvGraphicFramePr>
          <p:cNvPr id="6146" name="Object 4"/>
          <p:cNvGraphicFramePr>
            <a:graphicFrameLocks noChangeAspect="1"/>
          </p:cNvGraphicFramePr>
          <p:nvPr/>
        </p:nvGraphicFramePr>
        <p:xfrm>
          <a:off x="177800" y="206375"/>
          <a:ext cx="1657350" cy="774700"/>
        </p:xfrm>
        <a:graphic>
          <a:graphicData uri="http://schemas.openxmlformats.org/presentationml/2006/ole">
            <p:oleObj spid="_x0000_s159746"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159748" name="Picture 4"/>
          <p:cNvPicPr>
            <a:picLocks noChangeAspect="1" noChangeArrowheads="1"/>
          </p:cNvPicPr>
          <p:nvPr/>
        </p:nvPicPr>
        <p:blipFill>
          <a:blip r:embed="rId5"/>
          <a:srcRect/>
          <a:stretch>
            <a:fillRect/>
          </a:stretch>
        </p:blipFill>
        <p:spPr bwMode="auto">
          <a:xfrm>
            <a:off x="611560" y="1357024"/>
            <a:ext cx="7920880" cy="47362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1357313" y="116632"/>
            <a:ext cx="7607300" cy="936625"/>
          </a:xfrm>
        </p:spPr>
        <p:txBody>
          <a:bodyPr/>
          <a:lstStyle/>
          <a:p>
            <a:pPr eaLnBrk="1" hangingPunct="1"/>
            <a:r>
              <a:rPr lang="es-ES_tradnl" sz="2400" dirty="0" smtClean="0"/>
              <a:t>Monitoreo Cualitativo de Medios</a:t>
            </a:r>
            <a:br>
              <a:rPr lang="es-ES_tradnl" sz="2400" dirty="0" smtClean="0"/>
            </a:br>
            <a:r>
              <a:rPr lang="es-ES_tradnl" sz="2400" dirty="0" smtClean="0"/>
              <a:t>Distribución de las Notas por Actor por Adjetivación</a:t>
            </a:r>
            <a:endParaRPr lang="es-ES" sz="2400" dirty="0" smtClean="0"/>
          </a:p>
        </p:txBody>
      </p:sp>
      <p:sp>
        <p:nvSpPr>
          <p:cNvPr id="6148" name="Slide Number Placeholder 6"/>
          <p:cNvSpPr>
            <a:spLocks noGrp="1"/>
          </p:cNvSpPr>
          <p:nvPr>
            <p:ph type="sldNum" sz="quarter" idx="12"/>
          </p:nvPr>
        </p:nvSpPr>
        <p:spPr>
          <a:noFill/>
        </p:spPr>
        <p:txBody>
          <a:bodyPr/>
          <a:lstStyle/>
          <a:p>
            <a:fld id="{CD9F35CA-D7E9-47D9-A5C2-B8614049E2C6}" type="slidenum">
              <a:rPr lang="es-ES" smtClean="0"/>
              <a:pPr/>
              <a:t>12</a:t>
            </a:fld>
            <a:endParaRPr lang="es-ES" smtClean="0"/>
          </a:p>
        </p:txBody>
      </p:sp>
      <p:graphicFrame>
        <p:nvGraphicFramePr>
          <p:cNvPr id="6146" name="Object 4"/>
          <p:cNvGraphicFramePr>
            <a:graphicFrameLocks noChangeAspect="1"/>
          </p:cNvGraphicFramePr>
          <p:nvPr/>
        </p:nvGraphicFramePr>
        <p:xfrm>
          <a:off x="177800" y="206375"/>
          <a:ext cx="1657350" cy="774700"/>
        </p:xfrm>
        <a:graphic>
          <a:graphicData uri="http://schemas.openxmlformats.org/presentationml/2006/ole">
            <p:oleObj spid="_x0000_s764930"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64933" name="Picture 5"/>
          <p:cNvPicPr>
            <a:picLocks noChangeAspect="1" noChangeArrowheads="1"/>
          </p:cNvPicPr>
          <p:nvPr/>
        </p:nvPicPr>
        <p:blipFill>
          <a:blip r:embed="rId5"/>
          <a:srcRect/>
          <a:stretch>
            <a:fillRect/>
          </a:stretch>
        </p:blipFill>
        <p:spPr bwMode="auto">
          <a:xfrm>
            <a:off x="603278" y="1340768"/>
            <a:ext cx="7937444" cy="47461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1357313" y="116632"/>
            <a:ext cx="7607300" cy="936625"/>
          </a:xfrm>
        </p:spPr>
        <p:txBody>
          <a:bodyPr/>
          <a:lstStyle/>
          <a:p>
            <a:pPr eaLnBrk="1" hangingPunct="1"/>
            <a:r>
              <a:rPr lang="es-ES_tradnl" sz="2400" dirty="0" smtClean="0"/>
              <a:t>Monitoreo Cualitativo de Medios</a:t>
            </a:r>
            <a:br>
              <a:rPr lang="es-ES_tradnl" sz="2400" dirty="0" smtClean="0"/>
            </a:br>
            <a:r>
              <a:rPr lang="es-ES_tradnl" sz="2400" dirty="0" smtClean="0"/>
              <a:t>Distribución de las Notas por Actor por Adjetivación</a:t>
            </a:r>
            <a:endParaRPr lang="es-ES" sz="2400" dirty="0" smtClean="0"/>
          </a:p>
        </p:txBody>
      </p:sp>
      <p:sp>
        <p:nvSpPr>
          <p:cNvPr id="6148" name="Slide Number Placeholder 6"/>
          <p:cNvSpPr>
            <a:spLocks noGrp="1"/>
          </p:cNvSpPr>
          <p:nvPr>
            <p:ph type="sldNum" sz="quarter" idx="12"/>
          </p:nvPr>
        </p:nvSpPr>
        <p:spPr>
          <a:noFill/>
        </p:spPr>
        <p:txBody>
          <a:bodyPr/>
          <a:lstStyle/>
          <a:p>
            <a:fld id="{CD9F35CA-D7E9-47D9-A5C2-B8614049E2C6}" type="slidenum">
              <a:rPr lang="es-ES" smtClean="0"/>
              <a:pPr/>
              <a:t>13</a:t>
            </a:fld>
            <a:endParaRPr lang="es-ES" smtClean="0"/>
          </a:p>
        </p:txBody>
      </p:sp>
      <p:graphicFrame>
        <p:nvGraphicFramePr>
          <p:cNvPr id="6146" name="Object 4"/>
          <p:cNvGraphicFramePr>
            <a:graphicFrameLocks noChangeAspect="1"/>
          </p:cNvGraphicFramePr>
          <p:nvPr/>
        </p:nvGraphicFramePr>
        <p:xfrm>
          <a:off x="177800" y="206375"/>
          <a:ext cx="1657350" cy="774700"/>
        </p:xfrm>
        <a:graphic>
          <a:graphicData uri="http://schemas.openxmlformats.org/presentationml/2006/ole">
            <p:oleObj spid="_x0000_s763906"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63908" name="Picture 4"/>
          <p:cNvPicPr>
            <a:picLocks noChangeAspect="1" noChangeArrowheads="1"/>
          </p:cNvPicPr>
          <p:nvPr/>
        </p:nvPicPr>
        <p:blipFill>
          <a:blip r:embed="rId5"/>
          <a:srcRect/>
          <a:stretch>
            <a:fillRect/>
          </a:stretch>
        </p:blipFill>
        <p:spPr bwMode="auto">
          <a:xfrm>
            <a:off x="611560" y="1357024"/>
            <a:ext cx="7920880" cy="47362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1357313" y="116632"/>
            <a:ext cx="7607300" cy="936625"/>
          </a:xfrm>
        </p:spPr>
        <p:txBody>
          <a:bodyPr/>
          <a:lstStyle/>
          <a:p>
            <a:pPr eaLnBrk="1" hangingPunct="1"/>
            <a:r>
              <a:rPr lang="es-ES_tradnl" sz="2400" dirty="0" smtClean="0"/>
              <a:t>Monitoreo Cualitativo de Medios</a:t>
            </a:r>
            <a:br>
              <a:rPr lang="es-ES_tradnl" sz="2400" dirty="0" smtClean="0"/>
            </a:br>
            <a:r>
              <a:rPr lang="es-ES_tradnl" sz="2400" dirty="0" smtClean="0"/>
              <a:t>Distribución de las Notas por Actor por Adjetivación</a:t>
            </a:r>
            <a:endParaRPr lang="es-ES" sz="2400" dirty="0" smtClean="0"/>
          </a:p>
        </p:txBody>
      </p:sp>
      <p:sp>
        <p:nvSpPr>
          <p:cNvPr id="6148" name="Slide Number Placeholder 6"/>
          <p:cNvSpPr>
            <a:spLocks noGrp="1"/>
          </p:cNvSpPr>
          <p:nvPr>
            <p:ph type="sldNum" sz="quarter" idx="12"/>
          </p:nvPr>
        </p:nvSpPr>
        <p:spPr>
          <a:noFill/>
        </p:spPr>
        <p:txBody>
          <a:bodyPr/>
          <a:lstStyle/>
          <a:p>
            <a:fld id="{CD9F35CA-D7E9-47D9-A5C2-B8614049E2C6}" type="slidenum">
              <a:rPr lang="es-ES" smtClean="0"/>
              <a:pPr/>
              <a:t>14</a:t>
            </a:fld>
            <a:endParaRPr lang="es-ES" smtClean="0"/>
          </a:p>
        </p:txBody>
      </p:sp>
      <p:graphicFrame>
        <p:nvGraphicFramePr>
          <p:cNvPr id="6146" name="Object 4"/>
          <p:cNvGraphicFramePr>
            <a:graphicFrameLocks noChangeAspect="1"/>
          </p:cNvGraphicFramePr>
          <p:nvPr/>
        </p:nvGraphicFramePr>
        <p:xfrm>
          <a:off x="177800" y="206375"/>
          <a:ext cx="1657350" cy="774700"/>
        </p:xfrm>
        <a:graphic>
          <a:graphicData uri="http://schemas.openxmlformats.org/presentationml/2006/ole">
            <p:oleObj spid="_x0000_s824322"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24324" name="Picture 4"/>
          <p:cNvPicPr>
            <a:picLocks noChangeAspect="1" noChangeArrowheads="1"/>
          </p:cNvPicPr>
          <p:nvPr/>
        </p:nvPicPr>
        <p:blipFill>
          <a:blip r:embed="rId5"/>
          <a:srcRect/>
          <a:stretch>
            <a:fillRect/>
          </a:stretch>
        </p:blipFill>
        <p:spPr bwMode="auto">
          <a:xfrm>
            <a:off x="611560" y="1357024"/>
            <a:ext cx="7920880" cy="47362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s-ES_tradnl" smtClean="0"/>
              <a:t>Monitoreo Cualitativo de Medios</a:t>
            </a:r>
            <a:br>
              <a:rPr lang="es-ES_tradnl" smtClean="0"/>
            </a:br>
            <a:r>
              <a:rPr lang="es-ES_tradnl" smtClean="0"/>
              <a:t>Distribución de las Notas por Medio</a:t>
            </a:r>
            <a:endParaRPr lang="es-ES" smtClean="0"/>
          </a:p>
        </p:txBody>
      </p:sp>
      <p:graphicFrame>
        <p:nvGraphicFramePr>
          <p:cNvPr id="8" name="Content Placeholder 12"/>
          <p:cNvGraphicFramePr>
            <a:graphicFrameLocks noGrp="1"/>
          </p:cNvGraphicFramePr>
          <p:nvPr>
            <p:ph idx="1"/>
          </p:nvPr>
        </p:nvGraphicFramePr>
        <p:xfrm>
          <a:off x="0" y="1124744"/>
          <a:ext cx="9144000" cy="5328592"/>
        </p:xfrm>
        <a:graphic>
          <a:graphicData uri="http://schemas.openxmlformats.org/drawingml/2006/chart">
            <c:chart xmlns:c="http://schemas.openxmlformats.org/drawingml/2006/chart" xmlns:r="http://schemas.openxmlformats.org/officeDocument/2006/relationships" r:id="rId4"/>
          </a:graphicData>
        </a:graphic>
      </p:graphicFrame>
      <p:sp>
        <p:nvSpPr>
          <p:cNvPr id="7173" name="Slide Number Placeholder 6"/>
          <p:cNvSpPr>
            <a:spLocks noGrp="1"/>
          </p:cNvSpPr>
          <p:nvPr>
            <p:ph type="sldNum" sz="quarter" idx="12"/>
          </p:nvPr>
        </p:nvSpPr>
        <p:spPr>
          <a:noFill/>
        </p:spPr>
        <p:txBody>
          <a:bodyPr/>
          <a:lstStyle/>
          <a:p>
            <a:fld id="{8808538B-624C-4415-9356-B3DCDE05DF48}" type="slidenum">
              <a:rPr lang="es-ES" smtClean="0"/>
              <a:pPr/>
              <a:t>15</a:t>
            </a:fld>
            <a:endParaRPr lang="es-ES" smtClean="0"/>
          </a:p>
        </p:txBody>
      </p:sp>
      <p:graphicFrame>
        <p:nvGraphicFramePr>
          <p:cNvPr id="7170" name="Object 4"/>
          <p:cNvGraphicFramePr>
            <a:graphicFrameLocks noChangeAspect="1"/>
          </p:cNvGraphicFramePr>
          <p:nvPr/>
        </p:nvGraphicFramePr>
        <p:xfrm>
          <a:off x="177800" y="206375"/>
          <a:ext cx="1657350" cy="774700"/>
        </p:xfrm>
        <a:graphic>
          <a:graphicData uri="http://schemas.openxmlformats.org/presentationml/2006/ole">
            <p:oleObj spid="_x0000_s161794" name="CorelDRAW" r:id="rId5" imgW="4396320" imgH="2054520" progId="">
              <p:embed/>
            </p:oleObj>
          </a:graphicData>
        </a:graphic>
      </p:graphicFrame>
      <p:sp>
        <p:nvSpPr>
          <p:cNvPr id="9"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s-ES_tradnl" smtClean="0"/>
              <a:t>Monitoreo Cualitativo de Medios</a:t>
            </a:r>
            <a:br>
              <a:rPr lang="es-ES_tradnl" smtClean="0"/>
            </a:br>
            <a:r>
              <a:rPr lang="es-ES_tradnl" smtClean="0"/>
              <a:t>Distribución de las Notas por Actor</a:t>
            </a:r>
            <a:endParaRPr lang="es-ES" smtClean="0"/>
          </a:p>
        </p:txBody>
      </p:sp>
      <p:sp>
        <p:nvSpPr>
          <p:cNvPr id="8196" name="Slide Number Placeholder 6"/>
          <p:cNvSpPr>
            <a:spLocks noGrp="1"/>
          </p:cNvSpPr>
          <p:nvPr>
            <p:ph type="sldNum" sz="quarter" idx="12"/>
          </p:nvPr>
        </p:nvSpPr>
        <p:spPr>
          <a:noFill/>
        </p:spPr>
        <p:txBody>
          <a:bodyPr/>
          <a:lstStyle/>
          <a:p>
            <a:fld id="{393366F8-1730-4A63-82FC-8BE90CB7BB0F}" type="slidenum">
              <a:rPr lang="es-ES" smtClean="0"/>
              <a:pPr/>
              <a:t>16</a:t>
            </a:fld>
            <a:endParaRPr lang="es-ES" smtClean="0"/>
          </a:p>
        </p:txBody>
      </p:sp>
      <p:graphicFrame>
        <p:nvGraphicFramePr>
          <p:cNvPr id="8194" name="Object 4"/>
          <p:cNvGraphicFramePr>
            <a:graphicFrameLocks noChangeAspect="1"/>
          </p:cNvGraphicFramePr>
          <p:nvPr/>
        </p:nvGraphicFramePr>
        <p:xfrm>
          <a:off x="177800" y="206375"/>
          <a:ext cx="1657350" cy="774700"/>
        </p:xfrm>
        <a:graphic>
          <a:graphicData uri="http://schemas.openxmlformats.org/presentationml/2006/ole">
            <p:oleObj spid="_x0000_s765954"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65956" name="Picture 4"/>
          <p:cNvPicPr>
            <a:picLocks noChangeAspect="1" noChangeArrowheads="1"/>
          </p:cNvPicPr>
          <p:nvPr/>
        </p:nvPicPr>
        <p:blipFill>
          <a:blip r:embed="rId5"/>
          <a:srcRect/>
          <a:stretch>
            <a:fillRect/>
          </a:stretch>
        </p:blipFill>
        <p:spPr bwMode="auto">
          <a:xfrm>
            <a:off x="179512" y="1319204"/>
            <a:ext cx="8784976" cy="4846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Distribución de las Notas por Actor</a:t>
            </a:r>
            <a:endParaRPr lang="es-ES" dirty="0" smtClean="0"/>
          </a:p>
        </p:txBody>
      </p:sp>
      <p:sp>
        <p:nvSpPr>
          <p:cNvPr id="8196" name="Slide Number Placeholder 6"/>
          <p:cNvSpPr>
            <a:spLocks noGrp="1"/>
          </p:cNvSpPr>
          <p:nvPr>
            <p:ph type="sldNum" sz="quarter" idx="12"/>
          </p:nvPr>
        </p:nvSpPr>
        <p:spPr>
          <a:noFill/>
        </p:spPr>
        <p:txBody>
          <a:bodyPr/>
          <a:lstStyle/>
          <a:p>
            <a:fld id="{393366F8-1730-4A63-82FC-8BE90CB7BB0F}" type="slidenum">
              <a:rPr lang="es-ES" smtClean="0"/>
              <a:pPr/>
              <a:t>17</a:t>
            </a:fld>
            <a:endParaRPr lang="es-ES" smtClean="0"/>
          </a:p>
        </p:txBody>
      </p:sp>
      <p:graphicFrame>
        <p:nvGraphicFramePr>
          <p:cNvPr id="8194" name="Object 4"/>
          <p:cNvGraphicFramePr>
            <a:graphicFrameLocks noChangeAspect="1"/>
          </p:cNvGraphicFramePr>
          <p:nvPr/>
        </p:nvGraphicFramePr>
        <p:xfrm>
          <a:off x="177800" y="206375"/>
          <a:ext cx="1657350" cy="774700"/>
        </p:xfrm>
        <a:graphic>
          <a:graphicData uri="http://schemas.openxmlformats.org/presentationml/2006/ole">
            <p:oleObj spid="_x0000_s259074"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259076" name="Picture 4"/>
          <p:cNvPicPr>
            <a:picLocks noChangeAspect="1" noChangeArrowheads="1"/>
          </p:cNvPicPr>
          <p:nvPr/>
        </p:nvPicPr>
        <p:blipFill>
          <a:blip r:embed="rId5"/>
          <a:srcRect/>
          <a:stretch>
            <a:fillRect/>
          </a:stretch>
        </p:blipFill>
        <p:spPr bwMode="auto">
          <a:xfrm>
            <a:off x="179512" y="1319204"/>
            <a:ext cx="8784976" cy="4846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s-ES_tradnl" smtClean="0"/>
              <a:t>Monitoreo Cualitativo de Medios</a:t>
            </a:r>
            <a:br>
              <a:rPr lang="es-ES_tradnl" smtClean="0"/>
            </a:br>
            <a:r>
              <a:rPr lang="es-ES_tradnl" smtClean="0"/>
              <a:t>Distribución de las Notas por Actor</a:t>
            </a:r>
            <a:endParaRPr lang="es-ES" smtClean="0"/>
          </a:p>
        </p:txBody>
      </p:sp>
      <p:sp>
        <p:nvSpPr>
          <p:cNvPr id="8196" name="Slide Number Placeholder 6"/>
          <p:cNvSpPr>
            <a:spLocks noGrp="1"/>
          </p:cNvSpPr>
          <p:nvPr>
            <p:ph type="sldNum" sz="quarter" idx="12"/>
          </p:nvPr>
        </p:nvSpPr>
        <p:spPr>
          <a:noFill/>
        </p:spPr>
        <p:txBody>
          <a:bodyPr/>
          <a:lstStyle/>
          <a:p>
            <a:fld id="{393366F8-1730-4A63-82FC-8BE90CB7BB0F}" type="slidenum">
              <a:rPr lang="es-ES" smtClean="0"/>
              <a:pPr/>
              <a:t>18</a:t>
            </a:fld>
            <a:endParaRPr lang="es-ES" smtClean="0"/>
          </a:p>
        </p:txBody>
      </p:sp>
      <p:graphicFrame>
        <p:nvGraphicFramePr>
          <p:cNvPr id="8194" name="Object 4"/>
          <p:cNvGraphicFramePr>
            <a:graphicFrameLocks noChangeAspect="1"/>
          </p:cNvGraphicFramePr>
          <p:nvPr/>
        </p:nvGraphicFramePr>
        <p:xfrm>
          <a:off x="177800" y="206375"/>
          <a:ext cx="1657350" cy="774700"/>
        </p:xfrm>
        <a:graphic>
          <a:graphicData uri="http://schemas.openxmlformats.org/presentationml/2006/ole">
            <p:oleObj spid="_x0000_s766978"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66980" name="Picture 4"/>
          <p:cNvPicPr>
            <a:picLocks noChangeAspect="1" noChangeArrowheads="1"/>
          </p:cNvPicPr>
          <p:nvPr/>
        </p:nvPicPr>
        <p:blipFill>
          <a:blip r:embed="rId5"/>
          <a:srcRect/>
          <a:stretch>
            <a:fillRect/>
          </a:stretch>
        </p:blipFill>
        <p:spPr bwMode="auto">
          <a:xfrm>
            <a:off x="179512" y="1319204"/>
            <a:ext cx="8784976" cy="4846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s-ES_tradnl" smtClean="0"/>
              <a:t>Monitoreo Cualitativo de Medios</a:t>
            </a:r>
            <a:br>
              <a:rPr lang="es-ES_tradnl" smtClean="0"/>
            </a:br>
            <a:r>
              <a:rPr lang="es-ES_tradnl" smtClean="0"/>
              <a:t>Distribución de las Notas por Actor</a:t>
            </a:r>
            <a:endParaRPr lang="es-ES" smtClean="0"/>
          </a:p>
        </p:txBody>
      </p:sp>
      <p:sp>
        <p:nvSpPr>
          <p:cNvPr id="8196" name="Slide Number Placeholder 6"/>
          <p:cNvSpPr>
            <a:spLocks noGrp="1"/>
          </p:cNvSpPr>
          <p:nvPr>
            <p:ph type="sldNum" sz="quarter" idx="12"/>
          </p:nvPr>
        </p:nvSpPr>
        <p:spPr>
          <a:noFill/>
        </p:spPr>
        <p:txBody>
          <a:bodyPr/>
          <a:lstStyle/>
          <a:p>
            <a:fld id="{393366F8-1730-4A63-82FC-8BE90CB7BB0F}" type="slidenum">
              <a:rPr lang="es-ES" smtClean="0"/>
              <a:pPr/>
              <a:t>19</a:t>
            </a:fld>
            <a:endParaRPr lang="es-ES" smtClean="0"/>
          </a:p>
        </p:txBody>
      </p:sp>
      <p:graphicFrame>
        <p:nvGraphicFramePr>
          <p:cNvPr id="8194" name="Object 4"/>
          <p:cNvGraphicFramePr>
            <a:graphicFrameLocks noChangeAspect="1"/>
          </p:cNvGraphicFramePr>
          <p:nvPr/>
        </p:nvGraphicFramePr>
        <p:xfrm>
          <a:off x="177800" y="206375"/>
          <a:ext cx="1657350" cy="774700"/>
        </p:xfrm>
        <a:graphic>
          <a:graphicData uri="http://schemas.openxmlformats.org/presentationml/2006/ole">
            <p:oleObj spid="_x0000_s826370"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26372" name="Picture 4"/>
          <p:cNvPicPr>
            <a:picLocks noChangeAspect="1" noChangeArrowheads="1"/>
          </p:cNvPicPr>
          <p:nvPr/>
        </p:nvPicPr>
        <p:blipFill>
          <a:blip r:embed="rId5"/>
          <a:srcRect/>
          <a:stretch>
            <a:fillRect/>
          </a:stretch>
        </p:blipFill>
        <p:spPr bwMode="auto">
          <a:xfrm>
            <a:off x="179512" y="1319204"/>
            <a:ext cx="8784976" cy="4846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a:noFill/>
        </p:spPr>
        <p:txBody>
          <a:bodyPr/>
          <a:lstStyle/>
          <a:p>
            <a:fld id="{0B828EC8-5BC0-4FD1-AC74-DD15E05C3309}" type="slidenum">
              <a:rPr lang="es-ES" smtClean="0"/>
              <a:pPr/>
              <a:t>2</a:t>
            </a:fld>
            <a:endParaRPr lang="es-ES" smtClean="0"/>
          </a:p>
        </p:txBody>
      </p:sp>
      <p:sp>
        <p:nvSpPr>
          <p:cNvPr id="45059" name="Rectangle 2"/>
          <p:cNvSpPr>
            <a:spLocks noGrp="1" noChangeArrowheads="1"/>
          </p:cNvSpPr>
          <p:nvPr>
            <p:ph type="title"/>
          </p:nvPr>
        </p:nvSpPr>
        <p:spPr/>
        <p:txBody>
          <a:bodyPr/>
          <a:lstStyle/>
          <a:p>
            <a:pPr eaLnBrk="1" hangingPunct="1"/>
            <a:r>
              <a:rPr lang="es-MX" dirty="0" smtClean="0"/>
              <a:t>ÍNDICE</a:t>
            </a:r>
            <a:endParaRPr lang="es-ES" dirty="0" smtClean="0"/>
          </a:p>
        </p:txBody>
      </p:sp>
      <p:sp>
        <p:nvSpPr>
          <p:cNvPr id="45060" name="Rectangle 3"/>
          <p:cNvSpPr>
            <a:spLocks noGrp="1" noChangeArrowheads="1"/>
          </p:cNvSpPr>
          <p:nvPr>
            <p:ph type="body" idx="1"/>
          </p:nvPr>
        </p:nvSpPr>
        <p:spPr/>
        <p:txBody>
          <a:bodyPr/>
          <a:lstStyle/>
          <a:p>
            <a:pPr eaLnBrk="1" hangingPunct="1">
              <a:buFontTx/>
              <a:buNone/>
            </a:pPr>
            <a:endParaRPr lang="es-ES" sz="1600" dirty="0" smtClean="0"/>
          </a:p>
          <a:p>
            <a:pPr eaLnBrk="1" hangingPunct="1"/>
            <a:r>
              <a:rPr lang="es-ES" sz="1600" dirty="0" smtClean="0"/>
              <a:t>PRESENTACIÓN							3</a:t>
            </a:r>
          </a:p>
          <a:p>
            <a:pPr eaLnBrk="1" hangingPunct="1"/>
            <a:endParaRPr lang="es-ES" sz="1600" dirty="0" smtClean="0"/>
          </a:p>
          <a:p>
            <a:pPr eaLnBrk="1" hangingPunct="1"/>
            <a:r>
              <a:rPr lang="es-ES_tradnl" sz="1600" dirty="0" smtClean="0"/>
              <a:t>REPORTE CUALITATIVO 						5</a:t>
            </a:r>
          </a:p>
          <a:p>
            <a:pPr eaLnBrk="1" hangingPunct="1"/>
            <a:endParaRPr lang="es-ES_tradnl" sz="1600" dirty="0" smtClean="0"/>
          </a:p>
          <a:p>
            <a:pPr eaLnBrk="1" hangingPunct="1"/>
            <a:r>
              <a:rPr lang="es-ES_tradnl" sz="1600" dirty="0" smtClean="0"/>
              <a:t>REPORTE CUANTITATIVO						59</a:t>
            </a:r>
          </a:p>
          <a:p>
            <a:pPr eaLnBrk="1" hangingPunct="1"/>
            <a:endParaRPr lang="es-ES_tradnl" sz="1600" dirty="0" smtClean="0"/>
          </a:p>
          <a:p>
            <a:pPr eaLnBrk="1" hangingPunct="1"/>
            <a:r>
              <a:rPr lang="es-ES_tradnl" sz="1600" dirty="0" smtClean="0"/>
              <a:t>CONCLUSIONES 							76</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Grp="1" noChangeArrowheads="1"/>
          </p:cNvSpPr>
          <p:nvPr>
            <p:ph type="sldNum" sz="quarter" idx="10"/>
          </p:nvPr>
        </p:nvSpPr>
        <p:spPr>
          <a:noFill/>
        </p:spPr>
        <p:txBody>
          <a:bodyPr/>
          <a:lstStyle/>
          <a:p>
            <a:fld id="{C3654BD1-5685-4CAD-8EAF-0D5B3BF935E7}" type="slidenum">
              <a:rPr lang="es-ES" smtClean="0"/>
              <a:pPr/>
              <a:t>20</a:t>
            </a:fld>
            <a:endParaRPr lang="es-ES" smtClean="0"/>
          </a:p>
        </p:txBody>
      </p:sp>
      <p:sp>
        <p:nvSpPr>
          <p:cNvPr id="48131" name="Rectangle 2"/>
          <p:cNvSpPr>
            <a:spLocks noGrp="1" noChangeArrowheads="1"/>
          </p:cNvSpPr>
          <p:nvPr>
            <p:ph type="ctrTitle"/>
          </p:nvPr>
        </p:nvSpPr>
        <p:spPr/>
        <p:txBody>
          <a:bodyPr/>
          <a:lstStyle/>
          <a:p>
            <a:pPr eaLnBrk="1" hangingPunct="1"/>
            <a:r>
              <a:rPr lang="es-ES_tradnl" dirty="0" smtClean="0"/>
              <a:t>REPORTE CUALITATIVO</a:t>
            </a:r>
            <a:br>
              <a:rPr lang="es-ES_tradnl" dirty="0" smtClean="0"/>
            </a:br>
            <a:r>
              <a:rPr lang="es-ES_tradnl" dirty="0" smtClean="0"/>
              <a:t/>
            </a:r>
            <a:br>
              <a:rPr lang="es-ES_tradnl" dirty="0" smtClean="0"/>
            </a:br>
            <a:r>
              <a:rPr lang="es-ES_tradnl" dirty="0" smtClean="0"/>
              <a:t>PARTIDOS POLÍTICOS Y COALICIONES</a:t>
            </a:r>
            <a:endParaRPr lang="es-ES" dirty="0" smtClean="0"/>
          </a:p>
        </p:txBody>
      </p:sp>
      <p:sp>
        <p:nvSpPr>
          <p:cNvPr id="6" name="Rectangle 11"/>
          <p:cNvSpPr>
            <a:spLocks noGrp="1" noChangeArrowheads="1"/>
          </p:cNvSpPr>
          <p:nvPr>
            <p:ph type="subTitle" idx="1"/>
          </p:nvPr>
        </p:nvSpPr>
        <p:spPr>
          <a:xfrm>
            <a:off x="684213" y="4868863"/>
            <a:ext cx="7775575" cy="1346200"/>
          </a:xfrm>
        </p:spPr>
        <p:txBody>
          <a:bodyPr/>
          <a:lstStyle/>
          <a:p>
            <a:pPr eaLnBrk="1" hangingPunct="1"/>
            <a:endParaRPr lang="es-ES_tradnl" dirty="0" smtClean="0"/>
          </a:p>
          <a:p>
            <a:pPr eaLnBrk="1" hangingPunct="1"/>
            <a:r>
              <a:rPr lang="es-ES_tradnl" dirty="0" smtClean="0"/>
              <a:t>Del 17 de Marzo al 3 de Julio de 2011</a:t>
            </a:r>
            <a:endParaRPr lang="es-E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Slide Number Placeholder 8"/>
          <p:cNvSpPr>
            <a:spLocks noGrp="1"/>
          </p:cNvSpPr>
          <p:nvPr>
            <p:ph type="sldNum" sz="quarter" idx="12"/>
          </p:nvPr>
        </p:nvSpPr>
        <p:spPr>
          <a:noFill/>
        </p:spPr>
        <p:txBody>
          <a:bodyPr/>
          <a:lstStyle/>
          <a:p>
            <a:fld id="{83363E26-657E-447A-BE0D-429F5FD5F85C}" type="slidenum">
              <a:rPr lang="es-ES" smtClean="0"/>
              <a:pPr/>
              <a:t>21</a:t>
            </a:fld>
            <a:endParaRPr lang="es-ES" smtClean="0"/>
          </a:p>
        </p:txBody>
      </p:sp>
      <p:sp>
        <p:nvSpPr>
          <p:cNvPr id="3078" name="Rectangle 14"/>
          <p:cNvSpPr>
            <a:spLocks noGrp="1" noChangeArrowheads="1"/>
          </p:cNvSpPr>
          <p:nvPr>
            <p:ph type="title" sz="quarter"/>
          </p:nvPr>
        </p:nvSpPr>
        <p:spPr>
          <a:xfrm>
            <a:off x="2536825" y="171450"/>
            <a:ext cx="6321425" cy="881063"/>
          </a:xfrm>
        </p:spPr>
        <p:txBody>
          <a:bodyPr/>
          <a:lstStyle/>
          <a:p>
            <a:pPr eaLnBrk="1" hangingPunct="1"/>
            <a:r>
              <a:rPr lang="es-ES_tradnl" dirty="0" smtClean="0"/>
              <a:t>Monitoreo Cualitativo de Medios </a:t>
            </a:r>
            <a:br>
              <a:rPr lang="es-ES_tradnl" dirty="0" smtClean="0"/>
            </a:br>
            <a:r>
              <a:rPr lang="es-ES_tradnl" dirty="0" smtClean="0"/>
              <a:t>Total Notas Periodísticas </a:t>
            </a:r>
            <a:endParaRPr lang="es-ES" dirty="0" smtClean="0"/>
          </a:p>
        </p:txBody>
      </p:sp>
      <p:sp>
        <p:nvSpPr>
          <p:cNvPr id="3079" name="Rectangle 15"/>
          <p:cNvSpPr>
            <a:spLocks noGrp="1" noChangeArrowheads="1"/>
          </p:cNvSpPr>
          <p:nvPr>
            <p:ph sz="quarter" idx="1"/>
          </p:nvPr>
        </p:nvSpPr>
        <p:spPr>
          <a:xfrm>
            <a:off x="179388" y="1498600"/>
            <a:ext cx="3106737" cy="1430338"/>
          </a:xfrm>
        </p:spPr>
        <p:txBody>
          <a:bodyPr/>
          <a:lstStyle/>
          <a:p>
            <a:pPr eaLnBrk="1" hangingPunct="1">
              <a:buClr>
                <a:schemeClr val="bg1"/>
              </a:buClr>
            </a:pPr>
            <a:r>
              <a:rPr lang="es-ES_tradnl" sz="1100" b="1" dirty="0" smtClean="0"/>
              <a:t>El número total de notas periodísticas que se encontraron en el periodo del Informe Final de monitoreo es de  148,886.</a:t>
            </a:r>
          </a:p>
          <a:p>
            <a:pPr eaLnBrk="1" hangingPunct="1">
              <a:buClr>
                <a:schemeClr val="bg1"/>
              </a:buClr>
            </a:pPr>
            <a:endParaRPr lang="es-ES_tradnl" sz="1100" b="1" dirty="0" smtClean="0"/>
          </a:p>
          <a:p>
            <a:pPr eaLnBrk="1" hangingPunct="1">
              <a:buClr>
                <a:schemeClr val="bg1"/>
              </a:buClr>
            </a:pPr>
            <a:r>
              <a:rPr lang="es-ES_tradnl" sz="1100" b="1" dirty="0" smtClean="0"/>
              <a:t>Éstas se dividieron de acuerdo a su contenido en dos grupos: en el primero, todas aquellas que hacen referencia a algún Actor Político y en el segundo las que se refieren de forma general  al proceso electoral 2011.</a:t>
            </a:r>
            <a:endParaRPr lang="es-ES" sz="1100" b="1" dirty="0" smtClean="0"/>
          </a:p>
        </p:txBody>
      </p:sp>
      <p:graphicFrame>
        <p:nvGraphicFramePr>
          <p:cNvPr id="3074" name="Object 19"/>
          <p:cNvGraphicFramePr>
            <a:graphicFrameLocks noChangeAspect="1"/>
          </p:cNvGraphicFramePr>
          <p:nvPr/>
        </p:nvGraphicFramePr>
        <p:xfrm>
          <a:off x="177800" y="206375"/>
          <a:ext cx="1657350" cy="774700"/>
        </p:xfrm>
        <a:graphic>
          <a:graphicData uri="http://schemas.openxmlformats.org/presentationml/2006/ole">
            <p:oleObj spid="_x0000_s155650" name="CorelDRAW" r:id="rId3" imgW="4396320" imgH="2054520" progId="">
              <p:embed/>
            </p:oleObj>
          </a:graphicData>
        </a:graphic>
      </p:graphicFrame>
      <p:graphicFrame>
        <p:nvGraphicFramePr>
          <p:cNvPr id="10" name="Object 13"/>
          <p:cNvGraphicFramePr>
            <a:graphicFrameLocks noGrp="1" noChangeAspect="1"/>
          </p:cNvGraphicFramePr>
          <p:nvPr>
            <p:ph sz="quarter" idx="2"/>
          </p:nvPr>
        </p:nvGraphicFramePr>
        <p:xfrm>
          <a:off x="214313" y="3429000"/>
          <a:ext cx="3357555" cy="235743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1"/>
          <p:cNvGraphicFramePr>
            <a:graphicFrameLocks/>
          </p:cNvGraphicFramePr>
          <p:nvPr/>
        </p:nvGraphicFramePr>
        <p:xfrm>
          <a:off x="3428992" y="1214422"/>
          <a:ext cx="5715008" cy="5643578"/>
        </p:xfrm>
        <a:graphic>
          <a:graphicData uri="http://schemas.openxmlformats.org/drawingml/2006/chart">
            <c:chart xmlns:c="http://schemas.openxmlformats.org/drawingml/2006/chart" xmlns:r="http://schemas.openxmlformats.org/officeDocument/2006/relationships" r:id="rId5"/>
          </a:graphicData>
        </a:graphic>
      </p:graphicFrame>
      <p:sp>
        <p:nvSpPr>
          <p:cNvPr id="12"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14"/>
          <p:cNvSpPr>
            <a:spLocks noGrp="1" noChangeArrowheads="1"/>
          </p:cNvSpPr>
          <p:nvPr>
            <p:ph type="title" sz="quarter"/>
          </p:nvPr>
        </p:nvSpPr>
        <p:spPr>
          <a:xfrm>
            <a:off x="2536825" y="171450"/>
            <a:ext cx="6321425" cy="881063"/>
          </a:xfrm>
        </p:spPr>
        <p:txBody>
          <a:bodyPr/>
          <a:lstStyle/>
          <a:p>
            <a:pPr eaLnBrk="1" hangingPunct="1"/>
            <a:r>
              <a:rPr lang="es-ES_tradnl" dirty="0" smtClean="0"/>
              <a:t>Monitoreo Cualitativo de Medios</a:t>
            </a:r>
            <a:br>
              <a:rPr lang="es-ES_tradnl" dirty="0" smtClean="0"/>
            </a:br>
            <a:r>
              <a:rPr lang="es-ES_tradnl" dirty="0" smtClean="0"/>
              <a:t>Total Notas Periodísticas </a:t>
            </a:r>
            <a:endParaRPr lang="es-ES" dirty="0" smtClean="0"/>
          </a:p>
        </p:txBody>
      </p:sp>
      <p:graphicFrame>
        <p:nvGraphicFramePr>
          <p:cNvPr id="4098" name="Object 19"/>
          <p:cNvGraphicFramePr>
            <a:graphicFrameLocks noChangeAspect="1"/>
          </p:cNvGraphicFramePr>
          <p:nvPr/>
        </p:nvGraphicFramePr>
        <p:xfrm>
          <a:off x="177800" y="206375"/>
          <a:ext cx="1657350" cy="774700"/>
        </p:xfrm>
        <a:graphic>
          <a:graphicData uri="http://schemas.openxmlformats.org/presentationml/2006/ole">
            <p:oleObj spid="_x0000_s4098" name="CorelDRAW" r:id="rId3" imgW="4396320" imgH="2054520" progId="">
              <p:embed/>
            </p:oleObj>
          </a:graphicData>
        </a:graphic>
      </p:graphicFrame>
      <p:graphicFrame>
        <p:nvGraphicFramePr>
          <p:cNvPr id="8" name="Content Placeholder 21"/>
          <p:cNvGraphicFramePr>
            <a:graphicFrameLocks noGrp="1"/>
          </p:cNvGraphicFramePr>
          <p:nvPr>
            <p:ph sz="quarter" idx="2"/>
          </p:nvPr>
        </p:nvGraphicFramePr>
        <p:xfrm>
          <a:off x="142875" y="1500188"/>
          <a:ext cx="3459163" cy="43576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a:graphicFrameLocks/>
          </p:cNvGraphicFramePr>
          <p:nvPr/>
        </p:nvGraphicFramePr>
        <p:xfrm>
          <a:off x="3786188" y="1268760"/>
          <a:ext cx="5357812" cy="4803428"/>
        </p:xfrm>
        <a:graphic>
          <a:graphicData uri="http://schemas.openxmlformats.org/drawingml/2006/chart">
            <c:chart xmlns:c="http://schemas.openxmlformats.org/drawingml/2006/chart" xmlns:r="http://schemas.openxmlformats.org/officeDocument/2006/relationships" r:id="rId5"/>
          </a:graphicData>
        </a:graphic>
      </p:graphicFrame>
      <p:sp>
        <p:nvSpPr>
          <p:cNvPr id="4102" name="Slide Number Placeholder 8"/>
          <p:cNvSpPr>
            <a:spLocks noGrp="1"/>
          </p:cNvSpPr>
          <p:nvPr>
            <p:ph type="sldNum" sz="quarter" idx="12"/>
          </p:nvPr>
        </p:nvSpPr>
        <p:spPr>
          <a:noFill/>
        </p:spPr>
        <p:txBody>
          <a:bodyPr/>
          <a:lstStyle/>
          <a:p>
            <a:fld id="{FFDE4387-765B-4E48-9F76-E933780CE3C4}" type="slidenum">
              <a:rPr lang="es-ES" smtClean="0"/>
              <a:pPr/>
              <a:t>22</a:t>
            </a:fld>
            <a:endParaRPr lang="es-ES" smtClean="0"/>
          </a:p>
        </p:txBody>
      </p:sp>
      <p:sp>
        <p:nvSpPr>
          <p:cNvPr id="12" name="11 CuadroTexto"/>
          <p:cNvSpPr txBox="1"/>
          <p:nvPr/>
        </p:nvSpPr>
        <p:spPr>
          <a:xfrm>
            <a:off x="755576" y="5877272"/>
            <a:ext cx="2088232" cy="307777"/>
          </a:xfrm>
          <a:prstGeom prst="rect">
            <a:avLst/>
          </a:prstGeom>
          <a:noFill/>
        </p:spPr>
        <p:txBody>
          <a:bodyPr wrap="square" rtlCol="0">
            <a:spAutoFit/>
          </a:bodyPr>
          <a:lstStyle/>
          <a:p>
            <a:r>
              <a:rPr lang="es-ES" sz="1400" dirty="0" smtClean="0"/>
              <a:t>Total: 122,675</a:t>
            </a:r>
            <a:endParaRPr lang="es-ES" sz="1400" dirty="0"/>
          </a:p>
        </p:txBody>
      </p:sp>
      <p:sp>
        <p:nvSpPr>
          <p:cNvPr id="11"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Distribución de las Notas por Medio, Partido Político y Coaliciones</a:t>
            </a:r>
            <a:endParaRPr lang="es-ES" dirty="0" smtClean="0"/>
          </a:p>
        </p:txBody>
      </p:sp>
      <p:graphicFrame>
        <p:nvGraphicFramePr>
          <p:cNvPr id="8" name="Content Placeholder 12"/>
          <p:cNvGraphicFramePr>
            <a:graphicFrameLocks noGrp="1"/>
          </p:cNvGraphicFramePr>
          <p:nvPr>
            <p:ph idx="1"/>
          </p:nvPr>
        </p:nvGraphicFramePr>
        <p:xfrm>
          <a:off x="0" y="1268760"/>
          <a:ext cx="9144000" cy="5232053"/>
        </p:xfrm>
        <a:graphic>
          <a:graphicData uri="http://schemas.openxmlformats.org/drawingml/2006/chart">
            <c:chart xmlns:c="http://schemas.openxmlformats.org/drawingml/2006/chart" xmlns:r="http://schemas.openxmlformats.org/officeDocument/2006/relationships" r:id="rId4"/>
          </a:graphicData>
        </a:graphic>
      </p:graphicFrame>
      <p:sp>
        <p:nvSpPr>
          <p:cNvPr id="30725" name="Slide Number Placeholder 6"/>
          <p:cNvSpPr>
            <a:spLocks noGrp="1"/>
          </p:cNvSpPr>
          <p:nvPr>
            <p:ph type="sldNum" sz="quarter" idx="12"/>
          </p:nvPr>
        </p:nvSpPr>
        <p:spPr>
          <a:noFill/>
        </p:spPr>
        <p:txBody>
          <a:bodyPr/>
          <a:lstStyle/>
          <a:p>
            <a:fld id="{FA42E7E0-F7E0-4C5F-9EBD-A7820C8E5512}" type="slidenum">
              <a:rPr lang="es-ES" smtClean="0"/>
              <a:pPr/>
              <a:t>23</a:t>
            </a:fld>
            <a:endParaRPr lang="es-ES" smtClean="0"/>
          </a:p>
        </p:txBody>
      </p:sp>
      <p:graphicFrame>
        <p:nvGraphicFramePr>
          <p:cNvPr id="30723" name="Object 4"/>
          <p:cNvGraphicFramePr>
            <a:graphicFrameLocks noChangeAspect="1"/>
          </p:cNvGraphicFramePr>
          <p:nvPr/>
        </p:nvGraphicFramePr>
        <p:xfrm>
          <a:off x="177800" y="206375"/>
          <a:ext cx="1657350" cy="774700"/>
        </p:xfrm>
        <a:graphic>
          <a:graphicData uri="http://schemas.openxmlformats.org/presentationml/2006/ole">
            <p:oleObj spid="_x0000_s30723" name="CorelDRAW" r:id="rId5" imgW="4396320" imgH="2054520" progId="">
              <p:embed/>
            </p:oleObj>
          </a:graphicData>
        </a:graphic>
      </p:graphicFrame>
      <p:sp>
        <p:nvSpPr>
          <p:cNvPr id="9"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24</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5122"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5125" name="Picture 5"/>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25</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771074"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71077" name="Picture 5"/>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26</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770050"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70053" name="Picture 5"/>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27</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769026"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69029" name="Picture 5"/>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28</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768002"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68005" name="Picture 5"/>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29</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780290"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80293" name="Picture 5"/>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5"/>
          <p:cNvSpPr>
            <a:spLocks noGrp="1"/>
          </p:cNvSpPr>
          <p:nvPr>
            <p:ph type="sldNum" sz="quarter" idx="12"/>
          </p:nvPr>
        </p:nvSpPr>
        <p:spPr>
          <a:noFill/>
        </p:spPr>
        <p:txBody>
          <a:bodyPr/>
          <a:lstStyle/>
          <a:p>
            <a:fld id="{8271CA06-1642-4702-8A1D-80E9B0780F0A}" type="slidenum">
              <a:rPr lang="es-ES" smtClean="0"/>
              <a:pPr/>
              <a:t>3</a:t>
            </a:fld>
            <a:endParaRPr lang="es-ES" smtClean="0"/>
          </a:p>
        </p:txBody>
      </p:sp>
      <p:sp>
        <p:nvSpPr>
          <p:cNvPr id="46083" name="Rectangle 2"/>
          <p:cNvSpPr>
            <a:spLocks noGrp="1" noChangeArrowheads="1"/>
          </p:cNvSpPr>
          <p:nvPr>
            <p:ph type="title"/>
          </p:nvPr>
        </p:nvSpPr>
        <p:spPr/>
        <p:txBody>
          <a:bodyPr/>
          <a:lstStyle/>
          <a:p>
            <a:pPr eaLnBrk="1" hangingPunct="1"/>
            <a:r>
              <a:rPr lang="es-ES" dirty="0" smtClean="0"/>
              <a:t>PRESENTACIÓN</a:t>
            </a:r>
          </a:p>
        </p:txBody>
      </p:sp>
      <p:sp>
        <p:nvSpPr>
          <p:cNvPr id="46084" name="Rectangle 3"/>
          <p:cNvSpPr>
            <a:spLocks noGrp="1" noChangeArrowheads="1"/>
          </p:cNvSpPr>
          <p:nvPr>
            <p:ph type="body" idx="1"/>
          </p:nvPr>
        </p:nvSpPr>
        <p:spPr>
          <a:xfrm>
            <a:off x="179388" y="1412875"/>
            <a:ext cx="8785225" cy="5302250"/>
          </a:xfrm>
        </p:spPr>
        <p:txBody>
          <a:bodyPr/>
          <a:lstStyle/>
          <a:p>
            <a:pPr algn="just" eaLnBrk="1" hangingPunct="1">
              <a:lnSpc>
                <a:spcPct val="90000"/>
              </a:lnSpc>
            </a:pPr>
            <a:r>
              <a:rPr lang="es-ES" sz="1400" dirty="0" smtClean="0"/>
              <a:t>El servicio se apega, estrictamente, a los lineamientos y especificaciones técnicas previstas para realizar el monitoreo cualitativo y cuantitativo en medios comunicación, Electrónicos, Impresos e Internet; durante el periodo de campañas electorales 2011. </a:t>
            </a:r>
          </a:p>
          <a:p>
            <a:pPr algn="just" eaLnBrk="1" hangingPunct="1">
              <a:lnSpc>
                <a:spcPct val="90000"/>
              </a:lnSpc>
            </a:pPr>
            <a:endParaRPr lang="es-ES" sz="1400" dirty="0" smtClean="0"/>
          </a:p>
          <a:p>
            <a:pPr algn="just" eaLnBrk="1" hangingPunct="1">
              <a:lnSpc>
                <a:spcPct val="90000"/>
              </a:lnSpc>
            </a:pPr>
            <a:r>
              <a:rPr lang="es-ES" sz="1400" dirty="0" smtClean="0"/>
              <a:t>Este</a:t>
            </a:r>
            <a:r>
              <a:rPr lang="es-ES_tradnl" sz="1400" dirty="0" smtClean="0"/>
              <a:t>  Informe Final de Monitoreo </a:t>
            </a:r>
            <a:r>
              <a:rPr lang="es-ES" sz="1400" dirty="0" smtClean="0"/>
              <a:t>corresponde al periodo del 17 de Marzo al 3 de Julio de 2011.</a:t>
            </a:r>
          </a:p>
          <a:p>
            <a:pPr algn="just" eaLnBrk="1" hangingPunct="1">
              <a:lnSpc>
                <a:spcPct val="90000"/>
              </a:lnSpc>
            </a:pPr>
            <a:endParaRPr lang="es-ES" sz="1400" dirty="0" smtClean="0"/>
          </a:p>
          <a:p>
            <a:pPr algn="just" eaLnBrk="1" hangingPunct="1"/>
            <a:r>
              <a:rPr lang="es-ES" sz="1400" dirty="0" smtClean="0"/>
              <a:t>El reporte comprende medios locales y nacionales monitoreados, clasificados y analizados durante los siete días de la semana, de las 6:00 a las 24:00 horas, conforme a los lineamientos establecidos.</a:t>
            </a:r>
          </a:p>
          <a:p>
            <a:pPr algn="just" eaLnBrk="1" hangingPunct="1"/>
            <a:endParaRPr lang="es-ES" sz="1400" dirty="0" smtClean="0"/>
          </a:p>
          <a:p>
            <a:pPr algn="just" eaLnBrk="1" hangingPunct="1"/>
            <a:r>
              <a:rPr lang="es-ES" sz="1400" dirty="0" smtClean="0"/>
              <a:t>Sobre la cantidad de inserciones pagadas en medios impresos e internet, la empresa realiza una estimación de la inversión, tomando en cuenta las tarifas publicadas en el Tarifario Media VYASA.</a:t>
            </a:r>
          </a:p>
          <a:p>
            <a:pPr algn="just" eaLnBrk="1" hangingPunct="1">
              <a:lnSpc>
                <a:spcPct val="90000"/>
              </a:lnSpc>
            </a:pPr>
            <a:endParaRPr lang="es-ES" sz="1400" dirty="0" smtClean="0"/>
          </a:p>
          <a:p>
            <a:pPr algn="just" eaLnBrk="1" hangingPunct="1">
              <a:lnSpc>
                <a:spcPct val="90000"/>
              </a:lnSpc>
            </a:pPr>
            <a:r>
              <a:rPr lang="es-ES" sz="1400" dirty="0" smtClean="0"/>
              <a:t>Las notas, según la licitación se clasifican en:</a:t>
            </a:r>
          </a:p>
          <a:p>
            <a:pPr algn="just" eaLnBrk="1" hangingPunct="1">
              <a:lnSpc>
                <a:spcPct val="90000"/>
              </a:lnSpc>
              <a:buFontTx/>
              <a:buNone/>
            </a:pPr>
            <a:r>
              <a:rPr lang="es-ES" sz="1400" dirty="0" smtClean="0"/>
              <a:t>	- </a:t>
            </a:r>
            <a:r>
              <a:rPr lang="es-ES" sz="1400" b="1" dirty="0" smtClean="0"/>
              <a:t>Positivo.- </a:t>
            </a:r>
            <a:r>
              <a:rPr lang="es-ES" sz="1400" dirty="0" smtClean="0"/>
              <a:t>cuando presente adjetivos que favorezcan a los actores políticos, o se emita un juicio de valor a favor de los mismos, o cuando se resalten actos por medio de adjetivos positivos.</a:t>
            </a:r>
          </a:p>
          <a:p>
            <a:pPr algn="just" eaLnBrk="1" hangingPunct="1">
              <a:lnSpc>
                <a:spcPct val="90000"/>
              </a:lnSpc>
              <a:buFontTx/>
              <a:buNone/>
            </a:pPr>
            <a:r>
              <a:rPr lang="es-ES" sz="1400" dirty="0" smtClean="0"/>
              <a:t>	- </a:t>
            </a:r>
            <a:r>
              <a:rPr lang="es-ES" sz="1400" b="1" dirty="0" smtClean="0"/>
              <a:t>Negativo.- </a:t>
            </a:r>
            <a:r>
              <a:rPr lang="es-ES" sz="1400" dirty="0" smtClean="0"/>
              <a:t>cuando presente adjetivos que perjudiquen a los actores políticos, o se emitan juicios de valor negativos a éstos o que se resalten actos por medio de adjetivos negativos.</a:t>
            </a:r>
          </a:p>
          <a:p>
            <a:pPr algn="just" eaLnBrk="1" hangingPunct="1">
              <a:lnSpc>
                <a:spcPct val="90000"/>
              </a:lnSpc>
              <a:buFontTx/>
              <a:buNone/>
            </a:pPr>
            <a:r>
              <a:rPr lang="es-ES" sz="1400" b="1" dirty="0" smtClean="0"/>
              <a:t>	- Neutra.- </a:t>
            </a:r>
            <a:r>
              <a:rPr lang="es-ES" sz="1400" dirty="0" smtClean="0"/>
              <a:t>cuando sólo se presenta la información de los hechos, sin mostrar valoración alguna, es decir, evitando adjetivos y mostrando los hechos con objetividad.</a:t>
            </a:r>
            <a:endParaRPr lang="es-ES" sz="1400" b="1" dirty="0" smtClean="0"/>
          </a:p>
          <a:p>
            <a:pPr algn="just" eaLnBrk="1" hangingPunct="1">
              <a:lnSpc>
                <a:spcPct val="90000"/>
              </a:lnSpc>
              <a:buFontTx/>
              <a:buNone/>
            </a:pPr>
            <a:r>
              <a:rPr lang="es-ES" sz="1400" dirty="0" smtClean="0"/>
              <a:t> </a:t>
            </a:r>
            <a:endParaRPr lang="es-ES" sz="1400" b="1"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30</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781314"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81316" name="Picture 4"/>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31</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782338"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82341" name="Picture 5"/>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32</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29442"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29444" name="Picture 4"/>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33</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28418"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28420" name="Picture 4"/>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34</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31490"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31492" name="Picture 4"/>
          <p:cNvPicPr>
            <a:picLocks noChangeAspect="1" noChangeArrowheads="1"/>
          </p:cNvPicPr>
          <p:nvPr/>
        </p:nvPicPr>
        <p:blipFill>
          <a:blip r:embed="rId5"/>
          <a:srcRect/>
          <a:stretch>
            <a:fillRect/>
          </a:stretch>
        </p:blipFill>
        <p:spPr bwMode="auto">
          <a:xfrm>
            <a:off x="683568" y="1304332"/>
            <a:ext cx="7776864" cy="5004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Actores Políticos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35</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30466" name="CorelDRAW" r:id="rId4"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30468" name="Picture 4"/>
          <p:cNvPicPr>
            <a:picLocks noChangeAspect="1" noChangeArrowheads="1"/>
          </p:cNvPicPr>
          <p:nvPr/>
        </p:nvPicPr>
        <p:blipFill>
          <a:blip r:embed="rId5"/>
          <a:srcRect/>
          <a:stretch>
            <a:fillRect/>
          </a:stretch>
        </p:blipFill>
        <p:spPr bwMode="auto">
          <a:xfrm>
            <a:off x="683568" y="1292186"/>
            <a:ext cx="7776864" cy="5161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Slide Number Placeholder 6"/>
          <p:cNvSpPr>
            <a:spLocks noGrp="1"/>
          </p:cNvSpPr>
          <p:nvPr>
            <p:ph type="sldNum" sz="quarter" idx="12"/>
          </p:nvPr>
        </p:nvSpPr>
        <p:spPr>
          <a:noFill/>
        </p:spPr>
        <p:txBody>
          <a:bodyPr/>
          <a:lstStyle/>
          <a:p>
            <a:fld id="{C8B953B5-B27E-443C-BDE8-5BA1FCDDB211}" type="slidenum">
              <a:rPr lang="es-ES" smtClean="0"/>
              <a:pPr/>
              <a:t>36</a:t>
            </a:fld>
            <a:endParaRPr lang="es-ES" smtClean="0"/>
          </a:p>
        </p:txBody>
      </p:sp>
      <p:sp>
        <p:nvSpPr>
          <p:cNvPr id="1741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Adjetivación de las Notas por Partidos Políticos y Coaliciones</a:t>
            </a:r>
            <a:endParaRPr lang="es-ES" dirty="0" smtClean="0"/>
          </a:p>
        </p:txBody>
      </p:sp>
      <p:graphicFrame>
        <p:nvGraphicFramePr>
          <p:cNvPr id="17410" name="Object 4"/>
          <p:cNvGraphicFramePr>
            <a:graphicFrameLocks noChangeAspect="1"/>
          </p:cNvGraphicFramePr>
          <p:nvPr/>
        </p:nvGraphicFramePr>
        <p:xfrm>
          <a:off x="177800" y="206375"/>
          <a:ext cx="1657350" cy="774700"/>
        </p:xfrm>
        <a:graphic>
          <a:graphicData uri="http://schemas.openxmlformats.org/presentationml/2006/ole">
            <p:oleObj spid="_x0000_s17410" name="CorelDRAW" r:id="rId3" imgW="4396320" imgH="2054520" progId="">
              <p:embed/>
            </p:oleObj>
          </a:graphicData>
        </a:graphic>
      </p:graphicFrame>
      <p:graphicFrame>
        <p:nvGraphicFramePr>
          <p:cNvPr id="8" name="Chart 11"/>
          <p:cNvGraphicFramePr>
            <a:graphicFrameLocks/>
          </p:cNvGraphicFramePr>
          <p:nvPr/>
        </p:nvGraphicFramePr>
        <p:xfrm>
          <a:off x="-180528" y="980728"/>
          <a:ext cx="9577064" cy="5877272"/>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37</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392194"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392196" name="Picture 4"/>
          <p:cNvPicPr>
            <a:picLocks noChangeAspect="1" noChangeArrowheads="1"/>
          </p:cNvPicPr>
          <p:nvPr/>
        </p:nvPicPr>
        <p:blipFill>
          <a:blip r:embed="rId5"/>
          <a:srcRect/>
          <a:stretch>
            <a:fillRect/>
          </a:stretch>
        </p:blipFill>
        <p:spPr bwMode="auto">
          <a:xfrm>
            <a:off x="683568" y="126854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38</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784386"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84388" name="Picture 4"/>
          <p:cNvPicPr>
            <a:picLocks noChangeAspect="1" noChangeArrowheads="1"/>
          </p:cNvPicPr>
          <p:nvPr/>
        </p:nvPicPr>
        <p:blipFill>
          <a:blip r:embed="rId5"/>
          <a:srcRect/>
          <a:stretch>
            <a:fillRect/>
          </a:stretch>
        </p:blipFill>
        <p:spPr bwMode="auto">
          <a:xfrm>
            <a:off x="683568" y="126854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39</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36610"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36612" name="Picture 4"/>
          <p:cNvPicPr>
            <a:picLocks noChangeAspect="1" noChangeArrowheads="1"/>
          </p:cNvPicPr>
          <p:nvPr/>
        </p:nvPicPr>
        <p:blipFill>
          <a:blip r:embed="rId5"/>
          <a:srcRect/>
          <a:stretch>
            <a:fillRect/>
          </a:stretch>
        </p:blipFill>
        <p:spPr bwMode="auto">
          <a:xfrm>
            <a:off x="683568" y="126876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5"/>
          <p:cNvSpPr>
            <a:spLocks noGrp="1"/>
          </p:cNvSpPr>
          <p:nvPr>
            <p:ph type="sldNum" sz="quarter" idx="12"/>
          </p:nvPr>
        </p:nvSpPr>
        <p:spPr>
          <a:noFill/>
        </p:spPr>
        <p:txBody>
          <a:bodyPr/>
          <a:lstStyle/>
          <a:p>
            <a:fld id="{1EA8C0C7-CC33-4E32-AD7B-7C6976DEDE56}" type="slidenum">
              <a:rPr lang="es-ES" smtClean="0"/>
              <a:pPr/>
              <a:t>4</a:t>
            </a:fld>
            <a:endParaRPr lang="es-ES" smtClean="0"/>
          </a:p>
        </p:txBody>
      </p:sp>
      <p:sp>
        <p:nvSpPr>
          <p:cNvPr id="47107" name="Rectangle 2"/>
          <p:cNvSpPr>
            <a:spLocks noGrp="1" noChangeArrowheads="1"/>
          </p:cNvSpPr>
          <p:nvPr>
            <p:ph type="title"/>
          </p:nvPr>
        </p:nvSpPr>
        <p:spPr/>
        <p:txBody>
          <a:bodyPr/>
          <a:lstStyle/>
          <a:p>
            <a:pPr eaLnBrk="1" hangingPunct="1"/>
            <a:r>
              <a:rPr lang="es-MX" dirty="0" smtClean="0"/>
              <a:t>PRESENTACIÓN</a:t>
            </a:r>
            <a:endParaRPr lang="es-ES" dirty="0" smtClean="0"/>
          </a:p>
        </p:txBody>
      </p:sp>
      <p:sp>
        <p:nvSpPr>
          <p:cNvPr id="47109" name="TextBox 6"/>
          <p:cNvSpPr txBox="1">
            <a:spLocks noChangeArrowheads="1"/>
          </p:cNvSpPr>
          <p:nvPr/>
        </p:nvSpPr>
        <p:spPr bwMode="auto">
          <a:xfrm>
            <a:off x="357188" y="1500188"/>
            <a:ext cx="8572500" cy="523220"/>
          </a:xfrm>
          <a:prstGeom prst="rect">
            <a:avLst/>
          </a:prstGeom>
          <a:noFill/>
          <a:ln w="9525">
            <a:noFill/>
            <a:miter lim="800000"/>
            <a:headEnd/>
            <a:tailEnd/>
          </a:ln>
        </p:spPr>
        <p:txBody>
          <a:bodyPr>
            <a:spAutoFit/>
          </a:bodyPr>
          <a:lstStyle/>
          <a:p>
            <a:r>
              <a:rPr lang="es-MX" sz="1400" dirty="0"/>
              <a:t>Para este reporte se consideran el siguiente número de </a:t>
            </a:r>
            <a:r>
              <a:rPr lang="es-MX" sz="1400" dirty="0" smtClean="0"/>
              <a:t>emisoras en radio y televisión </a:t>
            </a:r>
            <a:r>
              <a:rPr lang="es-MX" sz="1400" dirty="0"/>
              <a:t>y medios impresos locales, regionales y </a:t>
            </a:r>
            <a:r>
              <a:rPr lang="es-MX" sz="1400" dirty="0" smtClean="0"/>
              <a:t>nacionales, así como internet.</a:t>
            </a:r>
          </a:p>
        </p:txBody>
      </p:sp>
      <p:sp>
        <p:nvSpPr>
          <p:cNvPr id="6" name="TextBox 6"/>
          <p:cNvSpPr txBox="1">
            <a:spLocks noChangeArrowheads="1"/>
          </p:cNvSpPr>
          <p:nvPr/>
        </p:nvSpPr>
        <p:spPr bwMode="auto">
          <a:xfrm>
            <a:off x="395536" y="4797152"/>
            <a:ext cx="8572500" cy="1600438"/>
          </a:xfrm>
          <a:prstGeom prst="rect">
            <a:avLst/>
          </a:prstGeom>
          <a:noFill/>
          <a:ln w="9525">
            <a:noFill/>
            <a:miter lim="800000"/>
            <a:headEnd/>
            <a:tailEnd/>
          </a:ln>
        </p:spPr>
        <p:txBody>
          <a:bodyPr>
            <a:spAutoFit/>
          </a:bodyPr>
          <a:lstStyle/>
          <a:p>
            <a:pPr>
              <a:buFont typeface="Arial" pitchFamily="34" charset="0"/>
              <a:buChar char="•"/>
            </a:pPr>
            <a:r>
              <a:rPr lang="es-MX" sz="1400" dirty="0" smtClean="0"/>
              <a:t> </a:t>
            </a:r>
            <a:r>
              <a:rPr lang="es-MX" sz="1400" b="1" dirty="0" smtClean="0"/>
              <a:t>Dentro del presente reporte solamente están reflejados los medios en los cuales se detectó actividad dentro del periodo de campañas</a:t>
            </a:r>
            <a:r>
              <a:rPr lang="es-MX" sz="1400" dirty="0" smtClean="0"/>
              <a:t>.</a:t>
            </a:r>
          </a:p>
          <a:p>
            <a:pPr>
              <a:buFont typeface="Arial" pitchFamily="34" charset="0"/>
              <a:buChar char="•"/>
            </a:pPr>
            <a:endParaRPr lang="es-MX" sz="1400" dirty="0" smtClean="0"/>
          </a:p>
          <a:p>
            <a:pPr>
              <a:buFont typeface="Arial" pitchFamily="34" charset="0"/>
              <a:buChar char="•"/>
            </a:pPr>
            <a:r>
              <a:rPr lang="es-MX" sz="1400" dirty="0" smtClean="0"/>
              <a:t> Para tener una mayor cobertura se instalaron 11 plazas: </a:t>
            </a:r>
            <a:r>
              <a:rPr lang="es-MX" sz="1400" dirty="0" err="1" smtClean="0"/>
              <a:t>Amecameca</a:t>
            </a:r>
            <a:r>
              <a:rPr lang="es-MX" sz="1400" dirty="0" smtClean="0"/>
              <a:t>, </a:t>
            </a:r>
            <a:r>
              <a:rPr lang="es-MX" sz="1400" dirty="0" err="1" smtClean="0"/>
              <a:t>Atlacomulco</a:t>
            </a:r>
            <a:r>
              <a:rPr lang="es-MX" sz="1400" dirty="0" smtClean="0"/>
              <a:t>, </a:t>
            </a:r>
            <a:r>
              <a:rPr lang="es-MX" sz="1400" dirty="0" err="1" smtClean="0"/>
              <a:t>Ixtapan</a:t>
            </a:r>
            <a:r>
              <a:rPr lang="es-MX" sz="1400" dirty="0" smtClean="0"/>
              <a:t> de la Sal, </a:t>
            </a:r>
            <a:r>
              <a:rPr lang="es-MX" sz="1400" dirty="0" err="1" smtClean="0"/>
              <a:t>Malinalco</a:t>
            </a:r>
            <a:r>
              <a:rPr lang="es-MX" sz="1400" dirty="0" smtClean="0"/>
              <a:t>, </a:t>
            </a:r>
            <a:r>
              <a:rPr lang="es-MX" sz="1400" dirty="0" err="1" smtClean="0"/>
              <a:t>Nezahualcóyotl</a:t>
            </a:r>
            <a:r>
              <a:rPr lang="es-MX" sz="1400" dirty="0" smtClean="0"/>
              <a:t>, </a:t>
            </a:r>
            <a:r>
              <a:rPr lang="es-MX" sz="1400" dirty="0" err="1" smtClean="0"/>
              <a:t>Otumba</a:t>
            </a:r>
            <a:r>
              <a:rPr lang="es-MX" sz="1400" dirty="0" smtClean="0"/>
              <a:t>, </a:t>
            </a:r>
            <a:r>
              <a:rPr lang="es-MX" sz="1400" dirty="0" err="1" smtClean="0"/>
              <a:t>Tejupilco</a:t>
            </a:r>
            <a:r>
              <a:rPr lang="es-MX" sz="1400" dirty="0" smtClean="0"/>
              <a:t>, Texcoco, Toluca (Central), Toluca (Centro de Grabación), y Valle de Bravo; la plaza matriz está en la Ciudad de México. En la plaza </a:t>
            </a:r>
            <a:r>
              <a:rPr lang="es-MX" sz="1400" dirty="0" err="1" smtClean="0"/>
              <a:t>Tultitlán</a:t>
            </a:r>
            <a:r>
              <a:rPr lang="es-MX" sz="1400" dirty="0" smtClean="0"/>
              <a:t> se graba una emisora solicitada en el catálogo de medios.</a:t>
            </a:r>
          </a:p>
        </p:txBody>
      </p:sp>
      <p:pic>
        <p:nvPicPr>
          <p:cNvPr id="96257" name="Picture 1"/>
          <p:cNvPicPr>
            <a:picLocks noChangeAspect="1" noChangeArrowheads="1"/>
          </p:cNvPicPr>
          <p:nvPr/>
        </p:nvPicPr>
        <p:blipFill>
          <a:blip r:embed="rId2"/>
          <a:srcRect/>
          <a:stretch>
            <a:fillRect/>
          </a:stretch>
        </p:blipFill>
        <p:spPr bwMode="auto">
          <a:xfrm>
            <a:off x="2022872" y="1908102"/>
            <a:ext cx="4749702" cy="27450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40</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37634"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37636" name="Picture 4"/>
          <p:cNvPicPr>
            <a:picLocks noChangeAspect="1" noChangeArrowheads="1"/>
          </p:cNvPicPr>
          <p:nvPr/>
        </p:nvPicPr>
        <p:blipFill>
          <a:blip r:embed="rId5"/>
          <a:srcRect/>
          <a:stretch>
            <a:fillRect/>
          </a:stretch>
        </p:blipFill>
        <p:spPr bwMode="auto">
          <a:xfrm>
            <a:off x="683568" y="126854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41</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38658"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38660" name="Picture 4"/>
          <p:cNvPicPr>
            <a:picLocks noChangeAspect="1" noChangeArrowheads="1"/>
          </p:cNvPicPr>
          <p:nvPr/>
        </p:nvPicPr>
        <p:blipFill>
          <a:blip r:embed="rId5"/>
          <a:srcRect/>
          <a:stretch>
            <a:fillRect/>
          </a:stretch>
        </p:blipFill>
        <p:spPr bwMode="auto">
          <a:xfrm>
            <a:off x="683568" y="126854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42</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39682"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39684" name="Picture 4"/>
          <p:cNvPicPr>
            <a:picLocks noChangeAspect="1" noChangeArrowheads="1"/>
          </p:cNvPicPr>
          <p:nvPr/>
        </p:nvPicPr>
        <p:blipFill>
          <a:blip r:embed="rId5"/>
          <a:srcRect/>
          <a:stretch>
            <a:fillRect/>
          </a:stretch>
        </p:blipFill>
        <p:spPr bwMode="auto">
          <a:xfrm>
            <a:off x="683568" y="126854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43</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40706"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40708" name="Picture 4"/>
          <p:cNvPicPr>
            <a:picLocks noChangeAspect="1" noChangeArrowheads="1"/>
          </p:cNvPicPr>
          <p:nvPr/>
        </p:nvPicPr>
        <p:blipFill>
          <a:blip r:embed="rId5"/>
          <a:srcRect/>
          <a:stretch>
            <a:fillRect/>
          </a:stretch>
        </p:blipFill>
        <p:spPr bwMode="auto">
          <a:xfrm>
            <a:off x="683568" y="126876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44</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41730"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41732" name="Picture 4"/>
          <p:cNvPicPr>
            <a:picLocks noChangeAspect="1" noChangeArrowheads="1"/>
          </p:cNvPicPr>
          <p:nvPr/>
        </p:nvPicPr>
        <p:blipFill>
          <a:blip r:embed="rId5"/>
          <a:srcRect/>
          <a:stretch>
            <a:fillRect/>
          </a:stretch>
        </p:blipFill>
        <p:spPr bwMode="auto">
          <a:xfrm>
            <a:off x="683568" y="126876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45</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42754"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42756" name="Picture 4"/>
          <p:cNvPicPr>
            <a:picLocks noChangeAspect="1" noChangeArrowheads="1"/>
          </p:cNvPicPr>
          <p:nvPr/>
        </p:nvPicPr>
        <p:blipFill>
          <a:blip r:embed="rId5"/>
          <a:srcRect/>
          <a:stretch>
            <a:fillRect/>
          </a:stretch>
        </p:blipFill>
        <p:spPr bwMode="auto">
          <a:xfrm>
            <a:off x="683568" y="126854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46</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843778"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843780" name="Picture 4"/>
          <p:cNvPicPr>
            <a:picLocks noChangeAspect="1" noChangeArrowheads="1"/>
          </p:cNvPicPr>
          <p:nvPr/>
        </p:nvPicPr>
        <p:blipFill>
          <a:blip r:embed="rId5"/>
          <a:srcRect/>
          <a:stretch>
            <a:fillRect/>
          </a:stretch>
        </p:blipFill>
        <p:spPr bwMode="auto">
          <a:xfrm>
            <a:off x="683568" y="126854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47</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790530"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90532" name="Picture 4"/>
          <p:cNvPicPr>
            <a:picLocks noChangeAspect="1" noChangeArrowheads="1"/>
          </p:cNvPicPr>
          <p:nvPr/>
        </p:nvPicPr>
        <p:blipFill>
          <a:blip r:embed="rId5"/>
          <a:srcRect/>
          <a:stretch>
            <a:fillRect/>
          </a:stretch>
        </p:blipFill>
        <p:spPr bwMode="auto">
          <a:xfrm>
            <a:off x="683568" y="1268540"/>
            <a:ext cx="7776864" cy="5112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Notas Periodísticas por Actor político y adjetivación </a:t>
            </a:r>
            <a:endParaRPr lang="es-ES" dirty="0" smtClean="0"/>
          </a:p>
        </p:txBody>
      </p:sp>
      <p:sp>
        <p:nvSpPr>
          <p:cNvPr id="5124" name="Slide Number Placeholder 6"/>
          <p:cNvSpPr>
            <a:spLocks noGrp="1"/>
          </p:cNvSpPr>
          <p:nvPr>
            <p:ph type="sldNum" sz="quarter" idx="12"/>
          </p:nvPr>
        </p:nvSpPr>
        <p:spPr>
          <a:noFill/>
        </p:spPr>
        <p:txBody>
          <a:bodyPr/>
          <a:lstStyle/>
          <a:p>
            <a:fld id="{485FCB15-9DFF-458C-B800-0D92657C11EF}" type="slidenum">
              <a:rPr lang="es-ES" smtClean="0"/>
              <a:pPr/>
              <a:t>48</a:t>
            </a:fld>
            <a:endParaRPr lang="es-ES" smtClean="0"/>
          </a:p>
        </p:txBody>
      </p:sp>
      <p:graphicFrame>
        <p:nvGraphicFramePr>
          <p:cNvPr id="5122" name="Object 2"/>
          <p:cNvGraphicFramePr>
            <a:graphicFrameLocks noChangeAspect="1"/>
          </p:cNvGraphicFramePr>
          <p:nvPr/>
        </p:nvGraphicFramePr>
        <p:xfrm>
          <a:off x="177800" y="206375"/>
          <a:ext cx="1657350" cy="774700"/>
        </p:xfrm>
        <a:graphic>
          <a:graphicData uri="http://schemas.openxmlformats.org/presentationml/2006/ole">
            <p:oleObj spid="_x0000_s789506" name="CorelDRAW" r:id="rId4"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89508" name="Picture 4"/>
          <p:cNvPicPr>
            <a:picLocks noChangeAspect="1" noChangeArrowheads="1"/>
          </p:cNvPicPr>
          <p:nvPr/>
        </p:nvPicPr>
        <p:blipFill>
          <a:blip r:embed="rId5"/>
          <a:srcRect/>
          <a:stretch>
            <a:fillRect/>
          </a:stretch>
        </p:blipFill>
        <p:spPr bwMode="auto">
          <a:xfrm>
            <a:off x="743593" y="1262410"/>
            <a:ext cx="7656814" cy="51909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Valoración de la Actuación de los Medios Equidad, Objetividad, Tiempo y Espacio.</a:t>
            </a:r>
            <a:endParaRPr lang="es-ES" dirty="0" smtClean="0"/>
          </a:p>
        </p:txBody>
      </p:sp>
      <p:sp>
        <p:nvSpPr>
          <p:cNvPr id="32772" name="Slide Number Placeholder 6"/>
          <p:cNvSpPr>
            <a:spLocks noGrp="1"/>
          </p:cNvSpPr>
          <p:nvPr>
            <p:ph type="sldNum" sz="quarter" idx="12"/>
          </p:nvPr>
        </p:nvSpPr>
        <p:spPr>
          <a:noFill/>
        </p:spPr>
        <p:txBody>
          <a:bodyPr/>
          <a:lstStyle/>
          <a:p>
            <a:fld id="{358EACBB-3F1B-4706-B220-4EDE4D00C255}" type="slidenum">
              <a:rPr lang="es-ES" smtClean="0"/>
              <a:pPr/>
              <a:t>49</a:t>
            </a:fld>
            <a:endParaRPr lang="es-ES" smtClean="0"/>
          </a:p>
        </p:txBody>
      </p:sp>
      <p:graphicFrame>
        <p:nvGraphicFramePr>
          <p:cNvPr id="32770" name="Object 3"/>
          <p:cNvGraphicFramePr>
            <a:graphicFrameLocks noChangeAspect="1"/>
          </p:cNvGraphicFramePr>
          <p:nvPr/>
        </p:nvGraphicFramePr>
        <p:xfrm>
          <a:off x="177800" y="206375"/>
          <a:ext cx="1657350" cy="774700"/>
        </p:xfrm>
        <a:graphic>
          <a:graphicData uri="http://schemas.openxmlformats.org/presentationml/2006/ole">
            <p:oleObj spid="_x0000_s710658" name="CorelDRAW" r:id="rId3" imgW="4396320" imgH="2054520" progId="">
              <p:embed/>
            </p:oleObj>
          </a:graphicData>
        </a:graphic>
      </p:graphicFrame>
      <p:sp>
        <p:nvSpPr>
          <p:cNvPr id="9" name="8 CuadroTexto"/>
          <p:cNvSpPr txBox="1"/>
          <p:nvPr/>
        </p:nvSpPr>
        <p:spPr>
          <a:xfrm>
            <a:off x="179512" y="1412776"/>
            <a:ext cx="8712968" cy="4524315"/>
          </a:xfrm>
          <a:prstGeom prst="rect">
            <a:avLst/>
          </a:prstGeom>
          <a:noFill/>
        </p:spPr>
        <p:txBody>
          <a:bodyPr wrap="square" rtlCol="0">
            <a:spAutoFit/>
          </a:bodyPr>
          <a:lstStyle/>
          <a:p>
            <a:r>
              <a:rPr lang="es-MX" sz="1600" dirty="0" smtClean="0">
                <a:latin typeface="+mn-lt"/>
              </a:rPr>
              <a:t>Metodología</a:t>
            </a:r>
          </a:p>
          <a:p>
            <a:pPr>
              <a:buFont typeface="Calibri"/>
              <a:buChar char="1"/>
            </a:pPr>
            <a:r>
              <a:rPr lang="es-ES" sz="1600" dirty="0" smtClean="0">
                <a:latin typeface="+mn-lt"/>
              </a:rPr>
              <a:t>.-Este ejercicio contempla el periodo de monitoreo del 17 de Marzo al 3 de Julio del 2011.</a:t>
            </a:r>
          </a:p>
          <a:p>
            <a:pPr>
              <a:buFont typeface="Calibri"/>
              <a:buChar char="2"/>
            </a:pPr>
            <a:r>
              <a:rPr lang="es-ES" sz="1600" dirty="0" smtClean="0">
                <a:latin typeface="+mn-lt"/>
              </a:rPr>
              <a:t>.-Por cada tipo de medio (Electrónico, Prensa e Internet) se realiza un cuadro que resume el monitoreo cualitativo por medio y por partido político y coalición.</a:t>
            </a:r>
          </a:p>
          <a:p>
            <a:pPr>
              <a:buFont typeface="Calibri"/>
              <a:buChar char="3"/>
            </a:pPr>
            <a:r>
              <a:rPr lang="es-ES" sz="1600" dirty="0" smtClean="0">
                <a:latin typeface="+mn-lt"/>
              </a:rPr>
              <a:t>.-En la parte superior se presenta la tendencia global. Esto es, el porcentaje de notas por partido político y coalición de todos los medios. Esta tendencia se usa como base para comparar la actividad de cada medio individual.</a:t>
            </a:r>
          </a:p>
          <a:p>
            <a:pPr>
              <a:buFont typeface="Calibri"/>
              <a:buChar char="4"/>
            </a:pPr>
            <a:r>
              <a:rPr lang="es-ES" sz="1600" dirty="0" smtClean="0">
                <a:latin typeface="+mn-lt"/>
              </a:rPr>
              <a:t>.-En la tabla se lista cada medio con actividad y su tendencia por partido político y coalición en forma de porcentaje más una columna que contabiliza el total de notas en el periodo.</a:t>
            </a:r>
          </a:p>
          <a:p>
            <a:pPr>
              <a:buFont typeface="Calibri"/>
              <a:buChar char="5"/>
            </a:pPr>
            <a:r>
              <a:rPr lang="es-ES" sz="1600" dirty="0" smtClean="0">
                <a:latin typeface="+mn-lt"/>
              </a:rPr>
              <a:t>.-Se considera que un medio esta fuera de la tendencia normal si se cumplen dos condiciones:</a:t>
            </a:r>
          </a:p>
          <a:p>
            <a:pPr lvl="1">
              <a:buFont typeface="Calibri"/>
              <a:buChar char="a"/>
            </a:pPr>
            <a:r>
              <a:rPr lang="es-ES" sz="1600" dirty="0" smtClean="0">
                <a:latin typeface="+mn-lt"/>
              </a:rPr>
              <a:t>)El porcentaje de notas de un partido político/coalición se aleja en un 10% de la tendencia global.</a:t>
            </a:r>
          </a:p>
          <a:p>
            <a:pPr lvl="1"/>
            <a:r>
              <a:rPr lang="es-ES" sz="1600" dirty="0" smtClean="0">
                <a:latin typeface="+mn-lt"/>
              </a:rPr>
              <a:t>b)El total de notas del medio es mayor o igual al 1% del total global.</a:t>
            </a:r>
          </a:p>
          <a:p>
            <a:pPr lvl="1"/>
            <a:endParaRPr lang="es-ES" sz="1600" dirty="0" smtClean="0">
              <a:latin typeface="+mn-lt"/>
            </a:endParaRPr>
          </a:p>
          <a:p>
            <a:pPr>
              <a:buFont typeface="Calibri"/>
              <a:buChar char="6"/>
            </a:pPr>
            <a:r>
              <a:rPr lang="es-ES" sz="1600" dirty="0" smtClean="0">
                <a:latin typeface="+mn-lt"/>
              </a:rPr>
              <a:t>.-El valor de umbral se utiliza para calificar solo aquellos medios con suficientes notas como para que la muestra sea significativa.</a:t>
            </a:r>
          </a:p>
          <a:p>
            <a:pPr>
              <a:buFont typeface="Calibri"/>
              <a:buChar char="7"/>
            </a:pPr>
            <a:r>
              <a:rPr lang="es-ES" sz="1600" dirty="0" smtClean="0">
                <a:latin typeface="+mn-lt"/>
              </a:rPr>
              <a:t>.-Si se cumplen ambas condiciones se marca la celda con un color distintivo (amarillo).</a:t>
            </a:r>
          </a:p>
        </p:txBody>
      </p:sp>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Grp="1" noChangeArrowheads="1"/>
          </p:cNvSpPr>
          <p:nvPr>
            <p:ph type="sldNum" sz="quarter" idx="10"/>
          </p:nvPr>
        </p:nvSpPr>
        <p:spPr>
          <a:noFill/>
        </p:spPr>
        <p:txBody>
          <a:bodyPr/>
          <a:lstStyle/>
          <a:p>
            <a:fld id="{C3654BD1-5685-4CAD-8EAF-0D5B3BF935E7}" type="slidenum">
              <a:rPr lang="es-ES" smtClean="0"/>
              <a:pPr/>
              <a:t>5</a:t>
            </a:fld>
            <a:endParaRPr lang="es-ES" smtClean="0"/>
          </a:p>
        </p:txBody>
      </p:sp>
      <p:sp>
        <p:nvSpPr>
          <p:cNvPr id="48131" name="Rectangle 2"/>
          <p:cNvSpPr>
            <a:spLocks noGrp="1" noChangeArrowheads="1"/>
          </p:cNvSpPr>
          <p:nvPr>
            <p:ph type="ctrTitle"/>
          </p:nvPr>
        </p:nvSpPr>
        <p:spPr/>
        <p:txBody>
          <a:bodyPr/>
          <a:lstStyle/>
          <a:p>
            <a:pPr eaLnBrk="1" hangingPunct="1"/>
            <a:r>
              <a:rPr lang="es-ES_tradnl" smtClean="0"/>
              <a:t>REPORTE CUALITATIVO</a:t>
            </a:r>
            <a:endParaRPr lang="es-ES" smtClean="0"/>
          </a:p>
        </p:txBody>
      </p:sp>
      <p:sp>
        <p:nvSpPr>
          <p:cNvPr id="48132" name="Rectangle 11"/>
          <p:cNvSpPr>
            <a:spLocks noGrp="1" noChangeArrowheads="1"/>
          </p:cNvSpPr>
          <p:nvPr>
            <p:ph type="subTitle" idx="1"/>
          </p:nvPr>
        </p:nvSpPr>
        <p:spPr/>
        <p:txBody>
          <a:bodyPr/>
          <a:lstStyle/>
          <a:p>
            <a:pPr eaLnBrk="1" hangingPunct="1"/>
            <a:endParaRPr lang="es-ES_tradnl" dirty="0" smtClean="0"/>
          </a:p>
          <a:p>
            <a:pPr eaLnBrk="1" hangingPunct="1"/>
            <a:r>
              <a:rPr lang="es-ES_tradnl" dirty="0" smtClean="0"/>
              <a:t>Del 17 de Marzo al 3 de Julio de 2011</a:t>
            </a:r>
            <a:endParaRPr lang="es-ES"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Valoración de la Actuación de los Medios Equidad, Objetividad, Tiempo y Espacio.</a:t>
            </a:r>
            <a:endParaRPr lang="es-ES" dirty="0" smtClean="0"/>
          </a:p>
        </p:txBody>
      </p:sp>
      <p:sp>
        <p:nvSpPr>
          <p:cNvPr id="32772" name="Slide Number Placeholder 6"/>
          <p:cNvSpPr>
            <a:spLocks noGrp="1"/>
          </p:cNvSpPr>
          <p:nvPr>
            <p:ph type="sldNum" sz="quarter" idx="12"/>
          </p:nvPr>
        </p:nvSpPr>
        <p:spPr>
          <a:noFill/>
        </p:spPr>
        <p:txBody>
          <a:bodyPr/>
          <a:lstStyle/>
          <a:p>
            <a:fld id="{358EACBB-3F1B-4706-B220-4EDE4D00C255}" type="slidenum">
              <a:rPr lang="es-ES" smtClean="0"/>
              <a:pPr/>
              <a:t>50</a:t>
            </a:fld>
            <a:endParaRPr lang="es-ES" smtClean="0"/>
          </a:p>
        </p:txBody>
      </p:sp>
      <p:graphicFrame>
        <p:nvGraphicFramePr>
          <p:cNvPr id="32770" name="Object 3"/>
          <p:cNvGraphicFramePr>
            <a:graphicFrameLocks noChangeAspect="1"/>
          </p:cNvGraphicFramePr>
          <p:nvPr/>
        </p:nvGraphicFramePr>
        <p:xfrm>
          <a:off x="177800" y="206375"/>
          <a:ext cx="1657350" cy="774700"/>
        </p:xfrm>
        <a:graphic>
          <a:graphicData uri="http://schemas.openxmlformats.org/presentationml/2006/ole">
            <p:oleObj spid="_x0000_s32770" name="CorelDRAW" r:id="rId3" imgW="4396320" imgH="2054520" progId="">
              <p:embed/>
            </p:oleObj>
          </a:graphicData>
        </a:graphic>
      </p:graphicFrame>
      <p:sp>
        <p:nvSpPr>
          <p:cNvPr id="9" name="8 CuadroTexto"/>
          <p:cNvSpPr txBox="1"/>
          <p:nvPr/>
        </p:nvSpPr>
        <p:spPr>
          <a:xfrm>
            <a:off x="899592" y="1340768"/>
            <a:ext cx="2304256" cy="338554"/>
          </a:xfrm>
          <a:prstGeom prst="rect">
            <a:avLst/>
          </a:prstGeom>
          <a:noFill/>
        </p:spPr>
        <p:txBody>
          <a:bodyPr wrap="square" rtlCol="0">
            <a:spAutoFit/>
          </a:bodyPr>
          <a:lstStyle/>
          <a:p>
            <a:r>
              <a:rPr lang="es-ES" sz="1600" b="1" dirty="0" smtClean="0"/>
              <a:t>Radio</a:t>
            </a:r>
            <a:endParaRPr lang="es-ES" sz="1600" b="1" dirty="0"/>
          </a:p>
        </p:txBody>
      </p:sp>
      <p:sp>
        <p:nvSpPr>
          <p:cNvPr id="10"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4" name="Picture 4"/>
          <p:cNvPicPr>
            <a:picLocks noChangeAspect="1" noChangeArrowheads="1"/>
          </p:cNvPicPr>
          <p:nvPr/>
        </p:nvPicPr>
        <p:blipFill>
          <a:blip r:embed="rId4"/>
          <a:srcRect/>
          <a:stretch>
            <a:fillRect/>
          </a:stretch>
        </p:blipFill>
        <p:spPr bwMode="auto">
          <a:xfrm>
            <a:off x="0" y="1641278"/>
            <a:ext cx="9144000" cy="41639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Valoración de la Actuación de los Medios Equidad, Objetividad, Tiempo y Espacio.</a:t>
            </a:r>
            <a:endParaRPr lang="es-ES" dirty="0" smtClean="0"/>
          </a:p>
        </p:txBody>
      </p:sp>
      <p:sp>
        <p:nvSpPr>
          <p:cNvPr id="32772" name="Slide Number Placeholder 6"/>
          <p:cNvSpPr>
            <a:spLocks noGrp="1"/>
          </p:cNvSpPr>
          <p:nvPr>
            <p:ph type="sldNum" sz="quarter" idx="12"/>
          </p:nvPr>
        </p:nvSpPr>
        <p:spPr>
          <a:noFill/>
        </p:spPr>
        <p:txBody>
          <a:bodyPr/>
          <a:lstStyle/>
          <a:p>
            <a:fld id="{358EACBB-3F1B-4706-B220-4EDE4D00C255}" type="slidenum">
              <a:rPr lang="es-ES" smtClean="0"/>
              <a:pPr/>
              <a:t>51</a:t>
            </a:fld>
            <a:endParaRPr lang="es-ES" smtClean="0"/>
          </a:p>
        </p:txBody>
      </p:sp>
      <p:graphicFrame>
        <p:nvGraphicFramePr>
          <p:cNvPr id="32770" name="Object 3"/>
          <p:cNvGraphicFramePr>
            <a:graphicFrameLocks noChangeAspect="1"/>
          </p:cNvGraphicFramePr>
          <p:nvPr/>
        </p:nvGraphicFramePr>
        <p:xfrm>
          <a:off x="177800" y="206375"/>
          <a:ext cx="1657350" cy="774700"/>
        </p:xfrm>
        <a:graphic>
          <a:graphicData uri="http://schemas.openxmlformats.org/presentationml/2006/ole">
            <p:oleObj spid="_x0000_s791554" name="CorelDRAW" r:id="rId3" imgW="4396320" imgH="2054520" progId="">
              <p:embed/>
            </p:oleObj>
          </a:graphicData>
        </a:graphic>
      </p:graphicFrame>
      <p:sp>
        <p:nvSpPr>
          <p:cNvPr id="9" name="8 CuadroTexto"/>
          <p:cNvSpPr txBox="1"/>
          <p:nvPr/>
        </p:nvSpPr>
        <p:spPr>
          <a:xfrm>
            <a:off x="899592" y="1340768"/>
            <a:ext cx="2304256" cy="338554"/>
          </a:xfrm>
          <a:prstGeom prst="rect">
            <a:avLst/>
          </a:prstGeom>
          <a:noFill/>
        </p:spPr>
        <p:txBody>
          <a:bodyPr wrap="square" rtlCol="0">
            <a:spAutoFit/>
          </a:bodyPr>
          <a:lstStyle/>
          <a:p>
            <a:r>
              <a:rPr lang="es-ES" sz="1600" b="1" dirty="0" smtClean="0"/>
              <a:t>Radio</a:t>
            </a:r>
            <a:endParaRPr lang="es-ES" sz="1600" b="1" dirty="0"/>
          </a:p>
        </p:txBody>
      </p:sp>
      <p:sp>
        <p:nvSpPr>
          <p:cNvPr id="10"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91557" name="Picture 5"/>
          <p:cNvPicPr>
            <a:picLocks noChangeAspect="1" noChangeArrowheads="1"/>
          </p:cNvPicPr>
          <p:nvPr/>
        </p:nvPicPr>
        <p:blipFill>
          <a:blip r:embed="rId4"/>
          <a:srcRect/>
          <a:stretch>
            <a:fillRect/>
          </a:stretch>
        </p:blipFill>
        <p:spPr bwMode="auto">
          <a:xfrm>
            <a:off x="0" y="1628800"/>
            <a:ext cx="9144000" cy="39795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Slide Number Placeholder 6"/>
          <p:cNvSpPr>
            <a:spLocks noGrp="1"/>
          </p:cNvSpPr>
          <p:nvPr>
            <p:ph type="sldNum" sz="quarter" idx="12"/>
          </p:nvPr>
        </p:nvSpPr>
        <p:spPr>
          <a:noFill/>
        </p:spPr>
        <p:txBody>
          <a:bodyPr/>
          <a:lstStyle/>
          <a:p>
            <a:fld id="{F79F9B3D-4AE1-446F-BF9D-A510ABD75BFA}" type="slidenum">
              <a:rPr lang="es-ES" smtClean="0"/>
              <a:pPr/>
              <a:t>52</a:t>
            </a:fld>
            <a:endParaRPr lang="es-ES" smtClean="0"/>
          </a:p>
        </p:txBody>
      </p:sp>
      <p:graphicFrame>
        <p:nvGraphicFramePr>
          <p:cNvPr id="33794" name="Object 4"/>
          <p:cNvGraphicFramePr>
            <a:graphicFrameLocks noChangeAspect="1"/>
          </p:cNvGraphicFramePr>
          <p:nvPr/>
        </p:nvGraphicFramePr>
        <p:xfrm>
          <a:off x="177800" y="206375"/>
          <a:ext cx="1657350" cy="774700"/>
        </p:xfrm>
        <a:graphic>
          <a:graphicData uri="http://schemas.openxmlformats.org/presentationml/2006/ole">
            <p:oleObj spid="_x0000_s33794" name="CorelDRAW" r:id="rId3" imgW="4396320" imgH="2054520" progId="">
              <p:embed/>
            </p:oleObj>
          </a:graphicData>
        </a:graphic>
      </p:graphicFrame>
      <p:sp>
        <p:nvSpPr>
          <p:cNvPr id="8" name="7 CuadroTexto"/>
          <p:cNvSpPr txBox="1"/>
          <p:nvPr/>
        </p:nvSpPr>
        <p:spPr>
          <a:xfrm>
            <a:off x="899592" y="1340768"/>
            <a:ext cx="2304256" cy="338554"/>
          </a:xfrm>
          <a:prstGeom prst="rect">
            <a:avLst/>
          </a:prstGeom>
          <a:noFill/>
        </p:spPr>
        <p:txBody>
          <a:bodyPr wrap="square" rtlCol="0">
            <a:spAutoFit/>
          </a:bodyPr>
          <a:lstStyle/>
          <a:p>
            <a:r>
              <a:rPr lang="es-ES" sz="1600" b="1" dirty="0" smtClean="0"/>
              <a:t>Televisión</a:t>
            </a:r>
            <a:endParaRPr lang="es-ES" sz="1600" b="1" dirty="0"/>
          </a:p>
        </p:txBody>
      </p:sp>
      <p:sp>
        <p:nvSpPr>
          <p:cNvPr id="10" name="Rectangle 2"/>
          <p:cNvSpPr txBox="1">
            <a:spLocks noChangeArrowheads="1"/>
          </p:cNvSpPr>
          <p:nvPr/>
        </p:nvSpPr>
        <p:spPr bwMode="auto">
          <a:xfrm>
            <a:off x="2203451" y="116632"/>
            <a:ext cx="6761038"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s-ES_tradnl" sz="2800" b="0" i="0" u="none" strike="noStrike" kern="0" cap="none" spc="0" normalizeH="0" baseline="0" noProof="0" dirty="0" smtClean="0">
                <a:ln>
                  <a:noFill/>
                </a:ln>
                <a:solidFill>
                  <a:schemeClr val="tx2"/>
                </a:solidFill>
                <a:effectLst/>
                <a:uLnTx/>
                <a:uFillTx/>
                <a:latin typeface="+mj-lt"/>
                <a:ea typeface="+mj-ea"/>
                <a:cs typeface="+mj-cs"/>
              </a:rPr>
              <a:t>Monitoreo Cualitativo de Medios</a:t>
            </a:r>
            <a:br>
              <a:rPr kumimoji="0" lang="es-ES_tradnl" sz="2800" b="0" i="0" u="none" strike="noStrike" kern="0" cap="none" spc="0" normalizeH="0" baseline="0" noProof="0" dirty="0" smtClean="0">
                <a:ln>
                  <a:noFill/>
                </a:ln>
                <a:solidFill>
                  <a:schemeClr val="tx2"/>
                </a:solidFill>
                <a:effectLst/>
                <a:uLnTx/>
                <a:uFillTx/>
                <a:latin typeface="+mj-lt"/>
                <a:ea typeface="+mj-ea"/>
                <a:cs typeface="+mj-cs"/>
              </a:rPr>
            </a:br>
            <a:r>
              <a:rPr kumimoji="0" lang="es-ES_tradnl" sz="2800" b="0" i="0" u="none" strike="noStrike" kern="0" cap="none" spc="0" normalizeH="0" baseline="0" noProof="0" dirty="0" smtClean="0">
                <a:ln>
                  <a:noFill/>
                </a:ln>
                <a:solidFill>
                  <a:schemeClr val="tx2"/>
                </a:solidFill>
                <a:effectLst/>
                <a:uLnTx/>
                <a:uFillTx/>
                <a:latin typeface="+mj-lt"/>
                <a:ea typeface="+mj-ea"/>
                <a:cs typeface="+mj-cs"/>
              </a:rPr>
              <a:t>Valoración de la Actuación de los Medios Equidad, Objetividad, Tiempo y Espacio.</a:t>
            </a:r>
            <a:endParaRPr kumimoji="0" lang="es-ES" sz="2800" b="0" i="0" u="none" strike="noStrike" kern="0" cap="none" spc="0" normalizeH="0" baseline="0" noProof="0" dirty="0" smtClean="0">
              <a:ln>
                <a:noFill/>
              </a:ln>
              <a:solidFill>
                <a:schemeClr val="tx2"/>
              </a:solidFill>
              <a:effectLst/>
              <a:uLnTx/>
              <a:uFillTx/>
              <a:latin typeface="+mj-lt"/>
              <a:ea typeface="+mj-ea"/>
              <a:cs typeface="+mj-cs"/>
            </a:endParaRPr>
          </a:p>
        </p:txBody>
      </p:sp>
      <p:sp>
        <p:nvSpPr>
          <p:cNvPr id="11"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33795" name="Picture 3"/>
          <p:cNvPicPr>
            <a:picLocks noChangeAspect="1" noChangeArrowheads="1"/>
          </p:cNvPicPr>
          <p:nvPr/>
        </p:nvPicPr>
        <p:blipFill>
          <a:blip r:embed="rId4"/>
          <a:srcRect/>
          <a:stretch>
            <a:fillRect/>
          </a:stretch>
        </p:blipFill>
        <p:spPr bwMode="auto">
          <a:xfrm>
            <a:off x="0" y="1628800"/>
            <a:ext cx="9144000" cy="37336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Valoración de la Actuación de los Medios Equidad, Objetividad, Tiempo y Espacio.</a:t>
            </a:r>
            <a:endParaRPr lang="es-ES" dirty="0" smtClean="0"/>
          </a:p>
        </p:txBody>
      </p:sp>
      <p:sp>
        <p:nvSpPr>
          <p:cNvPr id="32772" name="Slide Number Placeholder 6"/>
          <p:cNvSpPr>
            <a:spLocks noGrp="1"/>
          </p:cNvSpPr>
          <p:nvPr>
            <p:ph type="sldNum" sz="quarter" idx="12"/>
          </p:nvPr>
        </p:nvSpPr>
        <p:spPr>
          <a:noFill/>
        </p:spPr>
        <p:txBody>
          <a:bodyPr/>
          <a:lstStyle/>
          <a:p>
            <a:fld id="{358EACBB-3F1B-4706-B220-4EDE4D00C255}" type="slidenum">
              <a:rPr lang="es-ES" smtClean="0"/>
              <a:pPr/>
              <a:t>53</a:t>
            </a:fld>
            <a:endParaRPr lang="es-ES" smtClean="0"/>
          </a:p>
        </p:txBody>
      </p:sp>
      <p:graphicFrame>
        <p:nvGraphicFramePr>
          <p:cNvPr id="32770" name="Object 3"/>
          <p:cNvGraphicFramePr>
            <a:graphicFrameLocks noChangeAspect="1"/>
          </p:cNvGraphicFramePr>
          <p:nvPr/>
        </p:nvGraphicFramePr>
        <p:xfrm>
          <a:off x="177800" y="206375"/>
          <a:ext cx="1657350" cy="774700"/>
        </p:xfrm>
        <a:graphic>
          <a:graphicData uri="http://schemas.openxmlformats.org/presentationml/2006/ole">
            <p:oleObj spid="_x0000_s636930" name="CorelDRAW" r:id="rId3" imgW="4396320" imgH="2054520" progId="">
              <p:embed/>
            </p:oleObj>
          </a:graphicData>
        </a:graphic>
      </p:graphicFrame>
      <p:sp>
        <p:nvSpPr>
          <p:cNvPr id="8" name="7 CuadroTexto"/>
          <p:cNvSpPr txBox="1"/>
          <p:nvPr/>
        </p:nvSpPr>
        <p:spPr>
          <a:xfrm>
            <a:off x="899592" y="1340768"/>
            <a:ext cx="2304256" cy="338554"/>
          </a:xfrm>
          <a:prstGeom prst="rect">
            <a:avLst/>
          </a:prstGeom>
          <a:noFill/>
        </p:spPr>
        <p:txBody>
          <a:bodyPr wrap="square" rtlCol="0">
            <a:spAutoFit/>
          </a:bodyPr>
          <a:lstStyle/>
          <a:p>
            <a:r>
              <a:rPr lang="es-ES" sz="1600" b="1" dirty="0" smtClean="0"/>
              <a:t>Medios Impresos</a:t>
            </a:r>
            <a:endParaRPr lang="es-ES" sz="1600" b="1" dirty="0"/>
          </a:p>
        </p:txBody>
      </p:sp>
      <p:sp>
        <p:nvSpPr>
          <p:cNvPr id="10"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2" name="Picture 3"/>
          <p:cNvPicPr>
            <a:picLocks noChangeAspect="1" noChangeArrowheads="1"/>
          </p:cNvPicPr>
          <p:nvPr/>
        </p:nvPicPr>
        <p:blipFill>
          <a:blip r:embed="rId4"/>
          <a:srcRect/>
          <a:stretch>
            <a:fillRect/>
          </a:stretch>
        </p:blipFill>
        <p:spPr bwMode="auto">
          <a:xfrm>
            <a:off x="0" y="1703954"/>
            <a:ext cx="9144000" cy="38852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Valoración de la Actuación de los Medios Equidad, Objetividad, Tiempo y Espacio.</a:t>
            </a:r>
            <a:endParaRPr lang="es-ES" dirty="0" smtClean="0"/>
          </a:p>
        </p:txBody>
      </p:sp>
      <p:sp>
        <p:nvSpPr>
          <p:cNvPr id="32772" name="Slide Number Placeholder 6"/>
          <p:cNvSpPr>
            <a:spLocks noGrp="1"/>
          </p:cNvSpPr>
          <p:nvPr>
            <p:ph type="sldNum" sz="quarter" idx="12"/>
          </p:nvPr>
        </p:nvSpPr>
        <p:spPr>
          <a:noFill/>
        </p:spPr>
        <p:txBody>
          <a:bodyPr/>
          <a:lstStyle/>
          <a:p>
            <a:fld id="{358EACBB-3F1B-4706-B220-4EDE4D00C255}" type="slidenum">
              <a:rPr lang="es-ES" smtClean="0"/>
              <a:pPr/>
              <a:t>54</a:t>
            </a:fld>
            <a:endParaRPr lang="es-ES" smtClean="0"/>
          </a:p>
        </p:txBody>
      </p:sp>
      <p:graphicFrame>
        <p:nvGraphicFramePr>
          <p:cNvPr id="32770" name="Object 3"/>
          <p:cNvGraphicFramePr>
            <a:graphicFrameLocks noChangeAspect="1"/>
          </p:cNvGraphicFramePr>
          <p:nvPr/>
        </p:nvGraphicFramePr>
        <p:xfrm>
          <a:off x="177800" y="206375"/>
          <a:ext cx="1657350" cy="774700"/>
        </p:xfrm>
        <a:graphic>
          <a:graphicData uri="http://schemas.openxmlformats.org/presentationml/2006/ole">
            <p:oleObj spid="_x0000_s792578" name="CorelDRAW" r:id="rId3" imgW="4396320" imgH="2054520" progId="">
              <p:embed/>
            </p:oleObj>
          </a:graphicData>
        </a:graphic>
      </p:graphicFrame>
      <p:sp>
        <p:nvSpPr>
          <p:cNvPr id="8" name="7 CuadroTexto"/>
          <p:cNvSpPr txBox="1"/>
          <p:nvPr/>
        </p:nvSpPr>
        <p:spPr>
          <a:xfrm>
            <a:off x="899592" y="1340768"/>
            <a:ext cx="2304256" cy="338554"/>
          </a:xfrm>
          <a:prstGeom prst="rect">
            <a:avLst/>
          </a:prstGeom>
          <a:noFill/>
        </p:spPr>
        <p:txBody>
          <a:bodyPr wrap="square" rtlCol="0">
            <a:spAutoFit/>
          </a:bodyPr>
          <a:lstStyle/>
          <a:p>
            <a:r>
              <a:rPr lang="es-ES" sz="1600" b="1" dirty="0" smtClean="0"/>
              <a:t>Medios Impresos</a:t>
            </a:r>
            <a:endParaRPr lang="es-ES" sz="1600" b="1" dirty="0"/>
          </a:p>
        </p:txBody>
      </p:sp>
      <p:sp>
        <p:nvSpPr>
          <p:cNvPr id="11"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92579" name="Picture 3"/>
          <p:cNvPicPr>
            <a:picLocks noChangeAspect="1" noChangeArrowheads="1"/>
          </p:cNvPicPr>
          <p:nvPr/>
        </p:nvPicPr>
        <p:blipFill>
          <a:blip r:embed="rId4"/>
          <a:srcRect/>
          <a:stretch>
            <a:fillRect/>
          </a:stretch>
        </p:blipFill>
        <p:spPr bwMode="auto">
          <a:xfrm>
            <a:off x="0" y="1688288"/>
            <a:ext cx="9144000" cy="390095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s-ES_tradnl" dirty="0" smtClean="0"/>
              <a:t>Monitoreo Cualitativo de Medios</a:t>
            </a:r>
            <a:br>
              <a:rPr lang="es-ES_tradnl" dirty="0" smtClean="0"/>
            </a:br>
            <a:r>
              <a:rPr lang="es-ES_tradnl" dirty="0" smtClean="0"/>
              <a:t>Valoración de la Actuación de los Medios Equidad, Objetividad, Tiempo y Espacio.</a:t>
            </a:r>
            <a:endParaRPr lang="es-ES" dirty="0" smtClean="0"/>
          </a:p>
        </p:txBody>
      </p:sp>
      <p:sp>
        <p:nvSpPr>
          <p:cNvPr id="32772" name="Slide Number Placeholder 6"/>
          <p:cNvSpPr>
            <a:spLocks noGrp="1"/>
          </p:cNvSpPr>
          <p:nvPr>
            <p:ph type="sldNum" sz="quarter" idx="12"/>
          </p:nvPr>
        </p:nvSpPr>
        <p:spPr>
          <a:noFill/>
        </p:spPr>
        <p:txBody>
          <a:bodyPr/>
          <a:lstStyle/>
          <a:p>
            <a:fld id="{358EACBB-3F1B-4706-B220-4EDE4D00C255}" type="slidenum">
              <a:rPr lang="es-ES" smtClean="0"/>
              <a:pPr/>
              <a:t>55</a:t>
            </a:fld>
            <a:endParaRPr lang="es-ES" smtClean="0"/>
          </a:p>
        </p:txBody>
      </p:sp>
      <p:graphicFrame>
        <p:nvGraphicFramePr>
          <p:cNvPr id="32770" name="Object 3"/>
          <p:cNvGraphicFramePr>
            <a:graphicFrameLocks noChangeAspect="1"/>
          </p:cNvGraphicFramePr>
          <p:nvPr/>
        </p:nvGraphicFramePr>
        <p:xfrm>
          <a:off x="177800" y="206375"/>
          <a:ext cx="1657350" cy="774700"/>
        </p:xfrm>
        <a:graphic>
          <a:graphicData uri="http://schemas.openxmlformats.org/presentationml/2006/ole">
            <p:oleObj spid="_x0000_s902146" name="CorelDRAW" r:id="rId3" imgW="4396320" imgH="2054520" progId="">
              <p:embed/>
            </p:oleObj>
          </a:graphicData>
        </a:graphic>
      </p:graphicFrame>
      <p:sp>
        <p:nvSpPr>
          <p:cNvPr id="8" name="7 CuadroTexto"/>
          <p:cNvSpPr txBox="1"/>
          <p:nvPr/>
        </p:nvSpPr>
        <p:spPr>
          <a:xfrm>
            <a:off x="899592" y="1340768"/>
            <a:ext cx="2304256" cy="338554"/>
          </a:xfrm>
          <a:prstGeom prst="rect">
            <a:avLst/>
          </a:prstGeom>
          <a:noFill/>
        </p:spPr>
        <p:txBody>
          <a:bodyPr wrap="square" rtlCol="0">
            <a:spAutoFit/>
          </a:bodyPr>
          <a:lstStyle/>
          <a:p>
            <a:r>
              <a:rPr lang="es-ES" sz="1600" b="1" dirty="0" smtClean="0"/>
              <a:t>Medios Impresos</a:t>
            </a:r>
            <a:endParaRPr lang="es-ES" sz="1600" b="1" dirty="0"/>
          </a:p>
        </p:txBody>
      </p:sp>
      <p:sp>
        <p:nvSpPr>
          <p:cNvPr id="11"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902147" name="Picture 3"/>
          <p:cNvPicPr>
            <a:picLocks noChangeAspect="1" noChangeArrowheads="1"/>
          </p:cNvPicPr>
          <p:nvPr/>
        </p:nvPicPr>
        <p:blipFill>
          <a:blip r:embed="rId4"/>
          <a:srcRect/>
          <a:stretch>
            <a:fillRect/>
          </a:stretch>
        </p:blipFill>
        <p:spPr bwMode="auto">
          <a:xfrm>
            <a:off x="0" y="1698732"/>
            <a:ext cx="9144000" cy="38905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Slide Number Placeholder 6"/>
          <p:cNvSpPr>
            <a:spLocks noGrp="1"/>
          </p:cNvSpPr>
          <p:nvPr>
            <p:ph type="sldNum" sz="quarter" idx="12"/>
          </p:nvPr>
        </p:nvSpPr>
        <p:spPr>
          <a:noFill/>
        </p:spPr>
        <p:txBody>
          <a:bodyPr/>
          <a:lstStyle/>
          <a:p>
            <a:fld id="{F79F9B3D-4AE1-446F-BF9D-A510ABD75BFA}" type="slidenum">
              <a:rPr lang="es-ES" smtClean="0"/>
              <a:pPr/>
              <a:t>56</a:t>
            </a:fld>
            <a:endParaRPr lang="es-ES" smtClean="0"/>
          </a:p>
        </p:txBody>
      </p:sp>
      <p:graphicFrame>
        <p:nvGraphicFramePr>
          <p:cNvPr id="33794" name="Object 4"/>
          <p:cNvGraphicFramePr>
            <a:graphicFrameLocks noChangeAspect="1"/>
          </p:cNvGraphicFramePr>
          <p:nvPr/>
        </p:nvGraphicFramePr>
        <p:xfrm>
          <a:off x="177800" y="206375"/>
          <a:ext cx="1657350" cy="774700"/>
        </p:xfrm>
        <a:graphic>
          <a:graphicData uri="http://schemas.openxmlformats.org/presentationml/2006/ole">
            <p:oleObj spid="_x0000_s662530" name="CorelDRAW" r:id="rId3" imgW="4396320" imgH="2054520" progId="">
              <p:embed/>
            </p:oleObj>
          </a:graphicData>
        </a:graphic>
      </p:graphicFrame>
      <p:sp>
        <p:nvSpPr>
          <p:cNvPr id="8" name="7 CuadroTexto"/>
          <p:cNvSpPr txBox="1"/>
          <p:nvPr/>
        </p:nvSpPr>
        <p:spPr>
          <a:xfrm>
            <a:off x="899592" y="1340768"/>
            <a:ext cx="2304256" cy="338554"/>
          </a:xfrm>
          <a:prstGeom prst="rect">
            <a:avLst/>
          </a:prstGeom>
          <a:noFill/>
        </p:spPr>
        <p:txBody>
          <a:bodyPr wrap="square" rtlCol="0">
            <a:spAutoFit/>
          </a:bodyPr>
          <a:lstStyle/>
          <a:p>
            <a:r>
              <a:rPr lang="es-ES" sz="1600" b="1" dirty="0" smtClean="0"/>
              <a:t>Internet</a:t>
            </a:r>
            <a:endParaRPr lang="es-ES" sz="1600" b="1" dirty="0"/>
          </a:p>
        </p:txBody>
      </p:sp>
      <p:sp>
        <p:nvSpPr>
          <p:cNvPr id="10" name="Rectangle 2"/>
          <p:cNvSpPr>
            <a:spLocks noGrp="1" noChangeArrowheads="1"/>
          </p:cNvSpPr>
          <p:nvPr>
            <p:ph type="title"/>
          </p:nvPr>
        </p:nvSpPr>
        <p:spPr>
          <a:xfrm>
            <a:off x="2051050" y="115888"/>
            <a:ext cx="6913563" cy="936625"/>
          </a:xfrm>
        </p:spPr>
        <p:txBody>
          <a:bodyPr/>
          <a:lstStyle/>
          <a:p>
            <a:pPr eaLnBrk="1" hangingPunct="1"/>
            <a:r>
              <a:rPr lang="es-ES_tradnl" dirty="0" smtClean="0"/>
              <a:t>Monitoreo Cualitativo de Medios</a:t>
            </a:r>
            <a:br>
              <a:rPr lang="es-ES_tradnl" dirty="0" smtClean="0"/>
            </a:br>
            <a:r>
              <a:rPr lang="es-ES_tradnl" dirty="0" smtClean="0"/>
              <a:t>Valoración de la Actuación de los Medios Equidad, Objetividad, Tiempo y Espacio.</a:t>
            </a:r>
            <a:endParaRPr lang="es-ES" dirty="0" smtClean="0"/>
          </a:p>
        </p:txBody>
      </p:sp>
      <p:sp>
        <p:nvSpPr>
          <p:cNvPr id="11"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2" name="Picture 3"/>
          <p:cNvPicPr>
            <a:picLocks noChangeAspect="1" noChangeArrowheads="1"/>
          </p:cNvPicPr>
          <p:nvPr/>
        </p:nvPicPr>
        <p:blipFill>
          <a:blip r:embed="rId4"/>
          <a:srcRect/>
          <a:stretch>
            <a:fillRect/>
          </a:stretch>
        </p:blipFill>
        <p:spPr bwMode="auto">
          <a:xfrm>
            <a:off x="0" y="1597814"/>
            <a:ext cx="9144000" cy="47115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Slide Number Placeholder 6"/>
          <p:cNvSpPr>
            <a:spLocks noGrp="1"/>
          </p:cNvSpPr>
          <p:nvPr>
            <p:ph type="sldNum" sz="quarter" idx="12"/>
          </p:nvPr>
        </p:nvSpPr>
        <p:spPr>
          <a:noFill/>
        </p:spPr>
        <p:txBody>
          <a:bodyPr/>
          <a:lstStyle/>
          <a:p>
            <a:fld id="{F79F9B3D-4AE1-446F-BF9D-A510ABD75BFA}" type="slidenum">
              <a:rPr lang="es-ES" smtClean="0"/>
              <a:pPr/>
              <a:t>57</a:t>
            </a:fld>
            <a:endParaRPr lang="es-ES" smtClean="0"/>
          </a:p>
        </p:txBody>
      </p:sp>
      <p:graphicFrame>
        <p:nvGraphicFramePr>
          <p:cNvPr id="33794" name="Object 4"/>
          <p:cNvGraphicFramePr>
            <a:graphicFrameLocks noChangeAspect="1"/>
          </p:cNvGraphicFramePr>
          <p:nvPr/>
        </p:nvGraphicFramePr>
        <p:xfrm>
          <a:off x="177800" y="206375"/>
          <a:ext cx="1657350" cy="774700"/>
        </p:xfrm>
        <a:graphic>
          <a:graphicData uri="http://schemas.openxmlformats.org/presentationml/2006/ole">
            <p:oleObj spid="_x0000_s638978" name="CorelDRAW" r:id="rId3" imgW="4396320" imgH="2054520" progId="">
              <p:embed/>
            </p:oleObj>
          </a:graphicData>
        </a:graphic>
      </p:graphicFrame>
      <p:sp>
        <p:nvSpPr>
          <p:cNvPr id="8" name="7 CuadroTexto"/>
          <p:cNvSpPr txBox="1"/>
          <p:nvPr/>
        </p:nvSpPr>
        <p:spPr>
          <a:xfrm>
            <a:off x="899592" y="1340768"/>
            <a:ext cx="2304256" cy="338554"/>
          </a:xfrm>
          <a:prstGeom prst="rect">
            <a:avLst/>
          </a:prstGeom>
          <a:noFill/>
        </p:spPr>
        <p:txBody>
          <a:bodyPr wrap="square" rtlCol="0">
            <a:spAutoFit/>
          </a:bodyPr>
          <a:lstStyle/>
          <a:p>
            <a:r>
              <a:rPr lang="es-ES" sz="1600" b="1" dirty="0" smtClean="0"/>
              <a:t>Internet</a:t>
            </a:r>
            <a:endParaRPr lang="es-ES" sz="1600" b="1" dirty="0"/>
          </a:p>
        </p:txBody>
      </p:sp>
      <p:sp>
        <p:nvSpPr>
          <p:cNvPr id="10" name="Rectangle 2"/>
          <p:cNvSpPr>
            <a:spLocks noGrp="1" noChangeArrowheads="1"/>
          </p:cNvSpPr>
          <p:nvPr>
            <p:ph type="title"/>
          </p:nvPr>
        </p:nvSpPr>
        <p:spPr>
          <a:xfrm>
            <a:off x="2051050" y="115888"/>
            <a:ext cx="6913563" cy="936625"/>
          </a:xfrm>
        </p:spPr>
        <p:txBody>
          <a:bodyPr/>
          <a:lstStyle/>
          <a:p>
            <a:pPr eaLnBrk="1" hangingPunct="1"/>
            <a:r>
              <a:rPr lang="es-ES_tradnl" dirty="0" smtClean="0"/>
              <a:t>Monitoreo Cualitativo de Medios</a:t>
            </a:r>
            <a:br>
              <a:rPr lang="es-ES_tradnl" dirty="0" smtClean="0"/>
            </a:br>
            <a:r>
              <a:rPr lang="es-ES_tradnl" dirty="0" smtClean="0"/>
              <a:t>Valoración de la Actuación de los Medios Equidad, Objetividad, Tiempo y Espacio.</a:t>
            </a:r>
            <a:endParaRPr lang="es-ES" dirty="0" smtClean="0"/>
          </a:p>
        </p:txBody>
      </p:sp>
      <p:sp>
        <p:nvSpPr>
          <p:cNvPr id="11"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638979" name="Picture 3"/>
          <p:cNvPicPr>
            <a:picLocks noChangeAspect="1" noChangeArrowheads="1"/>
          </p:cNvPicPr>
          <p:nvPr/>
        </p:nvPicPr>
        <p:blipFill>
          <a:blip r:embed="rId4"/>
          <a:srcRect/>
          <a:stretch>
            <a:fillRect/>
          </a:stretch>
        </p:blipFill>
        <p:spPr bwMode="auto">
          <a:xfrm>
            <a:off x="0" y="1597814"/>
            <a:ext cx="9144000" cy="47115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Slide Number Placeholder 6"/>
          <p:cNvSpPr>
            <a:spLocks noGrp="1"/>
          </p:cNvSpPr>
          <p:nvPr>
            <p:ph type="sldNum" sz="quarter" idx="12"/>
          </p:nvPr>
        </p:nvSpPr>
        <p:spPr>
          <a:noFill/>
        </p:spPr>
        <p:txBody>
          <a:bodyPr/>
          <a:lstStyle/>
          <a:p>
            <a:fld id="{F79F9B3D-4AE1-446F-BF9D-A510ABD75BFA}" type="slidenum">
              <a:rPr lang="es-ES" smtClean="0"/>
              <a:pPr/>
              <a:t>58</a:t>
            </a:fld>
            <a:endParaRPr lang="es-ES" smtClean="0"/>
          </a:p>
        </p:txBody>
      </p:sp>
      <p:graphicFrame>
        <p:nvGraphicFramePr>
          <p:cNvPr id="33794" name="Object 4"/>
          <p:cNvGraphicFramePr>
            <a:graphicFrameLocks noChangeAspect="1"/>
          </p:cNvGraphicFramePr>
          <p:nvPr/>
        </p:nvGraphicFramePr>
        <p:xfrm>
          <a:off x="177800" y="206375"/>
          <a:ext cx="1657350" cy="774700"/>
        </p:xfrm>
        <a:graphic>
          <a:graphicData uri="http://schemas.openxmlformats.org/presentationml/2006/ole">
            <p:oleObj spid="_x0000_s903170" name="CorelDRAW" r:id="rId3" imgW="4396320" imgH="2054520" progId="">
              <p:embed/>
            </p:oleObj>
          </a:graphicData>
        </a:graphic>
      </p:graphicFrame>
      <p:sp>
        <p:nvSpPr>
          <p:cNvPr id="8" name="7 CuadroTexto"/>
          <p:cNvSpPr txBox="1"/>
          <p:nvPr/>
        </p:nvSpPr>
        <p:spPr>
          <a:xfrm>
            <a:off x="899592" y="1340768"/>
            <a:ext cx="2304256" cy="338554"/>
          </a:xfrm>
          <a:prstGeom prst="rect">
            <a:avLst/>
          </a:prstGeom>
          <a:noFill/>
        </p:spPr>
        <p:txBody>
          <a:bodyPr wrap="square" rtlCol="0">
            <a:spAutoFit/>
          </a:bodyPr>
          <a:lstStyle/>
          <a:p>
            <a:r>
              <a:rPr lang="es-ES" sz="1600" b="1" dirty="0" smtClean="0"/>
              <a:t>Internet</a:t>
            </a:r>
            <a:endParaRPr lang="es-ES" sz="1600" b="1" dirty="0"/>
          </a:p>
        </p:txBody>
      </p:sp>
      <p:sp>
        <p:nvSpPr>
          <p:cNvPr id="10" name="Rectangle 2"/>
          <p:cNvSpPr>
            <a:spLocks noGrp="1" noChangeArrowheads="1"/>
          </p:cNvSpPr>
          <p:nvPr>
            <p:ph type="title"/>
          </p:nvPr>
        </p:nvSpPr>
        <p:spPr>
          <a:xfrm>
            <a:off x="2051050" y="115888"/>
            <a:ext cx="6913563" cy="936625"/>
          </a:xfrm>
        </p:spPr>
        <p:txBody>
          <a:bodyPr/>
          <a:lstStyle/>
          <a:p>
            <a:pPr eaLnBrk="1" hangingPunct="1"/>
            <a:r>
              <a:rPr lang="es-ES_tradnl" dirty="0" smtClean="0"/>
              <a:t>Monitoreo Cualitativo de Medios</a:t>
            </a:r>
            <a:br>
              <a:rPr lang="es-ES_tradnl" dirty="0" smtClean="0"/>
            </a:br>
            <a:r>
              <a:rPr lang="es-ES_tradnl" dirty="0" smtClean="0"/>
              <a:t>Valoración de la Actuación de los Medios Equidad, Objetividad, Tiempo y Espacio.</a:t>
            </a:r>
            <a:endParaRPr lang="es-ES" dirty="0" smtClean="0"/>
          </a:p>
        </p:txBody>
      </p:sp>
      <p:sp>
        <p:nvSpPr>
          <p:cNvPr id="11"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903171" name="Picture 3"/>
          <p:cNvPicPr>
            <a:picLocks noChangeAspect="1" noChangeArrowheads="1"/>
          </p:cNvPicPr>
          <p:nvPr/>
        </p:nvPicPr>
        <p:blipFill>
          <a:blip r:embed="rId4"/>
          <a:srcRect/>
          <a:stretch>
            <a:fillRect/>
          </a:stretch>
        </p:blipFill>
        <p:spPr bwMode="auto">
          <a:xfrm>
            <a:off x="0" y="1597814"/>
            <a:ext cx="9144000" cy="47115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Grp="1" noChangeArrowheads="1"/>
          </p:cNvSpPr>
          <p:nvPr>
            <p:ph type="sldNum" sz="quarter" idx="10"/>
          </p:nvPr>
        </p:nvSpPr>
        <p:spPr>
          <a:noFill/>
        </p:spPr>
        <p:txBody>
          <a:bodyPr/>
          <a:lstStyle/>
          <a:p>
            <a:fld id="{C3654BD1-5685-4CAD-8EAF-0D5B3BF935E7}" type="slidenum">
              <a:rPr lang="es-ES" smtClean="0"/>
              <a:pPr/>
              <a:t>59</a:t>
            </a:fld>
            <a:endParaRPr lang="es-ES" smtClean="0"/>
          </a:p>
        </p:txBody>
      </p:sp>
      <p:sp>
        <p:nvSpPr>
          <p:cNvPr id="48131" name="Rectangle 2"/>
          <p:cNvSpPr>
            <a:spLocks noGrp="1" noChangeArrowheads="1"/>
          </p:cNvSpPr>
          <p:nvPr>
            <p:ph type="ctrTitle"/>
          </p:nvPr>
        </p:nvSpPr>
        <p:spPr/>
        <p:txBody>
          <a:bodyPr/>
          <a:lstStyle/>
          <a:p>
            <a:pPr eaLnBrk="1" hangingPunct="1"/>
            <a:r>
              <a:rPr lang="es-ES_tradnl" dirty="0" smtClean="0"/>
              <a:t>REPORTE CUANTITATIVO</a:t>
            </a:r>
            <a:br>
              <a:rPr lang="es-ES_tradnl" dirty="0" smtClean="0"/>
            </a:br>
            <a:r>
              <a:rPr lang="es-ES_tradnl" dirty="0" smtClean="0"/>
              <a:t/>
            </a:r>
            <a:br>
              <a:rPr lang="es-ES_tradnl" dirty="0" smtClean="0"/>
            </a:br>
            <a:r>
              <a:rPr lang="es-ES_tradnl" dirty="0" smtClean="0"/>
              <a:t>PANORAMA GENERAL</a:t>
            </a:r>
            <a:endParaRPr lang="es-ES" dirty="0" smtClean="0"/>
          </a:p>
        </p:txBody>
      </p:sp>
      <p:sp>
        <p:nvSpPr>
          <p:cNvPr id="48132" name="Rectangle 11"/>
          <p:cNvSpPr>
            <a:spLocks noGrp="1" noChangeArrowheads="1"/>
          </p:cNvSpPr>
          <p:nvPr>
            <p:ph type="subTitle" idx="1"/>
          </p:nvPr>
        </p:nvSpPr>
        <p:spPr/>
        <p:txBody>
          <a:bodyPr/>
          <a:lstStyle/>
          <a:p>
            <a:pPr eaLnBrk="1" hangingPunct="1"/>
            <a:endParaRPr lang="es-ES_tradnl" dirty="0" smtClean="0"/>
          </a:p>
          <a:p>
            <a:pPr eaLnBrk="1" hangingPunct="1"/>
            <a:r>
              <a:rPr lang="es-ES_tradnl" dirty="0" smtClean="0"/>
              <a:t>Del 17 de Marzo al 3 de Julio de 2011</a:t>
            </a:r>
            <a:endParaRPr lang="es-E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Slide Number Placeholder 8"/>
          <p:cNvSpPr>
            <a:spLocks noGrp="1"/>
          </p:cNvSpPr>
          <p:nvPr>
            <p:ph type="sldNum" sz="quarter" idx="12"/>
          </p:nvPr>
        </p:nvSpPr>
        <p:spPr>
          <a:noFill/>
        </p:spPr>
        <p:txBody>
          <a:bodyPr/>
          <a:lstStyle/>
          <a:p>
            <a:fld id="{83363E26-657E-447A-BE0D-429F5FD5F85C}" type="slidenum">
              <a:rPr lang="es-ES" smtClean="0"/>
              <a:pPr/>
              <a:t>6</a:t>
            </a:fld>
            <a:endParaRPr lang="es-ES" smtClean="0"/>
          </a:p>
        </p:txBody>
      </p:sp>
      <p:sp>
        <p:nvSpPr>
          <p:cNvPr id="3078" name="Rectangle 14"/>
          <p:cNvSpPr>
            <a:spLocks noGrp="1" noChangeArrowheads="1"/>
          </p:cNvSpPr>
          <p:nvPr>
            <p:ph type="title" sz="quarter"/>
          </p:nvPr>
        </p:nvSpPr>
        <p:spPr>
          <a:xfrm>
            <a:off x="2536825" y="171450"/>
            <a:ext cx="6321425" cy="881063"/>
          </a:xfrm>
        </p:spPr>
        <p:txBody>
          <a:bodyPr/>
          <a:lstStyle/>
          <a:p>
            <a:pPr eaLnBrk="1" hangingPunct="1"/>
            <a:r>
              <a:rPr lang="es-ES_tradnl" dirty="0" smtClean="0"/>
              <a:t>Monitoreo Cualitativo de Medios </a:t>
            </a:r>
            <a:br>
              <a:rPr lang="es-ES_tradnl" dirty="0" smtClean="0"/>
            </a:br>
            <a:r>
              <a:rPr lang="es-ES_tradnl" dirty="0" smtClean="0"/>
              <a:t>Total Notas Periodísticas </a:t>
            </a:r>
            <a:endParaRPr lang="es-ES" dirty="0" smtClean="0"/>
          </a:p>
        </p:txBody>
      </p:sp>
      <p:graphicFrame>
        <p:nvGraphicFramePr>
          <p:cNvPr id="3074" name="Object 19"/>
          <p:cNvGraphicFramePr>
            <a:graphicFrameLocks noChangeAspect="1"/>
          </p:cNvGraphicFramePr>
          <p:nvPr/>
        </p:nvGraphicFramePr>
        <p:xfrm>
          <a:off x="177800" y="206375"/>
          <a:ext cx="1657350" cy="774700"/>
        </p:xfrm>
        <a:graphic>
          <a:graphicData uri="http://schemas.openxmlformats.org/presentationml/2006/ole">
            <p:oleObj spid="_x0000_s3074" name="CorelDRAW" r:id="rId3" imgW="4396320" imgH="2054520" progId="">
              <p:embed/>
            </p:oleObj>
          </a:graphicData>
        </a:graphic>
      </p:graphicFrame>
      <p:graphicFrame>
        <p:nvGraphicFramePr>
          <p:cNvPr id="10" name="Object 13"/>
          <p:cNvGraphicFramePr>
            <a:graphicFrameLocks noGrp="1" noChangeAspect="1"/>
          </p:cNvGraphicFramePr>
          <p:nvPr>
            <p:ph sz="quarter" idx="2"/>
          </p:nvPr>
        </p:nvGraphicFramePr>
        <p:xfrm>
          <a:off x="251520" y="1412776"/>
          <a:ext cx="8643968" cy="4428228"/>
        </p:xfrm>
        <a:graphic>
          <a:graphicData uri="http://schemas.openxmlformats.org/drawingml/2006/chart">
            <c:chart xmlns:c="http://schemas.openxmlformats.org/drawingml/2006/chart" xmlns:r="http://schemas.openxmlformats.org/officeDocument/2006/relationships" r:id="rId4"/>
          </a:graphicData>
        </a:graphic>
      </p:graphicFrame>
      <p:sp>
        <p:nvSpPr>
          <p:cNvPr id="7" name="Rectangle 6"/>
          <p:cNvSpPr/>
          <p:nvPr/>
        </p:nvSpPr>
        <p:spPr>
          <a:xfrm>
            <a:off x="142844" y="1428736"/>
            <a:ext cx="2000264" cy="830997"/>
          </a:xfrm>
          <a:prstGeom prst="rect">
            <a:avLst/>
          </a:prstGeom>
        </p:spPr>
        <p:txBody>
          <a:bodyPr wrap="square">
            <a:spAutoFit/>
          </a:bodyPr>
          <a:lstStyle/>
          <a:p>
            <a:pPr eaLnBrk="1" hangingPunct="1">
              <a:buClr>
                <a:schemeClr val="bg1"/>
              </a:buClr>
            </a:pPr>
            <a:r>
              <a:rPr lang="es-ES_tradnl" sz="1200" b="1" dirty="0" smtClean="0"/>
              <a:t>El número total de notas periodísticas que se encontraron en el periodo fue de 148,886.</a:t>
            </a:r>
          </a:p>
        </p:txBody>
      </p:sp>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Slide Number Placeholder 8"/>
          <p:cNvSpPr>
            <a:spLocks noGrp="1"/>
          </p:cNvSpPr>
          <p:nvPr>
            <p:ph type="sldNum" sz="quarter" idx="12"/>
          </p:nvPr>
        </p:nvSpPr>
        <p:spPr>
          <a:noFill/>
        </p:spPr>
        <p:txBody>
          <a:bodyPr/>
          <a:lstStyle/>
          <a:p>
            <a:fld id="{83363E26-657E-447A-BE0D-429F5FD5F85C}" type="slidenum">
              <a:rPr lang="es-ES" smtClean="0"/>
              <a:pPr/>
              <a:t>60</a:t>
            </a:fld>
            <a:endParaRPr lang="es-ES" smtClean="0"/>
          </a:p>
        </p:txBody>
      </p:sp>
      <p:sp>
        <p:nvSpPr>
          <p:cNvPr id="3078" name="Rectangle 14"/>
          <p:cNvSpPr>
            <a:spLocks noGrp="1" noChangeArrowheads="1"/>
          </p:cNvSpPr>
          <p:nvPr>
            <p:ph type="title" sz="quarter"/>
          </p:nvPr>
        </p:nvSpPr>
        <p:spPr>
          <a:xfrm>
            <a:off x="2536825" y="171450"/>
            <a:ext cx="6321425" cy="881063"/>
          </a:xfrm>
        </p:spPr>
        <p:txBody>
          <a:bodyPr/>
          <a:lstStyle/>
          <a:p>
            <a:pPr eaLnBrk="1" hangingPunct="1"/>
            <a:r>
              <a:rPr lang="es-ES_tradnl" dirty="0" smtClean="0"/>
              <a:t>Monitoreo Cuantitativo de Medios </a:t>
            </a:r>
            <a:br>
              <a:rPr lang="es-ES_tradnl" dirty="0" smtClean="0"/>
            </a:br>
            <a:r>
              <a:rPr lang="es-ES_tradnl" dirty="0" smtClean="0"/>
              <a:t>Spots e Inserciones</a:t>
            </a:r>
            <a:endParaRPr lang="es-ES" dirty="0" smtClean="0"/>
          </a:p>
        </p:txBody>
      </p:sp>
      <p:graphicFrame>
        <p:nvGraphicFramePr>
          <p:cNvPr id="3074" name="Object 19"/>
          <p:cNvGraphicFramePr>
            <a:graphicFrameLocks noChangeAspect="1"/>
          </p:cNvGraphicFramePr>
          <p:nvPr/>
        </p:nvGraphicFramePr>
        <p:xfrm>
          <a:off x="177800" y="206375"/>
          <a:ext cx="1657350" cy="774700"/>
        </p:xfrm>
        <a:graphic>
          <a:graphicData uri="http://schemas.openxmlformats.org/presentationml/2006/ole">
            <p:oleObj spid="_x0000_s750594" name="CorelDRAW" r:id="rId3" imgW="4396320" imgH="2054520" progId="">
              <p:embed/>
            </p:oleObj>
          </a:graphicData>
        </a:graphic>
      </p:graphicFrame>
      <p:graphicFrame>
        <p:nvGraphicFramePr>
          <p:cNvPr id="10" name="Object 13"/>
          <p:cNvGraphicFramePr>
            <a:graphicFrameLocks noGrp="1" noChangeAspect="1"/>
          </p:cNvGraphicFramePr>
          <p:nvPr>
            <p:ph sz="quarter" idx="2"/>
          </p:nvPr>
        </p:nvGraphicFramePr>
        <p:xfrm>
          <a:off x="214312" y="1358210"/>
          <a:ext cx="8643968" cy="4428228"/>
        </p:xfrm>
        <a:graphic>
          <a:graphicData uri="http://schemas.openxmlformats.org/drawingml/2006/chart">
            <c:chart xmlns:c="http://schemas.openxmlformats.org/drawingml/2006/chart" xmlns:r="http://schemas.openxmlformats.org/officeDocument/2006/relationships" r:id="rId4"/>
          </a:graphicData>
        </a:graphic>
      </p:graphicFrame>
      <p:sp>
        <p:nvSpPr>
          <p:cNvPr id="8" name="7 CuadroTexto"/>
          <p:cNvSpPr txBox="1"/>
          <p:nvPr/>
        </p:nvSpPr>
        <p:spPr>
          <a:xfrm>
            <a:off x="539552" y="5805264"/>
            <a:ext cx="2376264" cy="307777"/>
          </a:xfrm>
          <a:prstGeom prst="rect">
            <a:avLst/>
          </a:prstGeom>
          <a:noFill/>
        </p:spPr>
        <p:txBody>
          <a:bodyPr wrap="square" rtlCol="0">
            <a:spAutoFit/>
          </a:bodyPr>
          <a:lstStyle/>
          <a:p>
            <a:r>
              <a:rPr lang="es-ES" sz="1400" dirty="0" smtClean="0"/>
              <a:t>Total: 150,580</a:t>
            </a:r>
            <a:endParaRPr lang="es-ES" sz="1400" dirty="0"/>
          </a:p>
        </p:txBody>
      </p:sp>
      <p:sp>
        <p:nvSpPr>
          <p:cNvPr id="9"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4" name="Slide Number Placeholder 8"/>
          <p:cNvSpPr>
            <a:spLocks noGrp="1"/>
          </p:cNvSpPr>
          <p:nvPr>
            <p:ph type="sldNum" sz="quarter" idx="12"/>
          </p:nvPr>
        </p:nvSpPr>
        <p:spPr>
          <a:noFill/>
        </p:spPr>
        <p:txBody>
          <a:bodyPr/>
          <a:lstStyle/>
          <a:p>
            <a:fld id="{D8EE9896-A87B-4BCB-91AB-85A48D6FD336}" type="slidenum">
              <a:rPr lang="es-ES" smtClean="0"/>
              <a:pPr/>
              <a:t>61</a:t>
            </a:fld>
            <a:endParaRPr lang="es-ES" smtClean="0"/>
          </a:p>
        </p:txBody>
      </p:sp>
      <p:sp>
        <p:nvSpPr>
          <p:cNvPr id="37895" name="Rectangle 2"/>
          <p:cNvSpPr>
            <a:spLocks noGrp="1" noChangeArrowheads="1"/>
          </p:cNvSpPr>
          <p:nvPr>
            <p:ph type="title" sz="quarter"/>
          </p:nvPr>
        </p:nvSpPr>
        <p:spPr>
          <a:xfrm>
            <a:off x="2536825" y="171450"/>
            <a:ext cx="6321425" cy="881063"/>
          </a:xfrm>
        </p:spPr>
        <p:txBody>
          <a:bodyPr/>
          <a:lstStyle/>
          <a:p>
            <a:pPr eaLnBrk="1" hangingPunct="1"/>
            <a:r>
              <a:rPr lang="es-ES_tradnl" dirty="0" smtClean="0"/>
              <a:t>Monitoreo Cuantitativo de Medios</a:t>
            </a:r>
            <a:br>
              <a:rPr lang="es-ES_tradnl" dirty="0" smtClean="0"/>
            </a:br>
            <a:r>
              <a:rPr lang="es-ES_tradnl" dirty="0" smtClean="0"/>
              <a:t>Total Spots e Inserciones</a:t>
            </a:r>
            <a:endParaRPr lang="es-ES" dirty="0" smtClean="0"/>
          </a:p>
        </p:txBody>
      </p:sp>
      <p:sp>
        <p:nvSpPr>
          <p:cNvPr id="37896" name="Rectangle 3"/>
          <p:cNvSpPr>
            <a:spLocks noGrp="1" noChangeArrowheads="1"/>
          </p:cNvSpPr>
          <p:nvPr>
            <p:ph sz="quarter" idx="1"/>
          </p:nvPr>
        </p:nvSpPr>
        <p:spPr>
          <a:xfrm>
            <a:off x="179512" y="1340768"/>
            <a:ext cx="4311650" cy="2270125"/>
          </a:xfrm>
        </p:spPr>
        <p:txBody>
          <a:bodyPr/>
          <a:lstStyle/>
          <a:p>
            <a:pPr eaLnBrk="1" hangingPunct="1">
              <a:buClr>
                <a:schemeClr val="bg1"/>
              </a:buClr>
            </a:pPr>
            <a:r>
              <a:rPr lang="es-ES_tradnl" sz="1400" dirty="0" smtClean="0"/>
              <a:t>El número total de spots e inserciones correspondientes a la propaganda gubernamental y de instituciones electorales que se encontraron en este periodo fue de </a:t>
            </a:r>
            <a:r>
              <a:rPr lang="es-ES_tradnl" sz="1400" b="1" dirty="0" smtClean="0"/>
              <a:t>813,384</a:t>
            </a:r>
            <a:r>
              <a:rPr lang="es-ES_tradnl" sz="1400" b="1" dirty="0" smtClean="0"/>
              <a:t>.</a:t>
            </a:r>
            <a:endParaRPr lang="es-ES" sz="1400" b="1" dirty="0" smtClean="0"/>
          </a:p>
        </p:txBody>
      </p:sp>
      <p:graphicFrame>
        <p:nvGraphicFramePr>
          <p:cNvPr id="37890" name="Object 2"/>
          <p:cNvGraphicFramePr>
            <a:graphicFrameLocks noChangeAspect="1"/>
          </p:cNvGraphicFramePr>
          <p:nvPr/>
        </p:nvGraphicFramePr>
        <p:xfrm>
          <a:off x="177800" y="206375"/>
          <a:ext cx="1657350" cy="774700"/>
        </p:xfrm>
        <a:graphic>
          <a:graphicData uri="http://schemas.openxmlformats.org/presentationml/2006/ole">
            <p:oleObj spid="_x0000_s575490" name="CorelDRAW" r:id="rId3" imgW="4396320" imgH="2054520" progId="">
              <p:embed/>
            </p:oleObj>
          </a:graphicData>
        </a:graphic>
      </p:graphicFrame>
      <p:graphicFrame>
        <p:nvGraphicFramePr>
          <p:cNvPr id="10" name="Chart 14"/>
          <p:cNvGraphicFramePr>
            <a:graphicFrameLocks/>
          </p:cNvGraphicFramePr>
          <p:nvPr/>
        </p:nvGraphicFramePr>
        <p:xfrm>
          <a:off x="0" y="2348880"/>
          <a:ext cx="5072063" cy="40005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6"/>
          <p:cNvGraphicFramePr>
            <a:graphicFrameLocks/>
          </p:cNvGraphicFramePr>
          <p:nvPr/>
        </p:nvGraphicFramePr>
        <p:xfrm>
          <a:off x="5072063" y="1214438"/>
          <a:ext cx="4071937" cy="27146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hart 20"/>
          <p:cNvGraphicFramePr>
            <a:graphicFrameLocks/>
          </p:cNvGraphicFramePr>
          <p:nvPr/>
        </p:nvGraphicFramePr>
        <p:xfrm>
          <a:off x="5072063" y="3857625"/>
          <a:ext cx="4071937" cy="2714625"/>
        </p:xfrm>
        <a:graphic>
          <a:graphicData uri="http://schemas.openxmlformats.org/drawingml/2006/chart">
            <c:chart xmlns:c="http://schemas.openxmlformats.org/drawingml/2006/chart" xmlns:r="http://schemas.openxmlformats.org/officeDocument/2006/relationships" r:id="rId6"/>
          </a:graphicData>
        </a:graphic>
      </p:graphicFrame>
      <p:sp>
        <p:nvSpPr>
          <p:cNvPr id="14"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Slide Number Placeholder 6"/>
          <p:cNvSpPr>
            <a:spLocks noGrp="1"/>
          </p:cNvSpPr>
          <p:nvPr>
            <p:ph type="sldNum" sz="quarter" idx="12"/>
          </p:nvPr>
        </p:nvSpPr>
        <p:spPr>
          <a:noFill/>
        </p:spPr>
        <p:txBody>
          <a:bodyPr/>
          <a:lstStyle/>
          <a:p>
            <a:fld id="{8532B432-BF61-4374-95BA-9FB2A760941F}" type="slidenum">
              <a:rPr lang="es-ES" smtClean="0"/>
              <a:pPr/>
              <a:t>62</a:t>
            </a:fld>
            <a:endParaRPr lang="es-ES" smtClean="0"/>
          </a:p>
        </p:txBody>
      </p:sp>
      <p:sp>
        <p:nvSpPr>
          <p:cNvPr id="38917" name="Rectangle 2"/>
          <p:cNvSpPr>
            <a:spLocks noGrp="1" noChangeArrowheads="1"/>
          </p:cNvSpPr>
          <p:nvPr>
            <p:ph type="title"/>
          </p:nvPr>
        </p:nvSpPr>
        <p:spPr/>
        <p:txBody>
          <a:bodyPr/>
          <a:lstStyle/>
          <a:p>
            <a:pPr eaLnBrk="1" hangingPunct="1"/>
            <a:r>
              <a:rPr lang="es-ES_tradnl" dirty="0" smtClean="0"/>
              <a:t>Monitoreo Cuantitativo de Medios</a:t>
            </a:r>
            <a:br>
              <a:rPr lang="es-ES_tradnl" dirty="0" smtClean="0"/>
            </a:br>
            <a:r>
              <a:rPr lang="es-ES_tradnl" dirty="0" smtClean="0"/>
              <a:t>Spots e inserciones </a:t>
            </a:r>
            <a:endParaRPr lang="es-ES" dirty="0" smtClean="0"/>
          </a:p>
        </p:txBody>
      </p:sp>
      <p:graphicFrame>
        <p:nvGraphicFramePr>
          <p:cNvPr id="38914" name="Object 2"/>
          <p:cNvGraphicFramePr>
            <a:graphicFrameLocks noChangeAspect="1"/>
          </p:cNvGraphicFramePr>
          <p:nvPr/>
        </p:nvGraphicFramePr>
        <p:xfrm>
          <a:off x="177800" y="206375"/>
          <a:ext cx="1657350" cy="774700"/>
        </p:xfrm>
        <a:graphic>
          <a:graphicData uri="http://schemas.openxmlformats.org/presentationml/2006/ole">
            <p:oleObj spid="_x0000_s576514" name="CorelDRAW" r:id="rId3" imgW="4396320" imgH="2054520" progId="">
              <p:embed/>
            </p:oleObj>
          </a:graphicData>
        </a:graphic>
      </p:graphicFrame>
      <p:graphicFrame>
        <p:nvGraphicFramePr>
          <p:cNvPr id="7" name="Chart 10"/>
          <p:cNvGraphicFramePr>
            <a:graphicFrameLocks/>
          </p:cNvGraphicFramePr>
          <p:nvPr/>
        </p:nvGraphicFramePr>
        <p:xfrm>
          <a:off x="1" y="1268760"/>
          <a:ext cx="9144000" cy="5232074"/>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lide Number Placeholder 6"/>
          <p:cNvSpPr>
            <a:spLocks noGrp="1"/>
          </p:cNvSpPr>
          <p:nvPr>
            <p:ph type="sldNum" sz="quarter" idx="12"/>
          </p:nvPr>
        </p:nvSpPr>
        <p:spPr>
          <a:noFill/>
        </p:spPr>
        <p:txBody>
          <a:bodyPr/>
          <a:lstStyle/>
          <a:p>
            <a:fld id="{6AE1AEB3-C7E3-444F-AEAE-3DE28545C25A}" type="slidenum">
              <a:rPr lang="es-ES" smtClean="0"/>
              <a:pPr/>
              <a:t>63</a:t>
            </a:fld>
            <a:endParaRPr lang="es-ES" smtClean="0"/>
          </a:p>
        </p:txBody>
      </p:sp>
      <p:sp>
        <p:nvSpPr>
          <p:cNvPr id="41988" name="Rectangle 2"/>
          <p:cNvSpPr>
            <a:spLocks noGrp="1" noChangeArrowheads="1"/>
          </p:cNvSpPr>
          <p:nvPr>
            <p:ph type="title"/>
          </p:nvPr>
        </p:nvSpPr>
        <p:spPr/>
        <p:txBody>
          <a:bodyPr/>
          <a:lstStyle/>
          <a:p>
            <a:pPr eaLnBrk="1" hangingPunct="1"/>
            <a:r>
              <a:rPr lang="es-ES_tradnl" dirty="0" smtClean="0"/>
              <a:t>Monitoreo Cuantitativo de Medios</a:t>
            </a:r>
            <a:br>
              <a:rPr lang="es-ES_tradnl" dirty="0" smtClean="0"/>
            </a:br>
            <a:r>
              <a:rPr lang="es-ES_tradnl" dirty="0" smtClean="0"/>
              <a:t>Actividad en Medios por Anunciante </a:t>
            </a:r>
            <a:endParaRPr lang="es-ES" dirty="0" smtClean="0"/>
          </a:p>
        </p:txBody>
      </p:sp>
      <p:graphicFrame>
        <p:nvGraphicFramePr>
          <p:cNvPr id="41986" name="Object 2"/>
          <p:cNvGraphicFramePr>
            <a:graphicFrameLocks noChangeAspect="1"/>
          </p:cNvGraphicFramePr>
          <p:nvPr/>
        </p:nvGraphicFramePr>
        <p:xfrm>
          <a:off x="177800" y="206375"/>
          <a:ext cx="1657350" cy="774700"/>
        </p:xfrm>
        <a:graphic>
          <a:graphicData uri="http://schemas.openxmlformats.org/presentationml/2006/ole">
            <p:oleObj spid="_x0000_s577538" name="CorelDRAW" r:id="rId3" imgW="4396320" imgH="2054520" progId="">
              <p:embed/>
            </p:oleObj>
          </a:graphicData>
        </a:graphic>
      </p:graphicFrame>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2" name="Picture 3"/>
          <p:cNvPicPr>
            <a:picLocks noChangeAspect="1" noChangeArrowheads="1"/>
          </p:cNvPicPr>
          <p:nvPr/>
        </p:nvPicPr>
        <p:blipFill>
          <a:blip r:embed="rId4"/>
          <a:srcRect/>
          <a:stretch>
            <a:fillRect/>
          </a:stretch>
        </p:blipFill>
        <p:spPr bwMode="auto">
          <a:xfrm>
            <a:off x="538818" y="2132857"/>
            <a:ext cx="8066364" cy="25986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Grp="1" noChangeArrowheads="1"/>
          </p:cNvSpPr>
          <p:nvPr>
            <p:ph type="sldNum" sz="quarter" idx="10"/>
          </p:nvPr>
        </p:nvSpPr>
        <p:spPr>
          <a:noFill/>
        </p:spPr>
        <p:txBody>
          <a:bodyPr/>
          <a:lstStyle/>
          <a:p>
            <a:fld id="{C3654BD1-5685-4CAD-8EAF-0D5B3BF935E7}" type="slidenum">
              <a:rPr lang="es-ES" smtClean="0"/>
              <a:pPr/>
              <a:t>64</a:t>
            </a:fld>
            <a:endParaRPr lang="es-ES" smtClean="0"/>
          </a:p>
        </p:txBody>
      </p:sp>
      <p:sp>
        <p:nvSpPr>
          <p:cNvPr id="48131" name="Rectangle 2"/>
          <p:cNvSpPr>
            <a:spLocks noGrp="1" noChangeArrowheads="1"/>
          </p:cNvSpPr>
          <p:nvPr>
            <p:ph type="ctrTitle"/>
          </p:nvPr>
        </p:nvSpPr>
        <p:spPr/>
        <p:txBody>
          <a:bodyPr/>
          <a:lstStyle/>
          <a:p>
            <a:pPr eaLnBrk="1" hangingPunct="1"/>
            <a:r>
              <a:rPr lang="es-ES_tradnl" dirty="0" smtClean="0"/>
              <a:t>REPORTE CUANTITATIVO</a:t>
            </a:r>
            <a:br>
              <a:rPr lang="es-ES_tradnl" dirty="0" smtClean="0"/>
            </a:br>
            <a:r>
              <a:rPr lang="es-ES_tradnl" dirty="0" smtClean="0"/>
              <a:t/>
            </a:r>
            <a:br>
              <a:rPr lang="es-ES_tradnl" dirty="0" smtClean="0"/>
            </a:br>
            <a:r>
              <a:rPr lang="es-ES_tradnl" dirty="0" smtClean="0"/>
              <a:t>PARTIDOS POLÍTICOS Y COALICIONES</a:t>
            </a:r>
            <a:endParaRPr lang="es-ES" dirty="0" smtClean="0"/>
          </a:p>
        </p:txBody>
      </p:sp>
      <p:sp>
        <p:nvSpPr>
          <p:cNvPr id="48132" name="Rectangle 11"/>
          <p:cNvSpPr>
            <a:spLocks noGrp="1" noChangeArrowheads="1"/>
          </p:cNvSpPr>
          <p:nvPr>
            <p:ph type="subTitle" idx="1"/>
          </p:nvPr>
        </p:nvSpPr>
        <p:spPr/>
        <p:txBody>
          <a:bodyPr/>
          <a:lstStyle/>
          <a:p>
            <a:pPr eaLnBrk="1" hangingPunct="1"/>
            <a:endParaRPr lang="es-ES_tradnl" dirty="0" smtClean="0"/>
          </a:p>
          <a:p>
            <a:pPr eaLnBrk="1" hangingPunct="1"/>
            <a:r>
              <a:rPr lang="es-ES_tradnl" dirty="0" smtClean="0"/>
              <a:t>Del 17 de Marzo al 3 de Julio de 2011</a:t>
            </a:r>
            <a:endParaRPr lang="es-ES" dirty="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4" name="Slide Number Placeholder 8"/>
          <p:cNvSpPr>
            <a:spLocks noGrp="1"/>
          </p:cNvSpPr>
          <p:nvPr>
            <p:ph type="sldNum" sz="quarter" idx="12"/>
          </p:nvPr>
        </p:nvSpPr>
        <p:spPr>
          <a:noFill/>
        </p:spPr>
        <p:txBody>
          <a:bodyPr/>
          <a:lstStyle/>
          <a:p>
            <a:fld id="{D8EE9896-A87B-4BCB-91AB-85A48D6FD336}" type="slidenum">
              <a:rPr lang="es-ES" smtClean="0"/>
              <a:pPr/>
              <a:t>65</a:t>
            </a:fld>
            <a:endParaRPr lang="es-ES" smtClean="0"/>
          </a:p>
        </p:txBody>
      </p:sp>
      <p:sp>
        <p:nvSpPr>
          <p:cNvPr id="37895" name="Rectangle 2"/>
          <p:cNvSpPr>
            <a:spLocks noGrp="1" noChangeArrowheads="1"/>
          </p:cNvSpPr>
          <p:nvPr>
            <p:ph type="title" sz="quarter"/>
          </p:nvPr>
        </p:nvSpPr>
        <p:spPr>
          <a:xfrm>
            <a:off x="2536825" y="171450"/>
            <a:ext cx="6321425" cy="881063"/>
          </a:xfrm>
        </p:spPr>
        <p:txBody>
          <a:bodyPr/>
          <a:lstStyle/>
          <a:p>
            <a:pPr eaLnBrk="1" hangingPunct="1"/>
            <a:r>
              <a:rPr lang="es-ES_tradnl" dirty="0" smtClean="0"/>
              <a:t>Monitoreo Cuantitativo de Medios</a:t>
            </a:r>
            <a:br>
              <a:rPr lang="es-ES_tradnl" dirty="0" smtClean="0"/>
            </a:br>
            <a:r>
              <a:rPr lang="es-ES_tradnl" dirty="0" smtClean="0"/>
              <a:t>Total Spots e Inserciones</a:t>
            </a:r>
            <a:endParaRPr lang="es-ES" dirty="0" smtClean="0"/>
          </a:p>
        </p:txBody>
      </p:sp>
      <p:sp>
        <p:nvSpPr>
          <p:cNvPr id="37896" name="Rectangle 3"/>
          <p:cNvSpPr>
            <a:spLocks noGrp="1" noChangeArrowheads="1"/>
          </p:cNvSpPr>
          <p:nvPr>
            <p:ph sz="quarter" idx="1"/>
          </p:nvPr>
        </p:nvSpPr>
        <p:spPr>
          <a:xfrm>
            <a:off x="179388" y="1498600"/>
            <a:ext cx="4311650" cy="2270125"/>
          </a:xfrm>
        </p:spPr>
        <p:txBody>
          <a:bodyPr/>
          <a:lstStyle/>
          <a:p>
            <a:pPr eaLnBrk="1" hangingPunct="1">
              <a:buClr>
                <a:schemeClr val="bg1"/>
              </a:buClr>
            </a:pPr>
            <a:r>
              <a:rPr lang="es-ES_tradnl" sz="1400" dirty="0" smtClean="0"/>
              <a:t>El número total de spots e inserciones correspondientes a Partidos Políticos y Coaliciones que se encontraron en el periodo fue de </a:t>
            </a:r>
            <a:r>
              <a:rPr lang="es-ES_tradnl" sz="1400" b="1" dirty="0" smtClean="0"/>
              <a:t>127,781.</a:t>
            </a:r>
            <a:endParaRPr lang="es-ES" sz="1400" b="1" dirty="0" smtClean="0"/>
          </a:p>
        </p:txBody>
      </p:sp>
      <p:graphicFrame>
        <p:nvGraphicFramePr>
          <p:cNvPr id="37890" name="Object 2"/>
          <p:cNvGraphicFramePr>
            <a:graphicFrameLocks noChangeAspect="1"/>
          </p:cNvGraphicFramePr>
          <p:nvPr/>
        </p:nvGraphicFramePr>
        <p:xfrm>
          <a:off x="177800" y="206375"/>
          <a:ext cx="1657350" cy="774700"/>
        </p:xfrm>
        <a:graphic>
          <a:graphicData uri="http://schemas.openxmlformats.org/presentationml/2006/ole">
            <p:oleObj spid="_x0000_s751618" name="CorelDRAW" r:id="rId3" imgW="4396320" imgH="2054520" progId="">
              <p:embed/>
            </p:oleObj>
          </a:graphicData>
        </a:graphic>
      </p:graphicFrame>
      <p:graphicFrame>
        <p:nvGraphicFramePr>
          <p:cNvPr id="10" name="Chart 14"/>
          <p:cNvGraphicFramePr>
            <a:graphicFrameLocks/>
          </p:cNvGraphicFramePr>
          <p:nvPr/>
        </p:nvGraphicFramePr>
        <p:xfrm>
          <a:off x="0" y="2214563"/>
          <a:ext cx="5072063" cy="40005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6"/>
          <p:cNvGraphicFramePr>
            <a:graphicFrameLocks/>
          </p:cNvGraphicFramePr>
          <p:nvPr/>
        </p:nvGraphicFramePr>
        <p:xfrm>
          <a:off x="5072063" y="1214438"/>
          <a:ext cx="4071937" cy="27146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hart 20"/>
          <p:cNvGraphicFramePr>
            <a:graphicFrameLocks/>
          </p:cNvGraphicFramePr>
          <p:nvPr/>
        </p:nvGraphicFramePr>
        <p:xfrm>
          <a:off x="5072063" y="3789040"/>
          <a:ext cx="4071937" cy="2714625"/>
        </p:xfrm>
        <a:graphic>
          <a:graphicData uri="http://schemas.openxmlformats.org/drawingml/2006/chart">
            <c:chart xmlns:c="http://schemas.openxmlformats.org/drawingml/2006/chart" xmlns:r="http://schemas.openxmlformats.org/officeDocument/2006/relationships" r:id="rId6"/>
          </a:graphicData>
        </a:graphic>
      </p:graphicFrame>
      <p:sp>
        <p:nvSpPr>
          <p:cNvPr id="14"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Slide Number Placeholder 6"/>
          <p:cNvSpPr>
            <a:spLocks noGrp="1"/>
          </p:cNvSpPr>
          <p:nvPr>
            <p:ph type="sldNum" sz="quarter" idx="12"/>
          </p:nvPr>
        </p:nvSpPr>
        <p:spPr>
          <a:noFill/>
        </p:spPr>
        <p:txBody>
          <a:bodyPr/>
          <a:lstStyle/>
          <a:p>
            <a:fld id="{8532B432-BF61-4374-95BA-9FB2A760941F}" type="slidenum">
              <a:rPr lang="es-ES" smtClean="0"/>
              <a:pPr/>
              <a:t>66</a:t>
            </a:fld>
            <a:endParaRPr lang="es-ES" smtClean="0"/>
          </a:p>
        </p:txBody>
      </p:sp>
      <p:sp>
        <p:nvSpPr>
          <p:cNvPr id="38917" name="Rectangle 2"/>
          <p:cNvSpPr>
            <a:spLocks noGrp="1" noChangeArrowheads="1"/>
          </p:cNvSpPr>
          <p:nvPr>
            <p:ph type="title"/>
          </p:nvPr>
        </p:nvSpPr>
        <p:spPr/>
        <p:txBody>
          <a:bodyPr/>
          <a:lstStyle/>
          <a:p>
            <a:pPr eaLnBrk="1" hangingPunct="1"/>
            <a:r>
              <a:rPr lang="es-ES_tradnl" sz="2000" dirty="0" smtClean="0"/>
              <a:t>Monitoreo Cuantitativo de Medios</a:t>
            </a:r>
            <a:br>
              <a:rPr lang="es-ES_tradnl" sz="2000" dirty="0" smtClean="0"/>
            </a:br>
            <a:r>
              <a:rPr lang="es-ES_tradnl" sz="2000" dirty="0" smtClean="0"/>
              <a:t>Actividad en Medios por Partido Político y Coalición</a:t>
            </a:r>
            <a:br>
              <a:rPr lang="es-ES_tradnl" sz="2000" dirty="0" smtClean="0"/>
            </a:br>
            <a:r>
              <a:rPr lang="es-ES_tradnl" sz="2000" dirty="0" smtClean="0"/>
              <a:t>Spots </a:t>
            </a:r>
            <a:endParaRPr lang="es-ES" sz="2000" dirty="0" smtClean="0"/>
          </a:p>
        </p:txBody>
      </p:sp>
      <p:graphicFrame>
        <p:nvGraphicFramePr>
          <p:cNvPr id="38914" name="Object 2"/>
          <p:cNvGraphicFramePr>
            <a:graphicFrameLocks noChangeAspect="1"/>
          </p:cNvGraphicFramePr>
          <p:nvPr/>
        </p:nvGraphicFramePr>
        <p:xfrm>
          <a:off x="177800" y="206375"/>
          <a:ext cx="1657350" cy="774700"/>
        </p:xfrm>
        <a:graphic>
          <a:graphicData uri="http://schemas.openxmlformats.org/presentationml/2006/ole">
            <p:oleObj spid="_x0000_s752642" name="CorelDRAW" r:id="rId3" imgW="4396320" imgH="2054520" progId="">
              <p:embed/>
            </p:oleObj>
          </a:graphicData>
        </a:graphic>
      </p:graphicFrame>
      <p:graphicFrame>
        <p:nvGraphicFramePr>
          <p:cNvPr id="12" name="11 Gráfico"/>
          <p:cNvGraphicFramePr/>
          <p:nvPr/>
        </p:nvGraphicFramePr>
        <p:xfrm>
          <a:off x="0" y="1196752"/>
          <a:ext cx="9144000" cy="5661248"/>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Number Placeholder 6"/>
          <p:cNvSpPr>
            <a:spLocks noGrp="1"/>
          </p:cNvSpPr>
          <p:nvPr>
            <p:ph type="sldNum" sz="quarter" idx="12"/>
          </p:nvPr>
        </p:nvSpPr>
        <p:spPr>
          <a:noFill/>
        </p:spPr>
        <p:txBody>
          <a:bodyPr/>
          <a:lstStyle/>
          <a:p>
            <a:fld id="{7483AC0D-C89E-413D-9294-D28C8A3D9973}" type="slidenum">
              <a:rPr lang="es-ES" smtClean="0"/>
              <a:pPr/>
              <a:t>67</a:t>
            </a:fld>
            <a:endParaRPr lang="es-ES" smtClean="0"/>
          </a:p>
        </p:txBody>
      </p:sp>
      <p:sp>
        <p:nvSpPr>
          <p:cNvPr id="40964" name="Rectangle 2"/>
          <p:cNvSpPr>
            <a:spLocks noGrp="1" noChangeArrowheads="1"/>
          </p:cNvSpPr>
          <p:nvPr>
            <p:ph type="title"/>
          </p:nvPr>
        </p:nvSpPr>
        <p:spPr/>
        <p:txBody>
          <a:bodyPr/>
          <a:lstStyle/>
          <a:p>
            <a:pPr eaLnBrk="1" hangingPunct="1"/>
            <a:r>
              <a:rPr lang="es-ES_tradnl" sz="2400" smtClean="0"/>
              <a:t>Monitoreo Cuantitativo de Medios</a:t>
            </a:r>
            <a:br>
              <a:rPr lang="es-ES_tradnl" sz="2400" smtClean="0"/>
            </a:br>
            <a:r>
              <a:rPr lang="es-ES_tradnl" sz="2400" smtClean="0"/>
              <a:t>Actividad en Medios por Candidato</a:t>
            </a:r>
            <a:endParaRPr lang="es-ES" sz="2400" smtClean="0"/>
          </a:p>
        </p:txBody>
      </p:sp>
      <p:graphicFrame>
        <p:nvGraphicFramePr>
          <p:cNvPr id="40962" name="Object 2"/>
          <p:cNvGraphicFramePr>
            <a:graphicFrameLocks noChangeAspect="1"/>
          </p:cNvGraphicFramePr>
          <p:nvPr/>
        </p:nvGraphicFramePr>
        <p:xfrm>
          <a:off x="177800" y="206375"/>
          <a:ext cx="1657350" cy="774700"/>
        </p:xfrm>
        <a:graphic>
          <a:graphicData uri="http://schemas.openxmlformats.org/presentationml/2006/ole">
            <p:oleObj spid="_x0000_s754690" name="CorelDRAW" r:id="rId3" imgW="4396320" imgH="2054520" progId="">
              <p:embed/>
            </p:oleObj>
          </a:graphicData>
        </a:graphic>
      </p:graphicFrame>
      <p:sp>
        <p:nvSpPr>
          <p:cNvPr id="8"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2" name="Picture 3"/>
          <p:cNvPicPr>
            <a:picLocks noChangeAspect="1" noChangeArrowheads="1"/>
          </p:cNvPicPr>
          <p:nvPr/>
        </p:nvPicPr>
        <p:blipFill>
          <a:blip r:embed="rId4"/>
          <a:srcRect/>
          <a:stretch>
            <a:fillRect/>
          </a:stretch>
        </p:blipFill>
        <p:spPr bwMode="auto">
          <a:xfrm>
            <a:off x="0" y="1540657"/>
            <a:ext cx="9144000" cy="44697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Slide Number Placeholder 6"/>
          <p:cNvSpPr>
            <a:spLocks noGrp="1"/>
          </p:cNvSpPr>
          <p:nvPr>
            <p:ph type="sldNum" sz="quarter" idx="12"/>
          </p:nvPr>
        </p:nvSpPr>
        <p:spPr>
          <a:noFill/>
        </p:spPr>
        <p:txBody>
          <a:bodyPr/>
          <a:lstStyle/>
          <a:p>
            <a:fld id="{7A6C9FF0-5DF1-46C4-92BB-9299B3076BE3}" type="slidenum">
              <a:rPr lang="es-ES" smtClean="0"/>
              <a:pPr/>
              <a:t>68</a:t>
            </a:fld>
            <a:endParaRPr lang="es-ES" smtClean="0"/>
          </a:p>
        </p:txBody>
      </p:sp>
      <p:sp>
        <p:nvSpPr>
          <p:cNvPr id="39940" name="Rectangle 2"/>
          <p:cNvSpPr>
            <a:spLocks noGrp="1" noChangeArrowheads="1"/>
          </p:cNvSpPr>
          <p:nvPr>
            <p:ph type="title"/>
          </p:nvPr>
        </p:nvSpPr>
        <p:spPr/>
        <p:txBody>
          <a:bodyPr/>
          <a:lstStyle/>
          <a:p>
            <a:pPr eaLnBrk="1" hangingPunct="1"/>
            <a:r>
              <a:rPr lang="es-ES_tradnl" sz="2000" dirty="0" smtClean="0"/>
              <a:t>Monitoreo Cuantitativo de Medios</a:t>
            </a:r>
            <a:br>
              <a:rPr lang="es-ES_tradnl" sz="2000" dirty="0" smtClean="0"/>
            </a:br>
            <a:r>
              <a:rPr lang="es-ES_tradnl" sz="2000" dirty="0" smtClean="0"/>
              <a:t>Actividad en Medios por Partido Político y Coalición</a:t>
            </a:r>
            <a:br>
              <a:rPr lang="es-ES_tradnl" sz="2000" dirty="0" smtClean="0"/>
            </a:br>
            <a:r>
              <a:rPr lang="es-ES_tradnl" sz="2000" dirty="0" smtClean="0"/>
              <a:t>Spots </a:t>
            </a:r>
            <a:endParaRPr lang="es-ES" sz="2000" dirty="0" smtClean="0"/>
          </a:p>
        </p:txBody>
      </p:sp>
      <p:graphicFrame>
        <p:nvGraphicFramePr>
          <p:cNvPr id="39938" name="Object 2"/>
          <p:cNvGraphicFramePr>
            <a:graphicFrameLocks noChangeAspect="1"/>
          </p:cNvGraphicFramePr>
          <p:nvPr/>
        </p:nvGraphicFramePr>
        <p:xfrm>
          <a:off x="177800" y="206375"/>
          <a:ext cx="1657350" cy="774700"/>
        </p:xfrm>
        <a:graphic>
          <a:graphicData uri="http://schemas.openxmlformats.org/presentationml/2006/ole">
            <p:oleObj spid="_x0000_s753666" name="CorelDRAW" r:id="rId3" imgW="4396320" imgH="2054520" progId="">
              <p:embed/>
            </p:oleObj>
          </a:graphicData>
        </a:graphic>
      </p:graphicFrame>
      <p:sp>
        <p:nvSpPr>
          <p:cNvPr id="8" name="7 CuadroTexto"/>
          <p:cNvSpPr txBox="1"/>
          <p:nvPr/>
        </p:nvSpPr>
        <p:spPr>
          <a:xfrm>
            <a:off x="5292080" y="5589240"/>
            <a:ext cx="3528392" cy="738664"/>
          </a:xfrm>
          <a:prstGeom prst="rect">
            <a:avLst/>
          </a:prstGeom>
          <a:noFill/>
        </p:spPr>
        <p:txBody>
          <a:bodyPr wrap="square" rtlCol="0">
            <a:spAutoFit/>
          </a:bodyPr>
          <a:lstStyle/>
          <a:p>
            <a:r>
              <a:rPr lang="es-ES" sz="1400" dirty="0" smtClean="0"/>
              <a:t>Nota: La cantidad de spots se calcula de las emisoras que están incluidas en la pauta del IFE.</a:t>
            </a:r>
            <a:endParaRPr lang="es-ES" sz="1400" dirty="0"/>
          </a:p>
        </p:txBody>
      </p:sp>
      <p:sp>
        <p:nvSpPr>
          <p:cNvPr id="10"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753667" name="Picture 3"/>
          <p:cNvPicPr>
            <a:picLocks noChangeAspect="1" noChangeArrowheads="1"/>
          </p:cNvPicPr>
          <p:nvPr/>
        </p:nvPicPr>
        <p:blipFill>
          <a:blip r:embed="rId4"/>
          <a:srcRect/>
          <a:stretch>
            <a:fillRect/>
          </a:stretch>
        </p:blipFill>
        <p:spPr bwMode="auto">
          <a:xfrm>
            <a:off x="251520" y="1196752"/>
            <a:ext cx="8352928" cy="50398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a:noFill/>
        </p:spPr>
        <p:txBody>
          <a:bodyPr/>
          <a:lstStyle/>
          <a:p>
            <a:fld id="{C2C5D9A7-98BF-4CFA-88B6-772FEB84DFC5}" type="slidenum">
              <a:rPr lang="es-ES" smtClean="0"/>
              <a:pPr/>
              <a:t>69</a:t>
            </a:fld>
            <a:endParaRPr lang="es-ES" smtClean="0"/>
          </a:p>
        </p:txBody>
      </p:sp>
      <p:pic>
        <p:nvPicPr>
          <p:cNvPr id="10" name="Picture 2"/>
          <p:cNvPicPr>
            <a:picLocks noChangeAspect="1" noChangeArrowheads="1"/>
          </p:cNvPicPr>
          <p:nvPr/>
        </p:nvPicPr>
        <p:blipFill>
          <a:blip r:embed="rId2"/>
          <a:srcRect/>
          <a:stretch>
            <a:fillRect/>
          </a:stretch>
        </p:blipFill>
        <p:spPr bwMode="auto">
          <a:xfrm>
            <a:off x="251520" y="1493912"/>
            <a:ext cx="3848100" cy="1143000"/>
          </a:xfrm>
          <a:prstGeom prst="rect">
            <a:avLst/>
          </a:prstGeom>
          <a:noFill/>
          <a:ln w="9525">
            <a:noFill/>
            <a:miter lim="800000"/>
            <a:headEnd/>
            <a:tailEnd/>
          </a:ln>
          <a:effectLst/>
        </p:spPr>
      </p:pic>
      <p:pic>
        <p:nvPicPr>
          <p:cNvPr id="11" name="Picture 3"/>
          <p:cNvPicPr>
            <a:picLocks noChangeAspect="1" noChangeArrowheads="1"/>
          </p:cNvPicPr>
          <p:nvPr/>
        </p:nvPicPr>
        <p:blipFill>
          <a:blip r:embed="rId3"/>
          <a:srcRect/>
          <a:stretch>
            <a:fillRect/>
          </a:stretch>
        </p:blipFill>
        <p:spPr bwMode="auto">
          <a:xfrm>
            <a:off x="4572000" y="1484784"/>
            <a:ext cx="3848100" cy="657225"/>
          </a:xfrm>
          <a:prstGeom prst="rect">
            <a:avLst/>
          </a:prstGeom>
          <a:noFill/>
          <a:ln w="9525">
            <a:noFill/>
            <a:miter lim="800000"/>
            <a:headEnd/>
            <a:tailEnd/>
          </a:ln>
          <a:effectLst/>
        </p:spPr>
      </p:pic>
      <p:pic>
        <p:nvPicPr>
          <p:cNvPr id="12" name="Picture 4"/>
          <p:cNvPicPr>
            <a:picLocks noChangeAspect="1" noChangeArrowheads="1"/>
          </p:cNvPicPr>
          <p:nvPr/>
        </p:nvPicPr>
        <p:blipFill>
          <a:blip r:embed="rId4"/>
          <a:srcRect/>
          <a:stretch>
            <a:fillRect/>
          </a:stretch>
        </p:blipFill>
        <p:spPr bwMode="auto">
          <a:xfrm>
            <a:off x="251520" y="3140968"/>
            <a:ext cx="3848100" cy="657225"/>
          </a:xfrm>
          <a:prstGeom prst="rect">
            <a:avLst/>
          </a:prstGeom>
          <a:noFill/>
          <a:ln w="9525">
            <a:noFill/>
            <a:miter lim="800000"/>
            <a:headEnd/>
            <a:tailEnd/>
          </a:ln>
          <a:effectLst/>
        </p:spPr>
      </p:pic>
      <p:sp>
        <p:nvSpPr>
          <p:cNvPr id="13" name="12 CuadroTexto"/>
          <p:cNvSpPr txBox="1"/>
          <p:nvPr/>
        </p:nvSpPr>
        <p:spPr>
          <a:xfrm>
            <a:off x="5148064" y="5085184"/>
            <a:ext cx="3240360" cy="830997"/>
          </a:xfrm>
          <a:prstGeom prst="rect">
            <a:avLst/>
          </a:prstGeom>
          <a:noFill/>
        </p:spPr>
        <p:txBody>
          <a:bodyPr wrap="square" rtlCol="0">
            <a:spAutoFit/>
          </a:bodyPr>
          <a:lstStyle/>
          <a:p>
            <a:pPr algn="ctr"/>
            <a:r>
              <a:rPr lang="es-ES" dirty="0" smtClean="0"/>
              <a:t>No se Detectó Actividad Electoral</a:t>
            </a:r>
            <a:endParaRPr lang="es-ES" dirty="0"/>
          </a:p>
        </p:txBody>
      </p:sp>
      <p:sp>
        <p:nvSpPr>
          <p:cNvPr id="9" name="Text Box 23"/>
          <p:cNvSpPr txBox="1">
            <a:spLocks noChangeArrowheads="1"/>
          </p:cNvSpPr>
          <p:nvPr/>
        </p:nvSpPr>
        <p:spPr bwMode="auto">
          <a:xfrm>
            <a:off x="107950" y="6345238"/>
            <a:ext cx="6210354" cy="400110"/>
          </a:xfrm>
          <a:prstGeom prst="rect">
            <a:avLst/>
          </a:prstGeom>
          <a:noFill/>
          <a:ln w="9525">
            <a:noFill/>
            <a:miter lim="800000"/>
            <a:headEnd/>
            <a:tailEnd/>
          </a:ln>
        </p:spPr>
        <p:txBody>
          <a:bodyPr wrap="none">
            <a:spAutoFit/>
          </a:bodyPr>
          <a:lstStyle/>
          <a:p>
            <a:r>
              <a:rPr lang="es-ES_tradnl" sz="1000" dirty="0" smtClean="0"/>
              <a:t>Informe Final de precampañas del monitoreo a medios de comunicación electrónicos, impresos e internet,</a:t>
            </a:r>
          </a:p>
          <a:p>
            <a:r>
              <a:rPr lang="es-ES_tradnl" sz="1000" dirty="0" smtClean="0"/>
              <a:t>del 17 de marzo al 6 de abril de 2011.</a:t>
            </a:r>
            <a:endParaRPr lang="es-ES" sz="1000" dirty="0"/>
          </a:p>
        </p:txBody>
      </p:sp>
      <p:pic>
        <p:nvPicPr>
          <p:cNvPr id="14" name="Picture 3"/>
          <p:cNvPicPr>
            <a:picLocks noChangeAspect="1" noChangeArrowheads="1"/>
          </p:cNvPicPr>
          <p:nvPr/>
        </p:nvPicPr>
        <p:blipFill>
          <a:blip r:embed="rId5"/>
          <a:srcRect/>
          <a:stretch>
            <a:fillRect/>
          </a:stretch>
        </p:blipFill>
        <p:spPr bwMode="auto">
          <a:xfrm>
            <a:off x="251520" y="4301852"/>
            <a:ext cx="4105275" cy="495300"/>
          </a:xfrm>
          <a:prstGeom prst="rect">
            <a:avLst/>
          </a:prstGeom>
          <a:noFill/>
          <a:ln w="9525">
            <a:noFill/>
            <a:miter lim="800000"/>
            <a:headEnd/>
            <a:tailEnd/>
          </a:ln>
          <a:effectLst/>
        </p:spPr>
      </p:pic>
      <p:pic>
        <p:nvPicPr>
          <p:cNvPr id="15" name="Picture 4"/>
          <p:cNvPicPr>
            <a:picLocks noChangeAspect="1" noChangeArrowheads="1"/>
          </p:cNvPicPr>
          <p:nvPr/>
        </p:nvPicPr>
        <p:blipFill>
          <a:blip r:embed="rId6"/>
          <a:srcRect/>
          <a:stretch>
            <a:fillRect/>
          </a:stretch>
        </p:blipFill>
        <p:spPr bwMode="auto">
          <a:xfrm>
            <a:off x="251520" y="4941168"/>
            <a:ext cx="4105275" cy="1143000"/>
          </a:xfrm>
          <a:prstGeom prst="rect">
            <a:avLst/>
          </a:prstGeom>
          <a:noFill/>
          <a:ln w="9525">
            <a:noFill/>
            <a:miter lim="800000"/>
            <a:headEnd/>
            <a:tailEnd/>
          </a:ln>
          <a:effectLst/>
        </p:spPr>
      </p:pic>
      <p:pic>
        <p:nvPicPr>
          <p:cNvPr id="560129" name="Picture 1"/>
          <p:cNvPicPr>
            <a:picLocks noChangeAspect="1" noChangeArrowheads="1"/>
          </p:cNvPicPr>
          <p:nvPr/>
        </p:nvPicPr>
        <p:blipFill>
          <a:blip r:embed="rId7"/>
          <a:srcRect/>
          <a:stretch>
            <a:fillRect/>
          </a:stretch>
        </p:blipFill>
        <p:spPr bwMode="auto">
          <a:xfrm>
            <a:off x="4644008" y="4221088"/>
            <a:ext cx="4105275" cy="495300"/>
          </a:xfrm>
          <a:prstGeom prst="rect">
            <a:avLst/>
          </a:prstGeom>
          <a:noFill/>
          <a:ln w="9525">
            <a:noFill/>
            <a:miter lim="800000"/>
            <a:headEnd/>
            <a:tailEnd/>
          </a:ln>
          <a:effectLst/>
        </p:spPr>
      </p:pic>
      <p:sp>
        <p:nvSpPr>
          <p:cNvPr id="17" name="Rectangle 5"/>
          <p:cNvSpPr>
            <a:spLocks noGrp="1" noChangeArrowheads="1"/>
          </p:cNvSpPr>
          <p:nvPr>
            <p:ph type="title"/>
          </p:nvPr>
        </p:nvSpPr>
        <p:spPr>
          <a:xfrm>
            <a:off x="2051050" y="115888"/>
            <a:ext cx="6913563" cy="936625"/>
          </a:xfrm>
        </p:spPr>
        <p:txBody>
          <a:bodyPr/>
          <a:lstStyle/>
          <a:p>
            <a:pPr eaLnBrk="1" hangingPunct="1"/>
            <a:r>
              <a:rPr lang="es-ES_tradnl" dirty="0" smtClean="0"/>
              <a:t>Relación de monitoreo a partidos de futbol del 17 de Marzo al 3 de Julio de 2011</a:t>
            </a:r>
            <a:endParaRPr lang="es-E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Grp="1" noChangeArrowheads="1"/>
          </p:cNvSpPr>
          <p:nvPr>
            <p:ph type="sldNum" sz="quarter" idx="10"/>
          </p:nvPr>
        </p:nvSpPr>
        <p:spPr>
          <a:noFill/>
        </p:spPr>
        <p:txBody>
          <a:bodyPr/>
          <a:lstStyle/>
          <a:p>
            <a:fld id="{C3654BD1-5685-4CAD-8EAF-0D5B3BF935E7}" type="slidenum">
              <a:rPr lang="es-ES" smtClean="0"/>
              <a:pPr/>
              <a:t>7</a:t>
            </a:fld>
            <a:endParaRPr lang="es-ES" smtClean="0"/>
          </a:p>
        </p:txBody>
      </p:sp>
      <p:sp>
        <p:nvSpPr>
          <p:cNvPr id="48131" name="Rectangle 2"/>
          <p:cNvSpPr>
            <a:spLocks noGrp="1" noChangeArrowheads="1"/>
          </p:cNvSpPr>
          <p:nvPr>
            <p:ph type="ctrTitle"/>
          </p:nvPr>
        </p:nvSpPr>
        <p:spPr/>
        <p:txBody>
          <a:bodyPr/>
          <a:lstStyle/>
          <a:p>
            <a:pPr eaLnBrk="1" hangingPunct="1"/>
            <a:r>
              <a:rPr lang="es-ES_tradnl" dirty="0" smtClean="0"/>
              <a:t>REPORTE CUALITATIVO</a:t>
            </a:r>
            <a:br>
              <a:rPr lang="es-ES_tradnl" dirty="0" smtClean="0"/>
            </a:br>
            <a:r>
              <a:rPr lang="es-ES_tradnl" dirty="0" smtClean="0"/>
              <a:t/>
            </a:r>
            <a:br>
              <a:rPr lang="es-ES_tradnl" dirty="0" smtClean="0"/>
            </a:br>
            <a:r>
              <a:rPr lang="es-ES_tradnl" dirty="0" smtClean="0"/>
              <a:t>PANORAMA GENERAL</a:t>
            </a:r>
            <a:endParaRPr lang="es-ES" dirty="0" smtClean="0"/>
          </a:p>
        </p:txBody>
      </p:sp>
      <p:sp>
        <p:nvSpPr>
          <p:cNvPr id="6" name="Rectangle 11"/>
          <p:cNvSpPr>
            <a:spLocks noGrp="1" noChangeArrowheads="1"/>
          </p:cNvSpPr>
          <p:nvPr>
            <p:ph type="subTitle" idx="1"/>
          </p:nvPr>
        </p:nvSpPr>
        <p:spPr>
          <a:xfrm>
            <a:off x="684213" y="4868863"/>
            <a:ext cx="7775575" cy="1346200"/>
          </a:xfrm>
        </p:spPr>
        <p:txBody>
          <a:bodyPr/>
          <a:lstStyle/>
          <a:p>
            <a:pPr eaLnBrk="1" hangingPunct="1"/>
            <a:endParaRPr lang="es-ES_tradnl" dirty="0" smtClean="0"/>
          </a:p>
          <a:p>
            <a:pPr eaLnBrk="1" hangingPunct="1"/>
            <a:r>
              <a:rPr lang="es-ES_tradnl" dirty="0" smtClean="0"/>
              <a:t>Del 17 de Marzo al 3 de Julio de 2011</a:t>
            </a:r>
            <a:endParaRPr lang="es-ES"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a:noFill/>
        </p:spPr>
        <p:txBody>
          <a:bodyPr/>
          <a:lstStyle/>
          <a:p>
            <a:fld id="{C2C5D9A7-98BF-4CFA-88B6-772FEB84DFC5}" type="slidenum">
              <a:rPr lang="es-ES" smtClean="0"/>
              <a:pPr/>
              <a:t>70</a:t>
            </a:fld>
            <a:endParaRPr lang="es-ES" smtClean="0"/>
          </a:p>
        </p:txBody>
      </p:sp>
      <p:sp>
        <p:nvSpPr>
          <p:cNvPr id="9" name="Text Box 23"/>
          <p:cNvSpPr txBox="1">
            <a:spLocks noChangeArrowheads="1"/>
          </p:cNvSpPr>
          <p:nvPr/>
        </p:nvSpPr>
        <p:spPr bwMode="auto">
          <a:xfrm>
            <a:off x="107950" y="6345238"/>
            <a:ext cx="6210354" cy="400110"/>
          </a:xfrm>
          <a:prstGeom prst="rect">
            <a:avLst/>
          </a:prstGeom>
          <a:noFill/>
          <a:ln w="9525">
            <a:noFill/>
            <a:miter lim="800000"/>
            <a:headEnd/>
            <a:tailEnd/>
          </a:ln>
        </p:spPr>
        <p:txBody>
          <a:bodyPr wrap="none">
            <a:spAutoFit/>
          </a:bodyPr>
          <a:lstStyle/>
          <a:p>
            <a:r>
              <a:rPr lang="es-ES_tradnl" sz="1000" dirty="0" smtClean="0"/>
              <a:t>Informe Final de precampañas del monitoreo a medios de comunicación electrónicos, impresos e internet,</a:t>
            </a:r>
          </a:p>
          <a:p>
            <a:r>
              <a:rPr lang="es-ES_tradnl" sz="1000" dirty="0" smtClean="0"/>
              <a:t>del 17 de marzo al 6 de abril de 2011.</a:t>
            </a:r>
            <a:endParaRPr lang="es-ES" sz="1000" dirty="0"/>
          </a:p>
        </p:txBody>
      </p:sp>
      <p:pic>
        <p:nvPicPr>
          <p:cNvPr id="14" name="Picture 2"/>
          <p:cNvPicPr>
            <a:picLocks noChangeAspect="1" noChangeArrowheads="1"/>
          </p:cNvPicPr>
          <p:nvPr/>
        </p:nvPicPr>
        <p:blipFill>
          <a:blip r:embed="rId2"/>
          <a:srcRect/>
          <a:stretch>
            <a:fillRect/>
          </a:stretch>
        </p:blipFill>
        <p:spPr bwMode="auto">
          <a:xfrm>
            <a:off x="179512" y="3284984"/>
            <a:ext cx="8640960" cy="1605584"/>
          </a:xfrm>
          <a:prstGeom prst="rect">
            <a:avLst/>
          </a:prstGeom>
          <a:noFill/>
          <a:ln w="9525">
            <a:noFill/>
            <a:miter lim="800000"/>
            <a:headEnd/>
            <a:tailEnd/>
          </a:ln>
          <a:effectLst/>
        </p:spPr>
      </p:pic>
      <p:pic>
        <p:nvPicPr>
          <p:cNvPr id="558087" name="Picture 7"/>
          <p:cNvPicPr>
            <a:picLocks noChangeAspect="1" noChangeArrowheads="1"/>
          </p:cNvPicPr>
          <p:nvPr/>
        </p:nvPicPr>
        <p:blipFill>
          <a:blip r:embed="rId3"/>
          <a:srcRect/>
          <a:stretch>
            <a:fillRect/>
          </a:stretch>
        </p:blipFill>
        <p:spPr bwMode="auto">
          <a:xfrm>
            <a:off x="971600" y="1988840"/>
            <a:ext cx="6442338" cy="639316"/>
          </a:xfrm>
          <a:prstGeom prst="rect">
            <a:avLst/>
          </a:prstGeom>
          <a:noFill/>
          <a:ln w="9525">
            <a:noFill/>
            <a:miter lim="800000"/>
            <a:headEnd/>
            <a:tailEnd/>
          </a:ln>
          <a:effectLst/>
        </p:spPr>
      </p:pic>
      <p:sp>
        <p:nvSpPr>
          <p:cNvPr id="8" name="Rectangle 5"/>
          <p:cNvSpPr>
            <a:spLocks noGrp="1" noChangeArrowheads="1"/>
          </p:cNvSpPr>
          <p:nvPr>
            <p:ph type="title"/>
          </p:nvPr>
        </p:nvSpPr>
        <p:spPr>
          <a:xfrm>
            <a:off x="2051050" y="115888"/>
            <a:ext cx="6913563" cy="936625"/>
          </a:xfrm>
        </p:spPr>
        <p:txBody>
          <a:bodyPr/>
          <a:lstStyle/>
          <a:p>
            <a:pPr eaLnBrk="1" hangingPunct="1"/>
            <a:r>
              <a:rPr lang="es-ES_tradnl" dirty="0" smtClean="0"/>
              <a:t>Relación de monitoreo a partidos de futbol del 17 de Marzo al 3 de Julio de 2011</a:t>
            </a:r>
            <a:endParaRPr lang="es-ES"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a:noFill/>
        </p:spPr>
        <p:txBody>
          <a:bodyPr/>
          <a:lstStyle/>
          <a:p>
            <a:fld id="{C2C5D9A7-98BF-4CFA-88B6-772FEB84DFC5}" type="slidenum">
              <a:rPr lang="es-ES" smtClean="0"/>
              <a:pPr/>
              <a:t>71</a:t>
            </a:fld>
            <a:endParaRPr lang="es-ES" smtClean="0"/>
          </a:p>
        </p:txBody>
      </p:sp>
      <p:sp>
        <p:nvSpPr>
          <p:cNvPr id="13" name="12 CuadroTexto"/>
          <p:cNvSpPr txBox="1"/>
          <p:nvPr/>
        </p:nvSpPr>
        <p:spPr>
          <a:xfrm>
            <a:off x="611560" y="5445224"/>
            <a:ext cx="3240360" cy="646331"/>
          </a:xfrm>
          <a:prstGeom prst="rect">
            <a:avLst/>
          </a:prstGeom>
          <a:noFill/>
        </p:spPr>
        <p:txBody>
          <a:bodyPr wrap="square" rtlCol="0">
            <a:spAutoFit/>
          </a:bodyPr>
          <a:lstStyle/>
          <a:p>
            <a:pPr algn="ctr"/>
            <a:r>
              <a:rPr lang="es-ES" sz="1800" dirty="0" smtClean="0"/>
              <a:t>No se Detectó Actividad Electoral</a:t>
            </a:r>
            <a:endParaRPr lang="es-ES" sz="1800" dirty="0"/>
          </a:p>
        </p:txBody>
      </p:sp>
      <p:sp>
        <p:nvSpPr>
          <p:cNvPr id="7" name="Text Box 23"/>
          <p:cNvSpPr txBox="1">
            <a:spLocks noChangeArrowheads="1"/>
          </p:cNvSpPr>
          <p:nvPr/>
        </p:nvSpPr>
        <p:spPr bwMode="auto">
          <a:xfrm>
            <a:off x="107950" y="6345238"/>
            <a:ext cx="6245621" cy="400110"/>
          </a:xfrm>
          <a:prstGeom prst="rect">
            <a:avLst/>
          </a:prstGeom>
          <a:noFill/>
          <a:ln w="9525">
            <a:noFill/>
            <a:miter lim="800000"/>
            <a:headEnd/>
            <a:tailEnd/>
          </a:ln>
        </p:spPr>
        <p:txBody>
          <a:bodyPr wrap="none">
            <a:spAutoFit/>
          </a:bodyPr>
          <a:lstStyle/>
          <a:p>
            <a:r>
              <a:rPr lang="es-ES_tradnl" sz="1000" dirty="0" smtClean="0"/>
              <a:t>Informe Final de Intercampañas del monitoreo a medios de comunicación electrónicos, impresos e internet,</a:t>
            </a:r>
          </a:p>
          <a:p>
            <a:r>
              <a:rPr lang="es-ES_tradnl" sz="1000" dirty="0" smtClean="0"/>
              <a:t>del 7 de Abril al 15 de Mayo de 2011.</a:t>
            </a:r>
            <a:endParaRPr lang="es-ES" sz="1000" dirty="0"/>
          </a:p>
        </p:txBody>
      </p:sp>
      <p:pic>
        <p:nvPicPr>
          <p:cNvPr id="688132" name="Picture 4"/>
          <p:cNvPicPr>
            <a:picLocks noChangeAspect="1" noChangeArrowheads="1"/>
          </p:cNvPicPr>
          <p:nvPr/>
        </p:nvPicPr>
        <p:blipFill>
          <a:blip r:embed="rId2"/>
          <a:srcRect/>
          <a:stretch>
            <a:fillRect/>
          </a:stretch>
        </p:blipFill>
        <p:spPr bwMode="auto">
          <a:xfrm>
            <a:off x="899592" y="1340768"/>
            <a:ext cx="7344816" cy="4622314"/>
          </a:xfrm>
          <a:prstGeom prst="rect">
            <a:avLst/>
          </a:prstGeom>
          <a:noFill/>
          <a:ln w="9525">
            <a:noFill/>
            <a:miter lim="800000"/>
            <a:headEnd/>
            <a:tailEnd/>
          </a:ln>
          <a:effectLst/>
        </p:spPr>
      </p:pic>
      <p:sp>
        <p:nvSpPr>
          <p:cNvPr id="9" name="Rectangle 5"/>
          <p:cNvSpPr>
            <a:spLocks noGrp="1" noChangeArrowheads="1"/>
          </p:cNvSpPr>
          <p:nvPr>
            <p:ph type="title"/>
          </p:nvPr>
        </p:nvSpPr>
        <p:spPr>
          <a:xfrm>
            <a:off x="2051050" y="115888"/>
            <a:ext cx="6913563" cy="936625"/>
          </a:xfrm>
        </p:spPr>
        <p:txBody>
          <a:bodyPr/>
          <a:lstStyle/>
          <a:p>
            <a:pPr eaLnBrk="1" hangingPunct="1"/>
            <a:r>
              <a:rPr lang="es-ES_tradnl" dirty="0" smtClean="0"/>
              <a:t>Relación de monitoreo a partidos de futbol del 17 de Marzo al 3 de Julio de 2011</a:t>
            </a:r>
            <a:endParaRPr lang="es-ES" dirty="0"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a:noFill/>
        </p:spPr>
        <p:txBody>
          <a:bodyPr/>
          <a:lstStyle/>
          <a:p>
            <a:fld id="{C2C5D9A7-98BF-4CFA-88B6-772FEB84DFC5}" type="slidenum">
              <a:rPr lang="es-ES" smtClean="0"/>
              <a:pPr/>
              <a:t>72</a:t>
            </a:fld>
            <a:endParaRPr lang="es-ES" smtClean="0"/>
          </a:p>
        </p:txBody>
      </p:sp>
      <p:sp>
        <p:nvSpPr>
          <p:cNvPr id="13" name="12 CuadroTexto"/>
          <p:cNvSpPr txBox="1"/>
          <p:nvPr/>
        </p:nvSpPr>
        <p:spPr>
          <a:xfrm>
            <a:off x="5148064" y="5589240"/>
            <a:ext cx="3240360" cy="646331"/>
          </a:xfrm>
          <a:prstGeom prst="rect">
            <a:avLst/>
          </a:prstGeom>
          <a:noFill/>
        </p:spPr>
        <p:txBody>
          <a:bodyPr wrap="square" rtlCol="0">
            <a:spAutoFit/>
          </a:bodyPr>
          <a:lstStyle/>
          <a:p>
            <a:pPr algn="ctr"/>
            <a:r>
              <a:rPr lang="es-ES" sz="1800" dirty="0" smtClean="0"/>
              <a:t>No se Detectó Actividad Electoral</a:t>
            </a:r>
            <a:endParaRPr lang="es-ES" sz="1800" dirty="0"/>
          </a:p>
        </p:txBody>
      </p:sp>
      <p:pic>
        <p:nvPicPr>
          <p:cNvPr id="690178" name="Picture 2"/>
          <p:cNvPicPr>
            <a:picLocks noChangeAspect="1" noChangeArrowheads="1"/>
          </p:cNvPicPr>
          <p:nvPr/>
        </p:nvPicPr>
        <p:blipFill>
          <a:blip r:embed="rId2"/>
          <a:srcRect/>
          <a:stretch>
            <a:fillRect/>
          </a:stretch>
        </p:blipFill>
        <p:spPr bwMode="auto">
          <a:xfrm>
            <a:off x="683568" y="1360392"/>
            <a:ext cx="7776864" cy="4588888"/>
          </a:xfrm>
          <a:prstGeom prst="rect">
            <a:avLst/>
          </a:prstGeom>
          <a:noFill/>
          <a:ln w="9525">
            <a:noFill/>
            <a:miter lim="800000"/>
            <a:headEnd/>
            <a:tailEnd/>
          </a:ln>
          <a:effectLst/>
        </p:spPr>
      </p:pic>
      <p:sp>
        <p:nvSpPr>
          <p:cNvPr id="8" name="Text Box 23"/>
          <p:cNvSpPr txBox="1">
            <a:spLocks noChangeArrowheads="1"/>
          </p:cNvSpPr>
          <p:nvPr/>
        </p:nvSpPr>
        <p:spPr bwMode="auto">
          <a:xfrm>
            <a:off x="107950" y="6345238"/>
            <a:ext cx="6245621" cy="400110"/>
          </a:xfrm>
          <a:prstGeom prst="rect">
            <a:avLst/>
          </a:prstGeom>
          <a:noFill/>
          <a:ln w="9525">
            <a:noFill/>
            <a:miter lim="800000"/>
            <a:headEnd/>
            <a:tailEnd/>
          </a:ln>
        </p:spPr>
        <p:txBody>
          <a:bodyPr wrap="none">
            <a:spAutoFit/>
          </a:bodyPr>
          <a:lstStyle/>
          <a:p>
            <a:r>
              <a:rPr lang="es-ES_tradnl" sz="1000" dirty="0" smtClean="0"/>
              <a:t>Informe Final de Intercampañas del monitoreo a medios de comunicación electrónicos, impresos e internet,</a:t>
            </a:r>
          </a:p>
          <a:p>
            <a:r>
              <a:rPr lang="es-ES_tradnl" sz="1000" dirty="0" smtClean="0"/>
              <a:t>del 7 de Abril al 15 de Mayo de 2011.</a:t>
            </a:r>
            <a:endParaRPr lang="es-ES" sz="1000" dirty="0"/>
          </a:p>
        </p:txBody>
      </p:sp>
      <p:sp>
        <p:nvSpPr>
          <p:cNvPr id="9" name="Rectangle 5"/>
          <p:cNvSpPr>
            <a:spLocks noGrp="1" noChangeArrowheads="1"/>
          </p:cNvSpPr>
          <p:nvPr>
            <p:ph type="title"/>
          </p:nvPr>
        </p:nvSpPr>
        <p:spPr>
          <a:xfrm>
            <a:off x="2051050" y="115888"/>
            <a:ext cx="6913563" cy="936625"/>
          </a:xfrm>
        </p:spPr>
        <p:txBody>
          <a:bodyPr/>
          <a:lstStyle/>
          <a:p>
            <a:pPr eaLnBrk="1" hangingPunct="1"/>
            <a:r>
              <a:rPr lang="es-ES_tradnl" dirty="0" smtClean="0"/>
              <a:t>Relación de monitoreo a partidos de futbol del 17 de Marzo al 3 de Julio de 2011</a:t>
            </a:r>
            <a:endParaRPr lang="es-ES" dirty="0" smtClean="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a:noFill/>
        </p:spPr>
        <p:txBody>
          <a:bodyPr/>
          <a:lstStyle/>
          <a:p>
            <a:fld id="{C2C5D9A7-98BF-4CFA-88B6-772FEB84DFC5}" type="slidenum">
              <a:rPr lang="es-ES" smtClean="0"/>
              <a:pPr/>
              <a:t>73</a:t>
            </a:fld>
            <a:endParaRPr lang="es-ES" smtClean="0"/>
          </a:p>
        </p:txBody>
      </p:sp>
      <p:sp>
        <p:nvSpPr>
          <p:cNvPr id="13" name="12 CuadroTexto"/>
          <p:cNvSpPr txBox="1"/>
          <p:nvPr/>
        </p:nvSpPr>
        <p:spPr>
          <a:xfrm>
            <a:off x="611560" y="5445224"/>
            <a:ext cx="3240360" cy="646331"/>
          </a:xfrm>
          <a:prstGeom prst="rect">
            <a:avLst/>
          </a:prstGeom>
          <a:noFill/>
        </p:spPr>
        <p:txBody>
          <a:bodyPr wrap="square" rtlCol="0">
            <a:spAutoFit/>
          </a:bodyPr>
          <a:lstStyle/>
          <a:p>
            <a:pPr algn="ctr"/>
            <a:r>
              <a:rPr lang="es-ES" sz="1800" dirty="0" smtClean="0"/>
              <a:t>No se Detectó Actividad Electoral</a:t>
            </a:r>
            <a:endParaRPr lang="es-ES" sz="1800" dirty="0"/>
          </a:p>
        </p:txBody>
      </p:sp>
      <p:sp>
        <p:nvSpPr>
          <p:cNvPr id="8" name="Text Box 23"/>
          <p:cNvSpPr txBox="1">
            <a:spLocks noChangeArrowheads="1"/>
          </p:cNvSpPr>
          <p:nvPr/>
        </p:nvSpPr>
        <p:spPr bwMode="auto">
          <a:xfrm>
            <a:off x="107950" y="6345238"/>
            <a:ext cx="6729727" cy="400110"/>
          </a:xfrm>
          <a:prstGeom prst="rect">
            <a:avLst/>
          </a:prstGeom>
          <a:noFill/>
          <a:ln w="9525">
            <a:noFill/>
            <a:miter lim="800000"/>
            <a:headEnd/>
            <a:tailEnd/>
          </a:ln>
        </p:spPr>
        <p:txBody>
          <a:bodyPr wrap="none">
            <a:spAutoFit/>
          </a:bodyPr>
          <a:lstStyle/>
          <a:p>
            <a:r>
              <a:rPr lang="es-ES_tradnl" sz="1000" dirty="0" smtClean="0"/>
              <a:t>Primer Informe Quincenal de Campañas del monitoreo a medios de comunicación electrónicos, impresos e internet,</a:t>
            </a:r>
          </a:p>
          <a:p>
            <a:r>
              <a:rPr lang="es-ES_tradnl" sz="1000" dirty="0" smtClean="0"/>
              <a:t>del 16 al 30 de Mayo de 2011.</a:t>
            </a:r>
            <a:endParaRPr lang="es-ES" sz="1000" dirty="0"/>
          </a:p>
        </p:txBody>
      </p:sp>
      <p:pic>
        <p:nvPicPr>
          <p:cNvPr id="739329" name="Picture 1"/>
          <p:cNvPicPr>
            <a:picLocks noChangeAspect="1" noChangeArrowheads="1"/>
          </p:cNvPicPr>
          <p:nvPr/>
        </p:nvPicPr>
        <p:blipFill>
          <a:blip r:embed="rId2"/>
          <a:srcRect/>
          <a:stretch>
            <a:fillRect/>
          </a:stretch>
        </p:blipFill>
        <p:spPr bwMode="auto">
          <a:xfrm>
            <a:off x="1962150" y="1808163"/>
            <a:ext cx="5219700" cy="3248025"/>
          </a:xfrm>
          <a:prstGeom prst="rect">
            <a:avLst/>
          </a:prstGeom>
          <a:noFill/>
          <a:ln w="9525">
            <a:noFill/>
            <a:miter lim="800000"/>
            <a:headEnd/>
            <a:tailEnd/>
          </a:ln>
          <a:effectLst/>
        </p:spPr>
      </p:pic>
      <p:sp>
        <p:nvSpPr>
          <p:cNvPr id="9" name="Rectangle 5"/>
          <p:cNvSpPr>
            <a:spLocks noGrp="1" noChangeArrowheads="1"/>
          </p:cNvSpPr>
          <p:nvPr>
            <p:ph type="title"/>
          </p:nvPr>
        </p:nvSpPr>
        <p:spPr>
          <a:xfrm>
            <a:off x="2051050" y="115888"/>
            <a:ext cx="6913563" cy="936625"/>
          </a:xfrm>
        </p:spPr>
        <p:txBody>
          <a:bodyPr/>
          <a:lstStyle/>
          <a:p>
            <a:pPr eaLnBrk="1" hangingPunct="1"/>
            <a:r>
              <a:rPr lang="es-ES_tradnl" dirty="0" smtClean="0"/>
              <a:t>Relación de monitoreo a partidos de futbol del 17 de Marzo al 3 de Julio de 2011</a:t>
            </a:r>
            <a:endParaRPr lang="es-ES" dirty="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a:noFill/>
        </p:spPr>
        <p:txBody>
          <a:bodyPr/>
          <a:lstStyle/>
          <a:p>
            <a:fld id="{C2C5D9A7-98BF-4CFA-88B6-772FEB84DFC5}" type="slidenum">
              <a:rPr lang="es-ES" smtClean="0"/>
              <a:pPr/>
              <a:t>74</a:t>
            </a:fld>
            <a:endParaRPr lang="es-ES" smtClean="0"/>
          </a:p>
        </p:txBody>
      </p:sp>
      <p:sp>
        <p:nvSpPr>
          <p:cNvPr id="13" name="12 CuadroTexto"/>
          <p:cNvSpPr txBox="1"/>
          <p:nvPr/>
        </p:nvSpPr>
        <p:spPr>
          <a:xfrm>
            <a:off x="611560" y="5445224"/>
            <a:ext cx="3240360" cy="646331"/>
          </a:xfrm>
          <a:prstGeom prst="rect">
            <a:avLst/>
          </a:prstGeom>
          <a:noFill/>
        </p:spPr>
        <p:txBody>
          <a:bodyPr wrap="square" rtlCol="0">
            <a:spAutoFit/>
          </a:bodyPr>
          <a:lstStyle/>
          <a:p>
            <a:pPr algn="ctr"/>
            <a:r>
              <a:rPr lang="es-ES" sz="1800" dirty="0" smtClean="0"/>
              <a:t>No se Detectó Actividad Electoral</a:t>
            </a:r>
            <a:endParaRPr lang="es-ES" sz="1800" dirty="0"/>
          </a:p>
        </p:txBody>
      </p:sp>
      <p:sp>
        <p:nvSpPr>
          <p:cNvPr id="7" name="Text Box 23"/>
          <p:cNvSpPr txBox="1">
            <a:spLocks noChangeArrowheads="1"/>
          </p:cNvSpPr>
          <p:nvPr/>
        </p:nvSpPr>
        <p:spPr bwMode="auto">
          <a:xfrm>
            <a:off x="107950" y="6345238"/>
            <a:ext cx="6859570" cy="400110"/>
          </a:xfrm>
          <a:prstGeom prst="rect">
            <a:avLst/>
          </a:prstGeom>
          <a:noFill/>
          <a:ln w="9525">
            <a:noFill/>
            <a:miter lim="800000"/>
            <a:headEnd/>
            <a:tailEnd/>
          </a:ln>
        </p:spPr>
        <p:txBody>
          <a:bodyPr wrap="none">
            <a:spAutoFit/>
          </a:bodyPr>
          <a:lstStyle/>
          <a:p>
            <a:r>
              <a:rPr lang="es-ES_tradnl" sz="1000" dirty="0" smtClean="0"/>
              <a:t>Segundo Informe Quincenal de Campañas del monitoreo a medios de comunicación electrónicos, impresos e internet,</a:t>
            </a:r>
          </a:p>
          <a:p>
            <a:r>
              <a:rPr lang="es-ES_tradnl" sz="1000" dirty="0" smtClean="0"/>
              <a:t>Del 31 de Mayo al 14 de Junio de 2011.</a:t>
            </a:r>
            <a:endParaRPr lang="es-ES" sz="1000" dirty="0"/>
          </a:p>
        </p:txBody>
      </p:sp>
      <p:pic>
        <p:nvPicPr>
          <p:cNvPr id="760833" name="Picture 1"/>
          <p:cNvPicPr>
            <a:picLocks noChangeAspect="1" noChangeArrowheads="1"/>
          </p:cNvPicPr>
          <p:nvPr/>
        </p:nvPicPr>
        <p:blipFill>
          <a:blip r:embed="rId2"/>
          <a:srcRect/>
          <a:stretch>
            <a:fillRect/>
          </a:stretch>
        </p:blipFill>
        <p:spPr bwMode="auto">
          <a:xfrm>
            <a:off x="1962150" y="1484313"/>
            <a:ext cx="5219700" cy="3895725"/>
          </a:xfrm>
          <a:prstGeom prst="rect">
            <a:avLst/>
          </a:prstGeom>
          <a:noFill/>
          <a:ln w="9525">
            <a:noFill/>
            <a:miter lim="800000"/>
            <a:headEnd/>
            <a:tailEnd/>
          </a:ln>
          <a:effectLst/>
        </p:spPr>
      </p:pic>
      <p:sp>
        <p:nvSpPr>
          <p:cNvPr id="9" name="Rectangle 5"/>
          <p:cNvSpPr>
            <a:spLocks noGrp="1" noChangeArrowheads="1"/>
          </p:cNvSpPr>
          <p:nvPr>
            <p:ph type="title"/>
          </p:nvPr>
        </p:nvSpPr>
        <p:spPr>
          <a:xfrm>
            <a:off x="2051050" y="115888"/>
            <a:ext cx="6913563" cy="936625"/>
          </a:xfrm>
        </p:spPr>
        <p:txBody>
          <a:bodyPr/>
          <a:lstStyle/>
          <a:p>
            <a:pPr eaLnBrk="1" hangingPunct="1"/>
            <a:r>
              <a:rPr lang="es-ES_tradnl" dirty="0" smtClean="0"/>
              <a:t>Relación de monitoreo a partidos de futbol del 17 de Marzo al 3 de Julio de 2011</a:t>
            </a:r>
            <a:endParaRPr lang="es-ES" dirty="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a:noFill/>
        </p:spPr>
        <p:txBody>
          <a:bodyPr/>
          <a:lstStyle/>
          <a:p>
            <a:fld id="{C2C5D9A7-98BF-4CFA-88B6-772FEB84DFC5}" type="slidenum">
              <a:rPr lang="es-ES" smtClean="0"/>
              <a:pPr/>
              <a:t>75</a:t>
            </a:fld>
            <a:endParaRPr lang="es-ES" smtClean="0"/>
          </a:p>
        </p:txBody>
      </p:sp>
      <p:sp>
        <p:nvSpPr>
          <p:cNvPr id="50179" name="Rectangle 5"/>
          <p:cNvSpPr>
            <a:spLocks noGrp="1" noChangeArrowheads="1"/>
          </p:cNvSpPr>
          <p:nvPr>
            <p:ph type="title"/>
          </p:nvPr>
        </p:nvSpPr>
        <p:spPr/>
        <p:txBody>
          <a:bodyPr/>
          <a:lstStyle/>
          <a:p>
            <a:pPr eaLnBrk="1" hangingPunct="1"/>
            <a:r>
              <a:rPr lang="es-ES_tradnl" dirty="0" smtClean="0"/>
              <a:t>Relación de monitoreo a partidos de futbol del 17 de Marzo al 3 de Julio de 2011</a:t>
            </a:r>
            <a:endParaRPr lang="es-ES" dirty="0" smtClean="0"/>
          </a:p>
        </p:txBody>
      </p:sp>
      <p:sp>
        <p:nvSpPr>
          <p:cNvPr id="13" name="12 CuadroTexto"/>
          <p:cNvSpPr txBox="1"/>
          <p:nvPr/>
        </p:nvSpPr>
        <p:spPr>
          <a:xfrm>
            <a:off x="5148064" y="5807005"/>
            <a:ext cx="3240360" cy="646331"/>
          </a:xfrm>
          <a:prstGeom prst="rect">
            <a:avLst/>
          </a:prstGeom>
          <a:noFill/>
        </p:spPr>
        <p:txBody>
          <a:bodyPr wrap="square" rtlCol="0">
            <a:spAutoFit/>
          </a:bodyPr>
          <a:lstStyle/>
          <a:p>
            <a:pPr algn="ctr"/>
            <a:r>
              <a:rPr lang="es-ES" sz="1800" dirty="0" smtClean="0"/>
              <a:t>No se Detectó Actividad Electoral</a:t>
            </a:r>
            <a:endParaRPr lang="es-ES" sz="1800" dirty="0"/>
          </a:p>
        </p:txBody>
      </p:sp>
      <p:pic>
        <p:nvPicPr>
          <p:cNvPr id="817153" name="Picture 1"/>
          <p:cNvPicPr>
            <a:picLocks noChangeAspect="1" noChangeArrowheads="1"/>
          </p:cNvPicPr>
          <p:nvPr/>
        </p:nvPicPr>
        <p:blipFill>
          <a:blip r:embed="rId2"/>
          <a:srcRect/>
          <a:stretch>
            <a:fillRect/>
          </a:stretch>
        </p:blipFill>
        <p:spPr bwMode="auto">
          <a:xfrm>
            <a:off x="251520" y="1412776"/>
            <a:ext cx="8064896" cy="4689720"/>
          </a:xfrm>
          <a:prstGeom prst="rect">
            <a:avLst/>
          </a:prstGeom>
          <a:noFill/>
          <a:ln w="9525">
            <a:noFill/>
            <a:miter lim="800000"/>
            <a:headEnd/>
            <a:tailEnd/>
          </a:ln>
          <a:effectLst/>
        </p:spPr>
      </p:pic>
      <p:sp>
        <p:nvSpPr>
          <p:cNvPr id="7"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pic>
        <p:nvPicPr>
          <p:cNvPr id="2" name="Picture 1"/>
          <p:cNvPicPr>
            <a:picLocks noChangeAspect="1" noChangeArrowheads="1"/>
          </p:cNvPicPr>
          <p:nvPr/>
        </p:nvPicPr>
        <p:blipFill>
          <a:blip r:embed="rId3"/>
          <a:srcRect/>
          <a:stretch>
            <a:fillRect/>
          </a:stretch>
        </p:blipFill>
        <p:spPr bwMode="auto">
          <a:xfrm>
            <a:off x="4716016" y="4725144"/>
            <a:ext cx="3600400" cy="1009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0"/>
          </p:nvPr>
        </p:nvSpPr>
        <p:spPr>
          <a:noFill/>
        </p:spPr>
        <p:txBody>
          <a:bodyPr/>
          <a:lstStyle/>
          <a:p>
            <a:fld id="{00D9AFE3-3B83-4187-A49B-279926FADF64}" type="slidenum">
              <a:rPr lang="es-ES" smtClean="0"/>
              <a:pPr/>
              <a:t>76</a:t>
            </a:fld>
            <a:endParaRPr lang="es-ES" smtClean="0"/>
          </a:p>
        </p:txBody>
      </p:sp>
      <p:sp>
        <p:nvSpPr>
          <p:cNvPr id="4099" name="Rectangle 2"/>
          <p:cNvSpPr>
            <a:spLocks noGrp="1" noChangeArrowheads="1"/>
          </p:cNvSpPr>
          <p:nvPr>
            <p:ph type="ctrTitle"/>
          </p:nvPr>
        </p:nvSpPr>
        <p:spPr/>
        <p:txBody>
          <a:bodyPr/>
          <a:lstStyle/>
          <a:p>
            <a:pPr eaLnBrk="1" hangingPunct="1"/>
            <a:r>
              <a:rPr lang="es-ES_tradnl" sz="2000" dirty="0" smtClean="0"/>
              <a:t/>
            </a:r>
            <a:br>
              <a:rPr lang="es-ES_tradnl" sz="2000" dirty="0" smtClean="0"/>
            </a:br>
            <a:r>
              <a:rPr lang="es-ES_tradnl" sz="2000" dirty="0" smtClean="0"/>
              <a:t>INFORME FINAL DE MONITOREO A MEDIOS DE COMUNICACIÓN ELECTRÓNICOS, IMPRESOS  E INTERNET</a:t>
            </a:r>
            <a:endParaRPr lang="es-ES" sz="2000" dirty="0" smtClean="0"/>
          </a:p>
        </p:txBody>
      </p:sp>
      <p:sp>
        <p:nvSpPr>
          <p:cNvPr id="4100" name="Subtitle 4"/>
          <p:cNvSpPr>
            <a:spLocks noGrp="1"/>
          </p:cNvSpPr>
          <p:nvPr>
            <p:ph type="subTitle" idx="1"/>
          </p:nvPr>
        </p:nvSpPr>
        <p:spPr/>
        <p:txBody>
          <a:bodyPr/>
          <a:lstStyle/>
          <a:p>
            <a:r>
              <a:rPr lang="es-ES_tradnl" dirty="0" smtClean="0"/>
              <a:t>CONCLUSIONES</a:t>
            </a:r>
            <a:endParaRPr lang="es-ES"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8"/>
          <p:cNvSpPr>
            <a:spLocks noGrp="1"/>
          </p:cNvSpPr>
          <p:nvPr>
            <p:ph type="sldNum" sz="quarter" idx="12"/>
          </p:nvPr>
        </p:nvSpPr>
        <p:spPr>
          <a:noFill/>
        </p:spPr>
        <p:txBody>
          <a:bodyPr/>
          <a:lstStyle/>
          <a:p>
            <a:fld id="{38CEED9C-537C-4B91-8B62-52DC6E89C862}" type="slidenum">
              <a:rPr lang="es-ES" smtClean="0"/>
              <a:pPr/>
              <a:t>77</a:t>
            </a:fld>
            <a:endParaRPr lang="es-ES" smtClean="0"/>
          </a:p>
        </p:txBody>
      </p:sp>
      <p:sp>
        <p:nvSpPr>
          <p:cNvPr id="35844" name="Rectangle 2"/>
          <p:cNvSpPr>
            <a:spLocks noGrp="1" noChangeArrowheads="1"/>
          </p:cNvSpPr>
          <p:nvPr>
            <p:ph type="title" sz="quarter"/>
          </p:nvPr>
        </p:nvSpPr>
        <p:spPr>
          <a:xfrm>
            <a:off x="1979613" y="171450"/>
            <a:ext cx="6878637" cy="881063"/>
          </a:xfrm>
        </p:spPr>
        <p:txBody>
          <a:bodyPr/>
          <a:lstStyle/>
          <a:p>
            <a:pPr eaLnBrk="1" hangingPunct="1"/>
            <a:r>
              <a:rPr lang="es-ES_tradnl" dirty="0" smtClean="0"/>
              <a:t>Monitoreo Cualitativo de Medios</a:t>
            </a:r>
            <a:br>
              <a:rPr lang="es-ES_tradnl" dirty="0" smtClean="0"/>
            </a:br>
            <a:r>
              <a:rPr lang="es-ES_tradnl" dirty="0" smtClean="0"/>
              <a:t>Conclusiones</a:t>
            </a:r>
            <a:endParaRPr lang="es-ES" dirty="0" smtClean="0"/>
          </a:p>
        </p:txBody>
      </p:sp>
      <p:graphicFrame>
        <p:nvGraphicFramePr>
          <p:cNvPr id="35842" name="Object 3"/>
          <p:cNvGraphicFramePr>
            <a:graphicFrameLocks noChangeAspect="1"/>
          </p:cNvGraphicFramePr>
          <p:nvPr/>
        </p:nvGraphicFramePr>
        <p:xfrm>
          <a:off x="177800" y="206375"/>
          <a:ext cx="1657350" cy="774700"/>
        </p:xfrm>
        <a:graphic>
          <a:graphicData uri="http://schemas.openxmlformats.org/presentationml/2006/ole">
            <p:oleObj spid="_x0000_s456706" name="CorelDRAW" r:id="rId3" imgW="4396320" imgH="2054520" progId="">
              <p:embed/>
            </p:oleObj>
          </a:graphicData>
        </a:graphic>
      </p:graphicFrame>
      <p:sp>
        <p:nvSpPr>
          <p:cNvPr id="35845" name="Text Box 4"/>
          <p:cNvSpPr txBox="1">
            <a:spLocks noChangeArrowheads="1"/>
          </p:cNvSpPr>
          <p:nvPr/>
        </p:nvSpPr>
        <p:spPr bwMode="auto">
          <a:xfrm>
            <a:off x="228600" y="1449388"/>
            <a:ext cx="8664575" cy="5262979"/>
          </a:xfrm>
          <a:prstGeom prst="rect">
            <a:avLst/>
          </a:prstGeom>
          <a:noFill/>
          <a:ln w="9525">
            <a:noFill/>
            <a:miter lim="800000"/>
            <a:headEnd/>
            <a:tailEnd/>
          </a:ln>
        </p:spPr>
        <p:txBody>
          <a:bodyPr>
            <a:spAutoFit/>
          </a:bodyPr>
          <a:lstStyle/>
          <a:p>
            <a:pPr algn="just"/>
            <a:r>
              <a:rPr lang="es-ES" sz="1600" dirty="0"/>
              <a:t>La empresa realiza la valoración de la actuación de los medios de comunicación </a:t>
            </a:r>
            <a:r>
              <a:rPr lang="es-ES" sz="1600" dirty="0" smtClean="0"/>
              <a:t>electrónicos, impresos e internet </a:t>
            </a:r>
            <a:r>
              <a:rPr lang="es-ES" sz="1600" dirty="0"/>
              <a:t>de la siguiente manera:</a:t>
            </a:r>
          </a:p>
          <a:p>
            <a:pPr algn="just"/>
            <a:endParaRPr lang="es-ES" sz="1600" dirty="0"/>
          </a:p>
          <a:p>
            <a:pPr algn="just">
              <a:buFontTx/>
              <a:buChar char="•"/>
            </a:pPr>
            <a:r>
              <a:rPr lang="es-ES" sz="1600" dirty="0"/>
              <a:t>  El número total de notas emitidas durante el período comprendido del </a:t>
            </a:r>
            <a:r>
              <a:rPr lang="es-ES" sz="1600" dirty="0" smtClean="0"/>
              <a:t>17 de Marzo al 3 de Julio de 2011 es de </a:t>
            </a:r>
            <a:r>
              <a:rPr lang="es-ES" sz="1600" dirty="0" smtClean="0"/>
              <a:t>148</a:t>
            </a:r>
            <a:r>
              <a:rPr lang="es-ES" sz="1600" dirty="0" smtClean="0"/>
              <a:t>,886. </a:t>
            </a:r>
            <a:r>
              <a:rPr lang="es-ES" sz="1600" dirty="0" smtClean="0"/>
              <a:t>Los registros sobre </a:t>
            </a:r>
            <a:r>
              <a:rPr lang="es-ES" sz="1600" b="1" dirty="0" smtClean="0"/>
              <a:t>Partidos Políticos y Coaliciones</a:t>
            </a:r>
            <a:r>
              <a:rPr lang="es-ES" sz="1600" dirty="0" smtClean="0"/>
              <a:t> asciende a: </a:t>
            </a:r>
            <a:r>
              <a:rPr lang="es-ES" sz="1600" dirty="0" smtClean="0"/>
              <a:t>122</a:t>
            </a:r>
            <a:r>
              <a:rPr lang="es-ES" sz="1600" dirty="0" smtClean="0"/>
              <a:t>,675 </a:t>
            </a:r>
            <a:r>
              <a:rPr lang="es-ES" sz="1600" dirty="0" smtClean="0"/>
              <a:t>de las cuales </a:t>
            </a:r>
            <a:r>
              <a:rPr lang="es-ES" sz="1600" dirty="0" smtClean="0"/>
              <a:t>48,103 </a:t>
            </a:r>
            <a:r>
              <a:rPr lang="es-ES" sz="1600" dirty="0" smtClean="0"/>
              <a:t>se concentran en radio, </a:t>
            </a:r>
            <a:r>
              <a:rPr lang="es-ES" sz="1600" dirty="0" smtClean="0"/>
              <a:t>20,330 </a:t>
            </a:r>
            <a:r>
              <a:rPr lang="es-ES" sz="1600" dirty="0" smtClean="0"/>
              <a:t>en televisión, </a:t>
            </a:r>
            <a:r>
              <a:rPr lang="es-ES" sz="1600" dirty="0" smtClean="0"/>
              <a:t>34,428 </a:t>
            </a:r>
            <a:r>
              <a:rPr lang="es-ES" sz="1600" dirty="0" smtClean="0"/>
              <a:t>en prensa y </a:t>
            </a:r>
            <a:r>
              <a:rPr lang="es-ES" sz="1600" dirty="0" smtClean="0"/>
              <a:t>19,814 </a:t>
            </a:r>
            <a:r>
              <a:rPr lang="es-ES" sz="1600" dirty="0" smtClean="0"/>
              <a:t>en internet.</a:t>
            </a:r>
            <a:endParaRPr lang="es-ES" sz="1600" dirty="0"/>
          </a:p>
          <a:p>
            <a:pPr algn="just"/>
            <a:endParaRPr lang="es-ES" sz="1600" dirty="0"/>
          </a:p>
          <a:p>
            <a:pPr algn="just"/>
            <a:r>
              <a:rPr lang="es-ES" sz="1600" dirty="0"/>
              <a:t>De acuerdo a los lineamientos y especificaciones técnicas previstas para realizar el monitoreo cualitativo en los </a:t>
            </a:r>
            <a:r>
              <a:rPr lang="es-ES" sz="1600" dirty="0" smtClean="0"/>
              <a:t>medios electrónicos, impresos  </a:t>
            </a:r>
            <a:r>
              <a:rPr lang="es-ES" sz="1600" dirty="0"/>
              <a:t>e internet, se consideran elementos para evaluar el tratamiento informativo que dan los medios a cada actor </a:t>
            </a:r>
            <a:r>
              <a:rPr lang="es-ES" sz="1600" dirty="0" smtClean="0"/>
              <a:t>político.</a:t>
            </a:r>
          </a:p>
          <a:p>
            <a:pPr algn="just"/>
            <a:endParaRPr lang="es-ES" sz="1600" b="1" dirty="0"/>
          </a:p>
          <a:p>
            <a:pPr algn="just">
              <a:buFontTx/>
              <a:buChar char="•"/>
            </a:pPr>
            <a:r>
              <a:rPr lang="es-ES" sz="1600" b="1" dirty="0"/>
              <a:t> </a:t>
            </a:r>
            <a:r>
              <a:rPr lang="es-ES" sz="1600" b="1" dirty="0" smtClean="0"/>
              <a:t>Equidad</a:t>
            </a:r>
            <a:r>
              <a:rPr lang="es-ES" sz="1600" dirty="0"/>
              <a:t> </a:t>
            </a:r>
            <a:r>
              <a:rPr lang="es-ES" sz="1600" b="1" dirty="0" smtClean="0"/>
              <a:t>y Objetividad:</a:t>
            </a:r>
            <a:r>
              <a:rPr lang="es-ES" sz="1600" dirty="0" smtClean="0"/>
              <a:t> Se colocó una tabla donde se puede apreciar la tendencia global del comportamiento de los medios por medio, partido político y coalición, y adjetivación, así como por tiempos y espacios publicados. Se marcaron con puntos amarillos indicadores de porcentajes que  salen de la tendencia global presentada por el medio sin que ello represente necesariamente una irregularidad. En general, los medios presentan una tendencia normal respecto al tratamiento –adjetivación- dado a la información que emiten. No se perciben cambios extremos en tal tendencia, por lo que se considera que el manejo de la información de los medios fue objetiva.</a:t>
            </a:r>
            <a:endParaRPr lang="es-ES" sz="1600" dirty="0"/>
          </a:p>
          <a:p>
            <a:pPr algn="just"/>
            <a:endParaRPr lang="es-ES" sz="16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8"/>
          <p:cNvSpPr>
            <a:spLocks noGrp="1"/>
          </p:cNvSpPr>
          <p:nvPr>
            <p:ph type="sldNum" sz="quarter" idx="12"/>
          </p:nvPr>
        </p:nvSpPr>
        <p:spPr>
          <a:noFill/>
        </p:spPr>
        <p:txBody>
          <a:bodyPr/>
          <a:lstStyle/>
          <a:p>
            <a:fld id="{38CEED9C-537C-4B91-8B62-52DC6E89C862}" type="slidenum">
              <a:rPr lang="es-ES" smtClean="0"/>
              <a:pPr/>
              <a:t>78</a:t>
            </a:fld>
            <a:endParaRPr lang="es-ES" smtClean="0"/>
          </a:p>
        </p:txBody>
      </p:sp>
      <p:sp>
        <p:nvSpPr>
          <p:cNvPr id="35844" name="Rectangle 2"/>
          <p:cNvSpPr>
            <a:spLocks noGrp="1" noChangeArrowheads="1"/>
          </p:cNvSpPr>
          <p:nvPr>
            <p:ph type="title" sz="quarter"/>
          </p:nvPr>
        </p:nvSpPr>
        <p:spPr>
          <a:xfrm>
            <a:off x="1979613" y="171450"/>
            <a:ext cx="6878637" cy="881063"/>
          </a:xfrm>
        </p:spPr>
        <p:txBody>
          <a:bodyPr/>
          <a:lstStyle/>
          <a:p>
            <a:pPr eaLnBrk="1" hangingPunct="1"/>
            <a:r>
              <a:rPr lang="es-ES_tradnl" dirty="0" smtClean="0"/>
              <a:t>Monitoreo Cualitativo de Medios</a:t>
            </a:r>
            <a:br>
              <a:rPr lang="es-ES_tradnl" dirty="0" smtClean="0"/>
            </a:br>
            <a:r>
              <a:rPr lang="es-ES_tradnl" dirty="0" smtClean="0"/>
              <a:t>Conclusiones</a:t>
            </a:r>
            <a:endParaRPr lang="es-ES" dirty="0" smtClean="0"/>
          </a:p>
        </p:txBody>
      </p:sp>
      <p:graphicFrame>
        <p:nvGraphicFramePr>
          <p:cNvPr id="35842" name="Object 3"/>
          <p:cNvGraphicFramePr>
            <a:graphicFrameLocks noChangeAspect="1"/>
          </p:cNvGraphicFramePr>
          <p:nvPr/>
        </p:nvGraphicFramePr>
        <p:xfrm>
          <a:off x="177800" y="206375"/>
          <a:ext cx="1657350" cy="774700"/>
        </p:xfrm>
        <a:graphic>
          <a:graphicData uri="http://schemas.openxmlformats.org/presentationml/2006/ole">
            <p:oleObj spid="_x0000_s741378" name="CorelDRAW" r:id="rId3" imgW="4396320" imgH="2054520" progId="">
              <p:embed/>
            </p:oleObj>
          </a:graphicData>
        </a:graphic>
      </p:graphicFrame>
      <p:sp>
        <p:nvSpPr>
          <p:cNvPr id="35845" name="Text Box 4"/>
          <p:cNvSpPr txBox="1">
            <a:spLocks noChangeArrowheads="1"/>
          </p:cNvSpPr>
          <p:nvPr/>
        </p:nvSpPr>
        <p:spPr bwMode="auto">
          <a:xfrm>
            <a:off x="251520" y="1196752"/>
            <a:ext cx="8664575" cy="5262979"/>
          </a:xfrm>
          <a:prstGeom prst="rect">
            <a:avLst/>
          </a:prstGeom>
          <a:noFill/>
          <a:ln w="9525">
            <a:noFill/>
            <a:miter lim="800000"/>
            <a:headEnd/>
            <a:tailEnd/>
          </a:ln>
        </p:spPr>
        <p:txBody>
          <a:bodyPr>
            <a:spAutoFit/>
          </a:bodyPr>
          <a:lstStyle/>
          <a:p>
            <a:pPr algn="just"/>
            <a:r>
              <a:rPr lang="es-ES" sz="1600" dirty="0" smtClean="0"/>
              <a:t>Así tenemos que el PAN obtuvo </a:t>
            </a:r>
            <a:r>
              <a:rPr lang="es-ES" sz="1600" dirty="0" smtClean="0"/>
              <a:t>31,921 </a:t>
            </a:r>
            <a:r>
              <a:rPr lang="es-ES" sz="1600" dirty="0" smtClean="0"/>
              <a:t>notas (</a:t>
            </a:r>
            <a:r>
              <a:rPr lang="es-ES" sz="1600" dirty="0" smtClean="0"/>
              <a:t>26.02%), </a:t>
            </a:r>
            <a:r>
              <a:rPr lang="es-ES" sz="1600" dirty="0" smtClean="0"/>
              <a:t>el PRI </a:t>
            </a:r>
            <a:r>
              <a:rPr lang="es-ES" sz="1600" dirty="0" smtClean="0"/>
              <a:t>11,436 (9.32%), </a:t>
            </a:r>
            <a:r>
              <a:rPr lang="es-ES" sz="1600" dirty="0" smtClean="0"/>
              <a:t>el PRD </a:t>
            </a:r>
            <a:r>
              <a:rPr lang="es-ES" sz="1600" dirty="0" smtClean="0"/>
              <a:t>16,711 (13.62%), </a:t>
            </a:r>
            <a:r>
              <a:rPr lang="es-ES" sz="1600" dirty="0" smtClean="0"/>
              <a:t>el PT </a:t>
            </a:r>
            <a:r>
              <a:rPr lang="es-ES" sz="1600" dirty="0" smtClean="0"/>
              <a:t>2,131</a:t>
            </a:r>
            <a:r>
              <a:rPr lang="es-ES" sz="1600" dirty="0" smtClean="0"/>
              <a:t> (1.74%), </a:t>
            </a:r>
            <a:r>
              <a:rPr lang="es-ES" sz="1600" dirty="0" smtClean="0"/>
              <a:t>el PVEM </a:t>
            </a:r>
            <a:r>
              <a:rPr lang="es-ES" sz="1600" dirty="0" smtClean="0"/>
              <a:t>1,534</a:t>
            </a:r>
            <a:r>
              <a:rPr lang="es-ES" sz="1600" dirty="0" smtClean="0"/>
              <a:t> (1.25%), </a:t>
            </a:r>
            <a:r>
              <a:rPr lang="es-ES" sz="1600" dirty="0" smtClean="0"/>
              <a:t>Convergencia </a:t>
            </a:r>
            <a:r>
              <a:rPr lang="es-ES" sz="1600" dirty="0" smtClean="0"/>
              <a:t>2,126</a:t>
            </a:r>
            <a:r>
              <a:rPr lang="es-ES" sz="1600" dirty="0" smtClean="0"/>
              <a:t> (1.73%), </a:t>
            </a:r>
            <a:r>
              <a:rPr lang="es-ES" sz="1600" dirty="0" smtClean="0"/>
              <a:t>Nueva Alianza </a:t>
            </a:r>
            <a:r>
              <a:rPr lang="es-ES" sz="1600" dirty="0" smtClean="0"/>
              <a:t>1,952</a:t>
            </a:r>
            <a:r>
              <a:rPr lang="es-ES" sz="1600" dirty="0" smtClean="0"/>
              <a:t> (1.59%), </a:t>
            </a:r>
            <a:r>
              <a:rPr lang="es-ES" sz="1600" dirty="0" smtClean="0"/>
              <a:t>la Coalición Unidos Podemos Más </a:t>
            </a:r>
            <a:r>
              <a:rPr lang="es-ES" sz="1600" dirty="0" smtClean="0"/>
              <a:t>23,090 (</a:t>
            </a:r>
            <a:r>
              <a:rPr lang="es-ES" sz="1600" dirty="0" smtClean="0"/>
              <a:t>18</a:t>
            </a:r>
            <a:r>
              <a:rPr lang="es-ES" sz="1600" dirty="0" smtClean="0"/>
              <a:t>.82%) </a:t>
            </a:r>
            <a:r>
              <a:rPr lang="es-ES" sz="1600" dirty="0" smtClean="0"/>
              <a:t>y la Coalición Unidos por Ti </a:t>
            </a:r>
            <a:r>
              <a:rPr lang="es-ES" sz="1600" dirty="0" smtClean="0"/>
              <a:t>31,774 (</a:t>
            </a:r>
            <a:r>
              <a:rPr lang="es-ES" sz="1600" dirty="0" smtClean="0"/>
              <a:t>25</a:t>
            </a:r>
            <a:r>
              <a:rPr lang="es-ES" sz="1600" dirty="0" smtClean="0"/>
              <a:t>.90%). </a:t>
            </a:r>
            <a:endParaRPr lang="es-ES" sz="1600" dirty="0" smtClean="0"/>
          </a:p>
          <a:p>
            <a:pPr algn="just"/>
            <a:endParaRPr lang="es-ES" sz="1600" dirty="0" smtClean="0"/>
          </a:p>
          <a:p>
            <a:pPr algn="just"/>
            <a:r>
              <a:rPr lang="es-ES" sz="1600" dirty="0" smtClean="0"/>
              <a:t>Respecto a la adjetivación el </a:t>
            </a:r>
            <a:r>
              <a:rPr lang="es-ES" sz="1600" dirty="0" smtClean="0"/>
              <a:t>93.39% </a:t>
            </a:r>
            <a:r>
              <a:rPr lang="es-ES" sz="1600" dirty="0" smtClean="0"/>
              <a:t>de las notas fueron neutras pues no presentan ningún tipo de valoración; el </a:t>
            </a:r>
            <a:r>
              <a:rPr lang="es-ES" sz="1600" dirty="0" smtClean="0"/>
              <a:t>2.43% </a:t>
            </a:r>
            <a:r>
              <a:rPr lang="es-ES" sz="1600" dirty="0" smtClean="0"/>
              <a:t>fueron notas positivas y el </a:t>
            </a:r>
            <a:r>
              <a:rPr lang="es-ES" sz="1600" dirty="0" smtClean="0"/>
              <a:t>4.17% </a:t>
            </a:r>
            <a:r>
              <a:rPr lang="es-ES" sz="1600" dirty="0" smtClean="0"/>
              <a:t>fueron negativas. De esta manera se puede apreciar que lo medios, como ya se presentó en tablas anteriores, no presentan una tendencia drástica en la valoración pues la mayoría de las notas fueron neutras.</a:t>
            </a:r>
          </a:p>
          <a:p>
            <a:pPr algn="just"/>
            <a:endParaRPr lang="es-ES" sz="1600" dirty="0" smtClean="0"/>
          </a:p>
          <a:p>
            <a:pPr algn="just"/>
            <a:r>
              <a:rPr lang="es-ES" sz="1600" dirty="0" smtClean="0"/>
              <a:t>El medio que más información </a:t>
            </a:r>
            <a:r>
              <a:rPr lang="es-ES" sz="1600" dirty="0" smtClean="0"/>
              <a:t>generó </a:t>
            </a:r>
            <a:r>
              <a:rPr lang="es-ES" sz="1600" dirty="0" smtClean="0"/>
              <a:t>es Radio con un </a:t>
            </a:r>
            <a:r>
              <a:rPr lang="es-ES" sz="1600" dirty="0" smtClean="0"/>
              <a:t>39.21% </a:t>
            </a:r>
            <a:r>
              <a:rPr lang="es-ES" sz="1600" dirty="0" smtClean="0"/>
              <a:t>del total de notas transmitidas. En contraparte, Internet fue el medio que menos registros tuvo pues presentó un </a:t>
            </a:r>
            <a:r>
              <a:rPr lang="es-ES" sz="1600" dirty="0" smtClean="0"/>
              <a:t>16.15% </a:t>
            </a:r>
            <a:r>
              <a:rPr lang="es-ES" sz="1600" dirty="0" smtClean="0"/>
              <a:t>del total de las mismas.</a:t>
            </a:r>
          </a:p>
          <a:p>
            <a:pPr algn="just"/>
            <a:endParaRPr lang="es-ES" sz="1600" dirty="0" smtClean="0"/>
          </a:p>
          <a:p>
            <a:pPr algn="just"/>
            <a:r>
              <a:rPr lang="es-ES" sz="1600" dirty="0" smtClean="0"/>
              <a:t>La diferencia de notas entre </a:t>
            </a:r>
            <a:r>
              <a:rPr lang="es-ES" sz="1600" dirty="0" smtClean="0"/>
              <a:t>el PAN</a:t>
            </a:r>
            <a:r>
              <a:rPr lang="es-ES" sz="1600" dirty="0" smtClean="0"/>
              <a:t>, </a:t>
            </a:r>
            <a:r>
              <a:rPr lang="es-ES" sz="1600" dirty="0" smtClean="0"/>
              <a:t>con </a:t>
            </a:r>
            <a:r>
              <a:rPr lang="es-ES" sz="1600" dirty="0" smtClean="0"/>
              <a:t>31,921, </a:t>
            </a:r>
            <a:r>
              <a:rPr lang="es-ES" sz="1600" dirty="0" smtClean="0"/>
              <a:t>quien tuvo la mayor cantidad de registros, contra el que menos, el Partido Verde Ecologista, con </a:t>
            </a:r>
            <a:r>
              <a:rPr lang="es-ES" sz="1600" dirty="0" smtClean="0"/>
              <a:t>1,534</a:t>
            </a:r>
            <a:r>
              <a:rPr lang="es-ES" sz="1600" dirty="0" smtClean="0"/>
              <a:t>, </a:t>
            </a:r>
            <a:r>
              <a:rPr lang="es-ES" sz="1600" dirty="0" smtClean="0"/>
              <a:t>es de </a:t>
            </a:r>
            <a:r>
              <a:rPr lang="es-ES" sz="1600" dirty="0" smtClean="0"/>
              <a:t>30,387 </a:t>
            </a:r>
            <a:r>
              <a:rPr lang="es-ES" sz="1600" dirty="0" smtClean="0"/>
              <a:t>notas.</a:t>
            </a:r>
          </a:p>
          <a:p>
            <a:pPr algn="just"/>
            <a:endParaRPr lang="es-ES" sz="1600" dirty="0" smtClean="0"/>
          </a:p>
          <a:p>
            <a:pPr algn="just"/>
            <a:r>
              <a:rPr lang="es-ES" sz="1600" dirty="0" smtClean="0"/>
              <a:t>Atendiendo a las observaciones de juntas anteriores, se anexaron tablas similares, en el reporte a detalle, por medio y partido, donde se observa la valoración de los medios que entrega el IEEM al IFE.</a:t>
            </a:r>
            <a:endParaRPr lang="es-ES" sz="160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8"/>
          <p:cNvSpPr>
            <a:spLocks noGrp="1"/>
          </p:cNvSpPr>
          <p:nvPr>
            <p:ph type="sldNum" sz="quarter" idx="12"/>
          </p:nvPr>
        </p:nvSpPr>
        <p:spPr>
          <a:noFill/>
        </p:spPr>
        <p:txBody>
          <a:bodyPr/>
          <a:lstStyle/>
          <a:p>
            <a:fld id="{38CEED9C-537C-4B91-8B62-52DC6E89C862}" type="slidenum">
              <a:rPr lang="es-ES" smtClean="0"/>
              <a:pPr/>
              <a:t>79</a:t>
            </a:fld>
            <a:endParaRPr lang="es-ES" smtClean="0"/>
          </a:p>
        </p:txBody>
      </p:sp>
      <p:sp>
        <p:nvSpPr>
          <p:cNvPr id="35844" name="Rectangle 2"/>
          <p:cNvSpPr>
            <a:spLocks noGrp="1" noChangeArrowheads="1"/>
          </p:cNvSpPr>
          <p:nvPr>
            <p:ph type="title" sz="quarter"/>
          </p:nvPr>
        </p:nvSpPr>
        <p:spPr>
          <a:xfrm>
            <a:off x="1979613" y="171450"/>
            <a:ext cx="6878637" cy="881063"/>
          </a:xfrm>
        </p:spPr>
        <p:txBody>
          <a:bodyPr/>
          <a:lstStyle/>
          <a:p>
            <a:pPr eaLnBrk="1" hangingPunct="1"/>
            <a:r>
              <a:rPr lang="es-ES_tradnl" dirty="0" smtClean="0"/>
              <a:t>Monitoreo Cualitativo de Medios</a:t>
            </a:r>
            <a:br>
              <a:rPr lang="es-ES_tradnl" dirty="0" smtClean="0"/>
            </a:br>
            <a:r>
              <a:rPr lang="es-ES_tradnl" dirty="0" smtClean="0"/>
              <a:t>Conclusiones</a:t>
            </a:r>
            <a:endParaRPr lang="es-ES" dirty="0" smtClean="0"/>
          </a:p>
        </p:txBody>
      </p:sp>
      <p:graphicFrame>
        <p:nvGraphicFramePr>
          <p:cNvPr id="35842" name="Object 3"/>
          <p:cNvGraphicFramePr>
            <a:graphicFrameLocks noChangeAspect="1"/>
          </p:cNvGraphicFramePr>
          <p:nvPr/>
        </p:nvGraphicFramePr>
        <p:xfrm>
          <a:off x="177800" y="206375"/>
          <a:ext cx="1657350" cy="774700"/>
        </p:xfrm>
        <a:graphic>
          <a:graphicData uri="http://schemas.openxmlformats.org/presentationml/2006/ole">
            <p:oleObj spid="_x0000_s742402" name="CorelDRAW" r:id="rId3" imgW="4396320" imgH="2054520" progId="">
              <p:embed/>
            </p:oleObj>
          </a:graphicData>
        </a:graphic>
      </p:graphicFrame>
      <p:sp>
        <p:nvSpPr>
          <p:cNvPr id="35845" name="Text Box 4"/>
          <p:cNvSpPr txBox="1">
            <a:spLocks noChangeArrowheads="1"/>
          </p:cNvSpPr>
          <p:nvPr/>
        </p:nvSpPr>
        <p:spPr bwMode="auto">
          <a:xfrm>
            <a:off x="228600" y="1449388"/>
            <a:ext cx="8664575" cy="1815882"/>
          </a:xfrm>
          <a:prstGeom prst="rect">
            <a:avLst/>
          </a:prstGeom>
          <a:noFill/>
          <a:ln w="9525">
            <a:noFill/>
            <a:miter lim="800000"/>
            <a:headEnd/>
            <a:tailEnd/>
          </a:ln>
        </p:spPr>
        <p:txBody>
          <a:bodyPr>
            <a:spAutoFit/>
          </a:bodyPr>
          <a:lstStyle/>
          <a:p>
            <a:pPr algn="just"/>
            <a:r>
              <a:rPr lang="es-ES" sz="1600" dirty="0" smtClean="0"/>
              <a:t>Es importante mencionar que existen emisoras que no transmiten noticiarios formales sino cortes informativos. Debido a ello algunas emisoras podrían presentar la misma información debido a que los cortes informativos son transmitidos en cadena. Esto también influye en la cantidad de notas que presentan pues tiende a ser menor a otras que tienen espacios de noticias. Por otro lado es de relevancia decir que en varios espacios noticiosos se están realizando mesas de análisis las que generan gran cantidad de tiempo por ello se pueden apreciar emisoras que presentan muchas horas de información.</a:t>
            </a:r>
            <a:endParaRPr lang="es-ES"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lide Number Placeholder 8"/>
          <p:cNvSpPr>
            <a:spLocks noGrp="1"/>
          </p:cNvSpPr>
          <p:nvPr>
            <p:ph type="sldNum" sz="quarter" idx="12"/>
          </p:nvPr>
        </p:nvSpPr>
        <p:spPr>
          <a:noFill/>
        </p:spPr>
        <p:txBody>
          <a:bodyPr/>
          <a:lstStyle/>
          <a:p>
            <a:fld id="{3144AD44-36B4-4AD8-ADC8-9C625C7725E0}" type="slidenum">
              <a:rPr lang="es-ES" smtClean="0"/>
              <a:pPr/>
              <a:t>8</a:t>
            </a:fld>
            <a:endParaRPr lang="es-ES" smtClean="0"/>
          </a:p>
        </p:txBody>
      </p:sp>
      <p:sp>
        <p:nvSpPr>
          <p:cNvPr id="3076" name="Rectangle 14"/>
          <p:cNvSpPr>
            <a:spLocks noGrp="1" noChangeArrowheads="1"/>
          </p:cNvSpPr>
          <p:nvPr>
            <p:ph type="title" sz="quarter"/>
          </p:nvPr>
        </p:nvSpPr>
        <p:spPr>
          <a:xfrm>
            <a:off x="2536825" y="171450"/>
            <a:ext cx="6321425" cy="881063"/>
          </a:xfrm>
        </p:spPr>
        <p:txBody>
          <a:bodyPr/>
          <a:lstStyle/>
          <a:p>
            <a:pPr eaLnBrk="1" hangingPunct="1"/>
            <a:r>
              <a:rPr lang="es-ES_tradnl" dirty="0" smtClean="0"/>
              <a:t>Monitoreo Cualitativo de Medios </a:t>
            </a:r>
            <a:br>
              <a:rPr lang="es-ES_tradnl" dirty="0" smtClean="0"/>
            </a:br>
            <a:r>
              <a:rPr lang="es-ES_tradnl" dirty="0" smtClean="0"/>
              <a:t>Total Notas Periodísticas </a:t>
            </a:r>
            <a:endParaRPr lang="es-ES" dirty="0" smtClean="0"/>
          </a:p>
        </p:txBody>
      </p:sp>
      <p:sp>
        <p:nvSpPr>
          <p:cNvPr id="3077" name="Rectangle 15"/>
          <p:cNvSpPr>
            <a:spLocks noGrp="1" noChangeArrowheads="1"/>
          </p:cNvSpPr>
          <p:nvPr>
            <p:ph sz="quarter" idx="1"/>
          </p:nvPr>
        </p:nvSpPr>
        <p:spPr>
          <a:xfrm>
            <a:off x="0" y="1268760"/>
            <a:ext cx="3106737" cy="2073275"/>
          </a:xfrm>
        </p:spPr>
        <p:txBody>
          <a:bodyPr/>
          <a:lstStyle/>
          <a:p>
            <a:pPr eaLnBrk="1" hangingPunct="1">
              <a:buClr>
                <a:schemeClr val="bg1"/>
              </a:buClr>
            </a:pPr>
            <a:r>
              <a:rPr lang="es-ES_tradnl" sz="1100" b="1" dirty="0" smtClean="0"/>
              <a:t>El número total de notas periodísticas que se encontraron en el periodo que corresponden a organismos, actores, etc., que no pertenecen a ningún partido político o coalición fue de 26,211.</a:t>
            </a:r>
          </a:p>
          <a:p>
            <a:pPr eaLnBrk="1" hangingPunct="1">
              <a:buClr>
                <a:schemeClr val="bg1"/>
              </a:buClr>
            </a:pPr>
            <a:endParaRPr lang="es-ES_tradnl" sz="1100" b="1" dirty="0" smtClean="0"/>
          </a:p>
        </p:txBody>
      </p:sp>
      <p:graphicFrame>
        <p:nvGraphicFramePr>
          <p:cNvPr id="3074" name="Object 19"/>
          <p:cNvGraphicFramePr>
            <a:graphicFrameLocks noChangeAspect="1"/>
          </p:cNvGraphicFramePr>
          <p:nvPr/>
        </p:nvGraphicFramePr>
        <p:xfrm>
          <a:off x="177800" y="206375"/>
          <a:ext cx="1657350" cy="774700"/>
        </p:xfrm>
        <a:graphic>
          <a:graphicData uri="http://schemas.openxmlformats.org/presentationml/2006/ole">
            <p:oleObj spid="_x0000_s156674" name="CorelDRAW" r:id="rId3" imgW="4396320" imgH="2054520" progId="">
              <p:embed/>
            </p:oleObj>
          </a:graphicData>
        </a:graphic>
      </p:graphicFrame>
      <p:graphicFrame>
        <p:nvGraphicFramePr>
          <p:cNvPr id="8" name="Chart 11"/>
          <p:cNvGraphicFramePr>
            <a:graphicFrameLocks/>
          </p:cNvGraphicFramePr>
          <p:nvPr/>
        </p:nvGraphicFramePr>
        <p:xfrm>
          <a:off x="1331640" y="2050009"/>
          <a:ext cx="7524329" cy="4807991"/>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a:noFill/>
        </p:spPr>
        <p:txBody>
          <a:bodyPr/>
          <a:lstStyle/>
          <a:p>
            <a:fld id="{C2C5D9A7-98BF-4CFA-88B6-772FEB84DFC5}" type="slidenum">
              <a:rPr lang="es-ES" smtClean="0"/>
              <a:pPr/>
              <a:t>80</a:t>
            </a:fld>
            <a:endParaRPr lang="es-ES" smtClean="0"/>
          </a:p>
        </p:txBody>
      </p:sp>
      <p:sp>
        <p:nvSpPr>
          <p:cNvPr id="50180" name="Rectangle 6"/>
          <p:cNvSpPr>
            <a:spLocks noGrp="1" noChangeArrowheads="1"/>
          </p:cNvSpPr>
          <p:nvPr>
            <p:ph type="body" idx="1"/>
          </p:nvPr>
        </p:nvSpPr>
        <p:spPr/>
        <p:txBody>
          <a:bodyPr/>
          <a:lstStyle/>
          <a:p>
            <a:pPr algn="just" eaLnBrk="1" hangingPunct="1"/>
            <a:r>
              <a:rPr lang="es-ES" sz="1600" dirty="0" smtClean="0"/>
              <a:t>En el período del 17 de Marzo al 3 de Julio de 2011 se registraron </a:t>
            </a:r>
            <a:r>
              <a:rPr lang="es-ES" sz="1600" dirty="0" smtClean="0"/>
              <a:t>813</a:t>
            </a:r>
            <a:r>
              <a:rPr lang="es-ES" sz="1600" dirty="0" smtClean="0"/>
              <a:t>,384 </a:t>
            </a:r>
            <a:r>
              <a:rPr lang="es-ES" sz="1600" dirty="0" smtClean="0"/>
              <a:t>spots e inserciones en medios de comunicación que no son de partidos políticos o coaliciones. De los cuales </a:t>
            </a:r>
            <a:r>
              <a:rPr lang="es-ES" sz="1600" dirty="0" smtClean="0"/>
              <a:t>261</a:t>
            </a:r>
            <a:r>
              <a:rPr lang="es-ES" sz="1600" dirty="0" smtClean="0"/>
              <a:t>,305 </a:t>
            </a:r>
            <a:r>
              <a:rPr lang="es-ES" sz="1600" dirty="0" smtClean="0"/>
              <a:t>pertenecen al Gobierno Federal; </a:t>
            </a:r>
            <a:r>
              <a:rPr lang="es-ES" sz="1600" dirty="0" smtClean="0"/>
              <a:t>25,714</a:t>
            </a:r>
            <a:r>
              <a:rPr lang="es-ES" sz="1600" dirty="0" smtClean="0"/>
              <a:t> </a:t>
            </a:r>
            <a:r>
              <a:rPr lang="es-ES" sz="1600" dirty="0" smtClean="0"/>
              <a:t>del Gobierno Estatal; </a:t>
            </a:r>
            <a:r>
              <a:rPr lang="es-ES" sz="1600" dirty="0" smtClean="0"/>
              <a:t>4,723</a:t>
            </a:r>
            <a:r>
              <a:rPr lang="es-ES" sz="1600" dirty="0" smtClean="0"/>
              <a:t> </a:t>
            </a:r>
            <a:r>
              <a:rPr lang="es-ES" sz="1600" dirty="0" smtClean="0"/>
              <a:t>de gobiernos municipales, </a:t>
            </a:r>
            <a:r>
              <a:rPr lang="es-ES" sz="1600" dirty="0" smtClean="0"/>
              <a:t>195</a:t>
            </a:r>
            <a:r>
              <a:rPr lang="es-ES" sz="1600" dirty="0" smtClean="0"/>
              <a:t>,971 </a:t>
            </a:r>
            <a:r>
              <a:rPr lang="es-ES" sz="1600" dirty="0" smtClean="0"/>
              <a:t>del IEEM, </a:t>
            </a:r>
            <a:r>
              <a:rPr lang="es-ES" sz="1600" dirty="0" smtClean="0"/>
              <a:t>232</a:t>
            </a:r>
            <a:r>
              <a:rPr lang="es-ES" sz="1600" dirty="0" smtClean="0"/>
              <a:t>,867 </a:t>
            </a:r>
            <a:r>
              <a:rPr lang="es-ES" sz="1600" dirty="0" smtClean="0"/>
              <a:t>del IFE, </a:t>
            </a:r>
            <a:r>
              <a:rPr lang="es-ES" sz="1600" dirty="0" smtClean="0"/>
              <a:t>44</a:t>
            </a:r>
            <a:r>
              <a:rPr lang="es-ES" sz="1600" dirty="0" smtClean="0"/>
              <a:t>,866 </a:t>
            </a:r>
            <a:r>
              <a:rPr lang="es-ES" sz="1600" dirty="0" smtClean="0"/>
              <a:t>del </a:t>
            </a:r>
            <a:r>
              <a:rPr lang="es-ES" sz="1600" dirty="0" smtClean="0"/>
              <a:t>TEEM, 47,928 </a:t>
            </a:r>
            <a:r>
              <a:rPr lang="es-ES" sz="1600" dirty="0" smtClean="0"/>
              <a:t>de la </a:t>
            </a:r>
            <a:r>
              <a:rPr lang="es-ES" sz="1600" dirty="0" smtClean="0"/>
              <a:t>FEPADE y 10 de Otros.</a:t>
            </a:r>
            <a:endParaRPr lang="es-ES" sz="1600" dirty="0" smtClean="0"/>
          </a:p>
          <a:p>
            <a:pPr algn="just" eaLnBrk="1" hangingPunct="1"/>
            <a:r>
              <a:rPr lang="es-ES" sz="1600" dirty="0" smtClean="0"/>
              <a:t>Se registraron 127,781 spots en medios de comunicación de partidos políticos y coaliciones. El total de spots quedó de la siguiente manera: 33,565 del PAN, 3,661 del PRI, 2,400 del PRD, 1,284 del PT, 1,209 del Partido Verde Ecologista, 1,248 de Convergencia, 2,186 de Nueva Alianza, 34,264 de la Coalición Unidos podemos Más y 47,964 de la Coalición Unidos por </a:t>
            </a:r>
            <a:r>
              <a:rPr lang="es-ES" sz="1600" dirty="0" err="1" smtClean="0"/>
              <a:t>Ti.</a:t>
            </a:r>
            <a:endParaRPr lang="es-ES" sz="1600" dirty="0" smtClean="0"/>
          </a:p>
          <a:p>
            <a:pPr algn="just" eaLnBrk="1" hangingPunct="1"/>
            <a:r>
              <a:rPr lang="es-ES" sz="1600" dirty="0" smtClean="0"/>
              <a:t>El medio con la mayor cantidad de spots de partidos políticos y coaliciones es Radio, con 101,467, en contraparte con prensa que presentó 167 inserciones.</a:t>
            </a:r>
          </a:p>
          <a:p>
            <a:pPr algn="just" eaLnBrk="1" hangingPunct="1"/>
            <a:r>
              <a:rPr lang="es-ES" sz="1600" dirty="0" smtClean="0"/>
              <a:t>En el Estado de México se detectaron un total de 75,021 spots y en la Ciudad de México se detectaron 52,760 spots e inserciones de partidos políticos y coaliciones.</a:t>
            </a:r>
          </a:p>
          <a:p>
            <a:pPr algn="just" eaLnBrk="1" hangingPunct="1"/>
            <a:r>
              <a:rPr lang="es-ES" sz="1600" dirty="0" smtClean="0"/>
              <a:t>Los spots de partidos políticos solos, fueron sumados a la coalición a la que pertenecen en la verificación de pauta.</a:t>
            </a:r>
          </a:p>
          <a:p>
            <a:pPr lvl="1" algn="just" eaLnBrk="1" hangingPunct="1">
              <a:buNone/>
            </a:pPr>
            <a:endParaRPr lang="es-ES" sz="1200" dirty="0" smtClean="0"/>
          </a:p>
          <a:p>
            <a:pPr algn="just" eaLnBrk="1" hangingPunct="1">
              <a:buNone/>
            </a:pPr>
            <a:endParaRPr lang="es-ES" sz="2000" dirty="0" smtClean="0"/>
          </a:p>
          <a:p>
            <a:pPr algn="just" eaLnBrk="1" hangingPunct="1">
              <a:buNone/>
            </a:pPr>
            <a:endParaRPr lang="es-ES" sz="2000" dirty="0" smtClean="0"/>
          </a:p>
        </p:txBody>
      </p:sp>
      <p:sp>
        <p:nvSpPr>
          <p:cNvPr id="6" name="Rectangle 2"/>
          <p:cNvSpPr>
            <a:spLocks noGrp="1" noChangeArrowheads="1"/>
          </p:cNvSpPr>
          <p:nvPr>
            <p:ph type="title" sz="quarter"/>
          </p:nvPr>
        </p:nvSpPr>
        <p:spPr>
          <a:xfrm>
            <a:off x="1979613" y="171450"/>
            <a:ext cx="6878637" cy="881063"/>
          </a:xfrm>
        </p:spPr>
        <p:txBody>
          <a:bodyPr/>
          <a:lstStyle/>
          <a:p>
            <a:pPr eaLnBrk="1" hangingPunct="1"/>
            <a:r>
              <a:rPr lang="es-ES_tradnl" dirty="0" smtClean="0"/>
              <a:t>Monitoreo Cuantitativo de Medios</a:t>
            </a:r>
            <a:br>
              <a:rPr lang="es-ES_tradnl" dirty="0" smtClean="0"/>
            </a:br>
            <a:r>
              <a:rPr lang="es-ES_tradnl" dirty="0" smtClean="0"/>
              <a:t>Conclusiones</a:t>
            </a:r>
            <a:endParaRPr lang="es-ES" dirty="0" smtClean="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8"/>
          <p:cNvSpPr>
            <a:spLocks noGrp="1"/>
          </p:cNvSpPr>
          <p:nvPr>
            <p:ph type="sldNum" sz="quarter" idx="12"/>
          </p:nvPr>
        </p:nvSpPr>
        <p:spPr>
          <a:noFill/>
        </p:spPr>
        <p:txBody>
          <a:bodyPr/>
          <a:lstStyle/>
          <a:p>
            <a:fld id="{38CEED9C-537C-4B91-8B62-52DC6E89C862}" type="slidenum">
              <a:rPr lang="es-ES" smtClean="0"/>
              <a:pPr/>
              <a:t>81</a:t>
            </a:fld>
            <a:endParaRPr lang="es-ES" smtClean="0"/>
          </a:p>
        </p:txBody>
      </p:sp>
      <p:sp>
        <p:nvSpPr>
          <p:cNvPr id="35844" name="Rectangle 2"/>
          <p:cNvSpPr>
            <a:spLocks noGrp="1" noChangeArrowheads="1"/>
          </p:cNvSpPr>
          <p:nvPr>
            <p:ph type="title" sz="quarter"/>
          </p:nvPr>
        </p:nvSpPr>
        <p:spPr>
          <a:xfrm>
            <a:off x="1979613" y="171450"/>
            <a:ext cx="6878637" cy="881063"/>
          </a:xfrm>
        </p:spPr>
        <p:txBody>
          <a:bodyPr/>
          <a:lstStyle/>
          <a:p>
            <a:pPr eaLnBrk="1" hangingPunct="1"/>
            <a:r>
              <a:rPr lang="es-ES_tradnl" dirty="0" smtClean="0"/>
              <a:t>Monitoreo Cuantitativo de Medios</a:t>
            </a:r>
            <a:br>
              <a:rPr lang="es-ES_tradnl" dirty="0" smtClean="0"/>
            </a:br>
            <a:r>
              <a:rPr lang="es-ES_tradnl" dirty="0" smtClean="0"/>
              <a:t>Conclusiones</a:t>
            </a:r>
            <a:endParaRPr lang="es-ES" dirty="0" smtClean="0"/>
          </a:p>
        </p:txBody>
      </p:sp>
      <p:graphicFrame>
        <p:nvGraphicFramePr>
          <p:cNvPr id="35842" name="Object 3"/>
          <p:cNvGraphicFramePr>
            <a:graphicFrameLocks noChangeAspect="1"/>
          </p:cNvGraphicFramePr>
          <p:nvPr/>
        </p:nvGraphicFramePr>
        <p:xfrm>
          <a:off x="177800" y="206375"/>
          <a:ext cx="1657350" cy="774700"/>
        </p:xfrm>
        <a:graphic>
          <a:graphicData uri="http://schemas.openxmlformats.org/presentationml/2006/ole">
            <p:oleObj spid="_x0000_s744450" name="CorelDRAW" r:id="rId3" imgW="4396320" imgH="2054520" progId="">
              <p:embed/>
            </p:oleObj>
          </a:graphicData>
        </a:graphic>
      </p:graphicFrame>
      <p:sp>
        <p:nvSpPr>
          <p:cNvPr id="6" name="Text Box 4"/>
          <p:cNvSpPr txBox="1">
            <a:spLocks noChangeArrowheads="1"/>
          </p:cNvSpPr>
          <p:nvPr/>
        </p:nvSpPr>
        <p:spPr bwMode="auto">
          <a:xfrm>
            <a:off x="251520" y="1268760"/>
            <a:ext cx="8664575" cy="5410712"/>
          </a:xfrm>
          <a:prstGeom prst="rect">
            <a:avLst/>
          </a:prstGeom>
          <a:noFill/>
          <a:ln w="9525">
            <a:noFill/>
            <a:miter lim="800000"/>
            <a:headEnd/>
            <a:tailEnd/>
          </a:ln>
        </p:spPr>
        <p:txBody>
          <a:bodyPr wrap="square">
            <a:spAutoFit/>
          </a:bodyPr>
          <a:lstStyle/>
          <a:p>
            <a:pPr algn="just" eaLnBrk="1" hangingPunct="1"/>
            <a:r>
              <a:rPr lang="es-ES" sz="1600" dirty="0" smtClean="0"/>
              <a:t>Se reporta que en la estación La Voladora XHECA-FM, 97.3 transmitió 4,611 spots alternando los siguientes versiones:</a:t>
            </a:r>
          </a:p>
          <a:p>
            <a:pPr algn="just" eaLnBrk="1" hangingPunct="1"/>
            <a:endParaRPr lang="es-ES" sz="1600" dirty="0" smtClean="0"/>
          </a:p>
          <a:p>
            <a:pPr algn="just" eaLnBrk="1" hangingPunct="1"/>
            <a:endParaRPr lang="es-ES" sz="1600" dirty="0" smtClean="0"/>
          </a:p>
          <a:p>
            <a:pPr algn="just" eaLnBrk="1" hangingPunct="1"/>
            <a:endParaRPr lang="es-ES" sz="1600" dirty="0" smtClean="0"/>
          </a:p>
          <a:p>
            <a:pPr algn="just" eaLnBrk="1" hangingPunct="1"/>
            <a:endParaRPr lang="es-ES" sz="1600" dirty="0" smtClean="0"/>
          </a:p>
          <a:p>
            <a:pPr algn="just" eaLnBrk="1" hangingPunct="1"/>
            <a:endParaRPr lang="es-ES" sz="1600" dirty="0" smtClean="0"/>
          </a:p>
          <a:p>
            <a:pPr algn="just" eaLnBrk="1" hangingPunct="1"/>
            <a:endParaRPr lang="es-ES" sz="1600" dirty="0" smtClean="0"/>
          </a:p>
          <a:p>
            <a:pPr algn="just" eaLnBrk="1" hangingPunct="1"/>
            <a:endParaRPr lang="es-ES" sz="1600" dirty="0" smtClean="0"/>
          </a:p>
          <a:p>
            <a:pPr algn="just" eaLnBrk="1" hangingPunct="1">
              <a:lnSpc>
                <a:spcPct val="90000"/>
              </a:lnSpc>
            </a:pPr>
            <a:endParaRPr lang="es-ES" sz="1600" dirty="0" smtClean="0"/>
          </a:p>
          <a:p>
            <a:pPr algn="just" eaLnBrk="1" hangingPunct="1">
              <a:lnSpc>
                <a:spcPct val="90000"/>
              </a:lnSpc>
            </a:pPr>
            <a:endParaRPr lang="es-ES" sz="1600" dirty="0" smtClean="0"/>
          </a:p>
          <a:p>
            <a:pPr algn="just" eaLnBrk="1" hangingPunct="1">
              <a:lnSpc>
                <a:spcPct val="90000"/>
              </a:lnSpc>
            </a:pPr>
            <a:endParaRPr lang="es-ES" sz="1600" dirty="0" smtClean="0"/>
          </a:p>
          <a:p>
            <a:pPr algn="just" eaLnBrk="1" hangingPunct="1">
              <a:lnSpc>
                <a:spcPct val="90000"/>
              </a:lnSpc>
            </a:pPr>
            <a:endParaRPr lang="es-ES" sz="1600" dirty="0" smtClean="0"/>
          </a:p>
          <a:p>
            <a:pPr algn="just" eaLnBrk="1" hangingPunct="1">
              <a:lnSpc>
                <a:spcPct val="90000"/>
              </a:lnSpc>
            </a:pPr>
            <a:endParaRPr lang="es-ES" sz="1600" dirty="0" smtClean="0"/>
          </a:p>
          <a:p>
            <a:pPr algn="just" eaLnBrk="1" hangingPunct="1">
              <a:lnSpc>
                <a:spcPct val="90000"/>
              </a:lnSpc>
            </a:pPr>
            <a:r>
              <a:rPr lang="es-ES" sz="1600" dirty="0" smtClean="0"/>
              <a:t>Respecto al cumplimiento de pauta se informa que el porcentaje de transmitidos en el periodo del 28 de marzo al 15 de mayo de transmitidos es de 90.2%, el de omitidos es de 7.2.0%, fuera de pauta 2.6% y 2.9% adicionales como se muestra en el anexo de Verificación de Pauta. En el periodo del 16 de mayo al 3 de julio el porcentaje es de 92% de transmitidos, 5.6% de omitidos, 2.5% de fuera de pauta y 3.5% de adicionales</a:t>
            </a:r>
          </a:p>
          <a:p>
            <a:pPr algn="just" eaLnBrk="1" hangingPunct="1">
              <a:lnSpc>
                <a:spcPct val="90000"/>
              </a:lnSpc>
            </a:pPr>
            <a:endParaRPr lang="es-ES" sz="1600" dirty="0" smtClean="0"/>
          </a:p>
          <a:p>
            <a:pPr algn="just" eaLnBrk="1" hangingPunct="1">
              <a:lnSpc>
                <a:spcPct val="90000"/>
              </a:lnSpc>
            </a:pPr>
            <a:r>
              <a:rPr lang="es-ES" sz="1600" dirty="0" smtClean="0"/>
              <a:t>Es importante mencionar que la estación XEINFO con frecuencia 1560 de AM sólo transmite música sin ningún tipo de pautado de spots por lo que no registra ningún tipo de resultado que ayude a valorar al medio. </a:t>
            </a:r>
          </a:p>
        </p:txBody>
      </p:sp>
      <p:pic>
        <p:nvPicPr>
          <p:cNvPr id="2" name="Picture 3"/>
          <p:cNvPicPr>
            <a:picLocks noChangeAspect="1" noChangeArrowheads="1"/>
          </p:cNvPicPr>
          <p:nvPr/>
        </p:nvPicPr>
        <p:blipFill>
          <a:blip r:embed="rId4"/>
          <a:srcRect/>
          <a:stretch>
            <a:fillRect/>
          </a:stretch>
        </p:blipFill>
        <p:spPr bwMode="auto">
          <a:xfrm>
            <a:off x="1259632" y="2186601"/>
            <a:ext cx="6624736" cy="164818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4"/>
          <p:cNvSpPr>
            <a:spLocks noGrp="1" noChangeArrowheads="1"/>
          </p:cNvSpPr>
          <p:nvPr>
            <p:ph type="title" sz="quarter"/>
          </p:nvPr>
        </p:nvSpPr>
        <p:spPr>
          <a:xfrm>
            <a:off x="2555776" y="0"/>
            <a:ext cx="6321425" cy="881063"/>
          </a:xfrm>
        </p:spPr>
        <p:txBody>
          <a:bodyPr/>
          <a:lstStyle/>
          <a:p>
            <a:pPr eaLnBrk="1" hangingPunct="1"/>
            <a:r>
              <a:rPr lang="es-ES_tradnl" dirty="0" smtClean="0"/>
              <a:t>Monitoreo Cualitativo de Medios</a:t>
            </a:r>
            <a:br>
              <a:rPr lang="es-ES_tradnl" dirty="0" smtClean="0"/>
            </a:br>
            <a:r>
              <a:rPr lang="es-ES_tradnl" dirty="0" smtClean="0"/>
              <a:t>Total Notas Periodísticas por medio </a:t>
            </a:r>
            <a:endParaRPr lang="es-ES" dirty="0" smtClean="0"/>
          </a:p>
        </p:txBody>
      </p:sp>
      <p:graphicFrame>
        <p:nvGraphicFramePr>
          <p:cNvPr id="4098" name="Object 19"/>
          <p:cNvGraphicFramePr>
            <a:graphicFrameLocks noChangeAspect="1"/>
          </p:cNvGraphicFramePr>
          <p:nvPr/>
        </p:nvGraphicFramePr>
        <p:xfrm>
          <a:off x="177800" y="206375"/>
          <a:ext cx="1657350" cy="774700"/>
        </p:xfrm>
        <a:graphic>
          <a:graphicData uri="http://schemas.openxmlformats.org/presentationml/2006/ole">
            <p:oleObj spid="_x0000_s157698" name="CorelDRAW" r:id="rId3" imgW="4396320" imgH="2054520" progId="">
              <p:embed/>
            </p:oleObj>
          </a:graphicData>
        </a:graphic>
      </p:graphicFrame>
      <p:graphicFrame>
        <p:nvGraphicFramePr>
          <p:cNvPr id="8" name="Content Placeholder 21"/>
          <p:cNvGraphicFramePr>
            <a:graphicFrameLocks noGrp="1"/>
          </p:cNvGraphicFramePr>
          <p:nvPr>
            <p:ph sz="quarter" idx="2"/>
          </p:nvPr>
        </p:nvGraphicFramePr>
        <p:xfrm>
          <a:off x="179512" y="1484784"/>
          <a:ext cx="3528392" cy="4248472"/>
        </p:xfrm>
        <a:graphic>
          <a:graphicData uri="http://schemas.openxmlformats.org/drawingml/2006/chart">
            <c:chart xmlns:c="http://schemas.openxmlformats.org/drawingml/2006/chart" xmlns:r="http://schemas.openxmlformats.org/officeDocument/2006/relationships" r:id="rId4"/>
          </a:graphicData>
        </a:graphic>
      </p:graphicFrame>
      <p:sp>
        <p:nvSpPr>
          <p:cNvPr id="4102" name="Slide Number Placeholder 8"/>
          <p:cNvSpPr>
            <a:spLocks noGrp="1"/>
          </p:cNvSpPr>
          <p:nvPr>
            <p:ph type="sldNum" sz="quarter" idx="12"/>
          </p:nvPr>
        </p:nvSpPr>
        <p:spPr>
          <a:noFill/>
        </p:spPr>
        <p:txBody>
          <a:bodyPr/>
          <a:lstStyle/>
          <a:p>
            <a:fld id="{DBB0EDDB-D64C-467A-87EF-A6DDC0408825}" type="slidenum">
              <a:rPr lang="es-ES" smtClean="0"/>
              <a:pPr/>
              <a:t>9</a:t>
            </a:fld>
            <a:endParaRPr lang="es-ES" smtClean="0"/>
          </a:p>
        </p:txBody>
      </p:sp>
      <p:graphicFrame>
        <p:nvGraphicFramePr>
          <p:cNvPr id="10" name="Chart 11"/>
          <p:cNvGraphicFramePr>
            <a:graphicFrameLocks/>
          </p:cNvGraphicFramePr>
          <p:nvPr/>
        </p:nvGraphicFramePr>
        <p:xfrm>
          <a:off x="3929058" y="1357298"/>
          <a:ext cx="5072098" cy="4643469"/>
        </p:xfrm>
        <a:graphic>
          <a:graphicData uri="http://schemas.openxmlformats.org/drawingml/2006/chart">
            <c:chart xmlns:c="http://schemas.openxmlformats.org/drawingml/2006/chart" xmlns:r="http://schemas.openxmlformats.org/officeDocument/2006/relationships" r:id="rId5"/>
          </a:graphicData>
        </a:graphic>
      </p:graphicFrame>
      <p:sp>
        <p:nvSpPr>
          <p:cNvPr id="12" name="11 CuadroTexto"/>
          <p:cNvSpPr txBox="1"/>
          <p:nvPr/>
        </p:nvSpPr>
        <p:spPr>
          <a:xfrm>
            <a:off x="1187624" y="6021288"/>
            <a:ext cx="1296144" cy="261610"/>
          </a:xfrm>
          <a:prstGeom prst="rect">
            <a:avLst/>
          </a:prstGeom>
          <a:noFill/>
        </p:spPr>
        <p:txBody>
          <a:bodyPr wrap="square" rtlCol="0">
            <a:spAutoFit/>
          </a:bodyPr>
          <a:lstStyle/>
          <a:p>
            <a:r>
              <a:rPr lang="es-ES" sz="1100" dirty="0" smtClean="0"/>
              <a:t>Total</a:t>
            </a:r>
            <a:r>
              <a:rPr lang="es-ES" sz="1100" b="1" dirty="0" smtClean="0"/>
              <a:t>: </a:t>
            </a:r>
            <a:r>
              <a:rPr lang="es-ES_tradnl" sz="1100" b="1" dirty="0" smtClean="0"/>
              <a:t>26,211</a:t>
            </a:r>
            <a:endParaRPr lang="es-ES" sz="1100" b="1" dirty="0"/>
          </a:p>
        </p:txBody>
      </p:sp>
      <p:sp>
        <p:nvSpPr>
          <p:cNvPr id="11" name="Text Box 23"/>
          <p:cNvSpPr txBox="1">
            <a:spLocks noChangeArrowheads="1"/>
          </p:cNvSpPr>
          <p:nvPr/>
        </p:nvSpPr>
        <p:spPr bwMode="auto">
          <a:xfrm>
            <a:off x="107950" y="6345238"/>
            <a:ext cx="5161991" cy="400110"/>
          </a:xfrm>
          <a:prstGeom prst="rect">
            <a:avLst/>
          </a:prstGeom>
          <a:noFill/>
          <a:ln w="9525">
            <a:noFill/>
            <a:miter lim="800000"/>
            <a:headEnd/>
            <a:tailEnd/>
          </a:ln>
        </p:spPr>
        <p:txBody>
          <a:bodyPr wrap="none">
            <a:spAutoFit/>
          </a:bodyPr>
          <a:lstStyle/>
          <a:p>
            <a:r>
              <a:rPr lang="es-ES_tradnl" sz="1000" dirty="0" smtClean="0"/>
              <a:t>Informe Final del monitoreo a medios de comunicación electrónicos, impresos e internet,</a:t>
            </a:r>
          </a:p>
          <a:p>
            <a:r>
              <a:rPr lang="es-ES_tradnl" sz="1000" dirty="0" smtClean="0"/>
              <a:t>Del 17 de Marzo al 3 de Julio de 2011.</a:t>
            </a:r>
            <a:endParaRPr lang="es-ES" sz="1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12987</TotalTime>
  <Words>3944</Words>
  <Application>Microsoft Office PowerPoint</Application>
  <PresentationFormat>Presentación en pantalla (4:3)</PresentationFormat>
  <Paragraphs>483</Paragraphs>
  <Slides>81</Slides>
  <Notes>39</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81</vt:i4>
      </vt:variant>
    </vt:vector>
  </HeadingPairs>
  <TitlesOfParts>
    <vt:vector size="83" baseType="lpstr">
      <vt:lpstr>Diseño predeterminado</vt:lpstr>
      <vt:lpstr>CorelDRAW</vt:lpstr>
      <vt:lpstr>INSTITUTO ELECTORAL DEL ESTADO DE MÉXICO  INFORME FINAL DE MONITOREO A MEDIOS DE COMUNICACIÓN ELECTRÓNICOS, IMPRESOS E INTERNET</vt:lpstr>
      <vt:lpstr>ÍNDICE</vt:lpstr>
      <vt:lpstr>PRESENTACIÓN</vt:lpstr>
      <vt:lpstr>PRESENTACIÓN</vt:lpstr>
      <vt:lpstr>REPORTE CUALITATIVO</vt:lpstr>
      <vt:lpstr>Monitoreo Cualitativo de Medios  Total Notas Periodísticas </vt:lpstr>
      <vt:lpstr>REPORTE CUALITATIVO  PANORAMA GENERAL</vt:lpstr>
      <vt:lpstr>Monitoreo Cualitativo de Medios  Total Notas Periodísticas </vt:lpstr>
      <vt:lpstr>Monitoreo Cualitativo de Medios Total Notas Periodísticas por medio </vt:lpstr>
      <vt:lpstr>Monitoreo Cualitativo de Medios Adjetivación de las Notas por Institución</vt:lpstr>
      <vt:lpstr>Monitoreo Cualitativo de Medios Distribución de las Notas por Actor por Adjetivación</vt:lpstr>
      <vt:lpstr>Monitoreo Cualitativo de Medios Distribución de las Notas por Actor por Adjetivación</vt:lpstr>
      <vt:lpstr>Monitoreo Cualitativo de Medios Distribución de las Notas por Actor por Adjetivación</vt:lpstr>
      <vt:lpstr>Monitoreo Cualitativo de Medios Distribución de las Notas por Actor por Adjetivación</vt:lpstr>
      <vt:lpstr>Monitoreo Cualitativo de Medios Distribución de las Notas por Medio</vt:lpstr>
      <vt:lpstr>Monitoreo Cualitativo de Medios Distribución de las Notas por Actor</vt:lpstr>
      <vt:lpstr>Monitoreo Cualitativo de Medios Distribución de las Notas por Actor</vt:lpstr>
      <vt:lpstr>Monitoreo Cualitativo de Medios Distribución de las Notas por Actor</vt:lpstr>
      <vt:lpstr>Monitoreo Cualitativo de Medios Distribución de las Notas por Actor</vt:lpstr>
      <vt:lpstr>REPORTE CUALITATIVO  PARTIDOS POLÍTICOS Y COALICIONES</vt:lpstr>
      <vt:lpstr>Monitoreo Cualitativo de Medios  Total Notas Periodísticas </vt:lpstr>
      <vt:lpstr>Monitoreo Cualitativo de Medios Total Notas Periodísticas </vt:lpstr>
      <vt:lpstr>Monitoreo Cualitativo de Medios Distribución de las Notas por Medio, Partido Político y Coaliciones</vt:lpstr>
      <vt:lpstr>Monitoreo Cualitativo de Medios Notas Periodísticas por Actores Políticos </vt:lpstr>
      <vt:lpstr>Monitoreo Cualitativo de Medios Notas Periodísticas por Actores Políticos </vt:lpstr>
      <vt:lpstr>Monitoreo Cualitativo de Medios Notas Periodísticas por Actores Políticos </vt:lpstr>
      <vt:lpstr>Monitoreo Cualitativo de Medios Notas Periodísticas por Actores Políticos </vt:lpstr>
      <vt:lpstr>Monitoreo Cualitativo de Medios Notas Periodísticas por Actores Políticos </vt:lpstr>
      <vt:lpstr>Monitoreo Cualitativo de Medios Notas Periodísticas por Actores Políticos </vt:lpstr>
      <vt:lpstr>Monitoreo Cualitativo de Medios Notas Periodísticas por Actores Políticos </vt:lpstr>
      <vt:lpstr>Monitoreo Cualitativo de Medios Notas Periodísticas por Actores Políticos </vt:lpstr>
      <vt:lpstr>Monitoreo Cualitativo de Medios Notas Periodísticas por Actores Políticos </vt:lpstr>
      <vt:lpstr>Monitoreo Cualitativo de Medios Notas Periodísticas por Actores Políticos </vt:lpstr>
      <vt:lpstr>Monitoreo Cualitativo de Medios Notas Periodísticas por Actores Políticos </vt:lpstr>
      <vt:lpstr>Monitoreo Cualitativo de Medios Notas Periodísticas por Actores Políticos </vt:lpstr>
      <vt:lpstr>Monitoreo Cualitativo de Medios Adjetivación de las Notas por Partidos Políticos y Coaliciones</vt:lpstr>
      <vt:lpstr>Monitoreo Cualitativo de Medios Notas Periodísticas por Actor político y adjetivación </vt:lpstr>
      <vt:lpstr>Monitoreo Cualitativo de Medios Notas Periodísticas por Actor político y adjetivación </vt:lpstr>
      <vt:lpstr>Monitoreo Cualitativo de Medios Notas Periodísticas por Actor político y adjetivación </vt:lpstr>
      <vt:lpstr>Monitoreo Cualitativo de Medios Notas Periodísticas por Actor político y adjetivación </vt:lpstr>
      <vt:lpstr>Monitoreo Cualitativo de Medios Notas Periodísticas por Actor político y adjetivación </vt:lpstr>
      <vt:lpstr>Monitoreo Cualitativo de Medios Notas Periodísticas por Actor político y adjetivación </vt:lpstr>
      <vt:lpstr>Monitoreo Cualitativo de Medios Notas Periodísticas por Actor político y adjetivación </vt:lpstr>
      <vt:lpstr>Monitoreo Cualitativo de Medios Notas Periodísticas por Actor político y adjetivación </vt:lpstr>
      <vt:lpstr>Monitoreo Cualitativo de Medios Notas Periodísticas por Actor político y adjetivación </vt:lpstr>
      <vt:lpstr>Monitoreo Cualitativo de Medios Notas Periodísticas por Actor político y adjetivación </vt:lpstr>
      <vt:lpstr>Monitoreo Cualitativo de Medios Notas Periodísticas por Actor político y adjetivación </vt:lpstr>
      <vt:lpstr>Monitoreo Cualitativo de Medios Notas Periodísticas por Actor político y adjetivación </vt:lpstr>
      <vt:lpstr>Monitoreo Cualitativo de Medios Valoración de la Actuación de los Medios Equidad, Objetividad, Tiempo y Espacio.</vt:lpstr>
      <vt:lpstr>Monitoreo Cualitativo de Medios Valoración de la Actuación de los Medios Equidad, Objetividad, Tiempo y Espacio.</vt:lpstr>
      <vt:lpstr>Monitoreo Cualitativo de Medios Valoración de la Actuación de los Medios Equidad, Objetividad, Tiempo y Espacio.</vt:lpstr>
      <vt:lpstr>Diapositiva 52</vt:lpstr>
      <vt:lpstr>Monitoreo Cualitativo de Medios Valoración de la Actuación de los Medios Equidad, Objetividad, Tiempo y Espacio.</vt:lpstr>
      <vt:lpstr>Monitoreo Cualitativo de Medios Valoración de la Actuación de los Medios Equidad, Objetividad, Tiempo y Espacio.</vt:lpstr>
      <vt:lpstr>Monitoreo Cualitativo de Medios Valoración de la Actuación de los Medios Equidad, Objetividad, Tiempo y Espacio.</vt:lpstr>
      <vt:lpstr>Monitoreo Cualitativo de Medios Valoración de la Actuación de los Medios Equidad, Objetividad, Tiempo y Espacio.</vt:lpstr>
      <vt:lpstr>Monitoreo Cualitativo de Medios Valoración de la Actuación de los Medios Equidad, Objetividad, Tiempo y Espacio.</vt:lpstr>
      <vt:lpstr>Monitoreo Cualitativo de Medios Valoración de la Actuación de los Medios Equidad, Objetividad, Tiempo y Espacio.</vt:lpstr>
      <vt:lpstr>REPORTE CUANTITATIVO  PANORAMA GENERAL</vt:lpstr>
      <vt:lpstr>Monitoreo Cuantitativo de Medios  Spots e Inserciones</vt:lpstr>
      <vt:lpstr>Monitoreo Cuantitativo de Medios Total Spots e Inserciones</vt:lpstr>
      <vt:lpstr>Monitoreo Cuantitativo de Medios Spots e inserciones </vt:lpstr>
      <vt:lpstr>Monitoreo Cuantitativo de Medios Actividad en Medios por Anunciante </vt:lpstr>
      <vt:lpstr>REPORTE CUANTITATIVO  PARTIDOS POLÍTICOS Y COALICIONES</vt:lpstr>
      <vt:lpstr>Monitoreo Cuantitativo de Medios Total Spots e Inserciones</vt:lpstr>
      <vt:lpstr>Monitoreo Cuantitativo de Medios Actividad en Medios por Partido Político y Coalición Spots </vt:lpstr>
      <vt:lpstr>Monitoreo Cuantitativo de Medios Actividad en Medios por Candidato</vt:lpstr>
      <vt:lpstr>Monitoreo Cuantitativo de Medios Actividad en Medios por Partido Político y Coalición Spots </vt:lpstr>
      <vt:lpstr>Relación de monitoreo a partidos de futbol del 17 de Marzo al 3 de Julio de 2011</vt:lpstr>
      <vt:lpstr>Relación de monitoreo a partidos de futbol del 17 de Marzo al 3 de Julio de 2011</vt:lpstr>
      <vt:lpstr>Relación de monitoreo a partidos de futbol del 17 de Marzo al 3 de Julio de 2011</vt:lpstr>
      <vt:lpstr>Relación de monitoreo a partidos de futbol del 17 de Marzo al 3 de Julio de 2011</vt:lpstr>
      <vt:lpstr>Relación de monitoreo a partidos de futbol del 17 de Marzo al 3 de Julio de 2011</vt:lpstr>
      <vt:lpstr>Relación de monitoreo a partidos de futbol del 17 de Marzo al 3 de Julio de 2011</vt:lpstr>
      <vt:lpstr>Relación de monitoreo a partidos de futbol del 17 de Marzo al 3 de Julio de 2011</vt:lpstr>
      <vt:lpstr> INFORME FINAL DE MONITOREO A MEDIOS DE COMUNICACIÓN ELECTRÓNICOS, IMPRESOS  E INTERNET</vt:lpstr>
      <vt:lpstr>Monitoreo Cualitativo de Medios Conclusiones</vt:lpstr>
      <vt:lpstr>Monitoreo Cualitativo de Medios Conclusiones</vt:lpstr>
      <vt:lpstr>Monitoreo Cualitativo de Medios Conclusiones</vt:lpstr>
      <vt:lpstr>Monitoreo Cuantitativo de Medios Conclusiones</vt:lpstr>
      <vt:lpstr>Monitoreo Cuantitativo de Medios Conclusiones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INSTITUTO ELECTORAL DEL ESTADO DE MÉXICO  SEGUNDO INFORME QUINCENAL DE CAMPAÑAS, DE MONITOREO A MEDIOS DE COMUNICACIÓN ELECTRÓNICOS, IMPRESOS E INTERNET</dc:title>
  <cp:lastModifiedBy>proto</cp:lastModifiedBy>
  <cp:revision>965</cp:revision>
  <dcterms:created xsi:type="dcterms:W3CDTF">2006-01-10T23:45:08Z</dcterms:created>
  <dcterms:modified xsi:type="dcterms:W3CDTF">2011-07-08T18:33:04Z</dcterms:modified>
</cp:coreProperties>
</file>