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xls" ContentType="application/vnd.ms-excel"/>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1.xml" ContentType="application/vnd.openxmlformats-officedocument.drawingml.chart+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rts/chart3.xml" ContentType="application/vnd.openxmlformats-officedocument.drawingml.chart+xml"/>
  <Override PartName="/ppt/theme/themeOverride2.xml" ContentType="application/vnd.openxmlformats-officedocument.themeOverr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4.xml" ContentType="application/vnd.openxmlformats-officedocument.drawingml.chart+xml"/>
  <Override PartName="/ppt/theme/themeOverride3.xml" ContentType="application/vnd.openxmlformats-officedocument.themeOverr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charts/chart5.xml" ContentType="application/vnd.openxmlformats-officedocument.drawingml.chart+xml"/>
  <Override PartName="/ppt/theme/themeOverride4.xml" ContentType="application/vnd.openxmlformats-officedocument.themeOverr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charts/chart6.xml" ContentType="application/vnd.openxmlformats-officedocument.drawingml.chart+xml"/>
  <Override PartName="/ppt/theme/themeOverride5.xml" ContentType="application/vnd.openxmlformats-officedocument.themeOverr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1"/>
  </p:notesMasterIdLst>
  <p:sldIdLst>
    <p:sldId id="256" r:id="rId2"/>
    <p:sldId id="257" r:id="rId3"/>
    <p:sldId id="258" r:id="rId4"/>
    <p:sldId id="310" r:id="rId5"/>
    <p:sldId id="311" r:id="rId6"/>
    <p:sldId id="410" r:id="rId7"/>
    <p:sldId id="312" r:id="rId8"/>
    <p:sldId id="411" r:id="rId9"/>
    <p:sldId id="412" r:id="rId10"/>
    <p:sldId id="414" r:id="rId11"/>
    <p:sldId id="413" r:id="rId12"/>
    <p:sldId id="416" r:id="rId13"/>
    <p:sldId id="313" r:id="rId14"/>
    <p:sldId id="314" r:id="rId15"/>
    <p:sldId id="315" r:id="rId16"/>
    <p:sldId id="316" r:id="rId17"/>
    <p:sldId id="317" r:id="rId18"/>
    <p:sldId id="318" r:id="rId19"/>
    <p:sldId id="418" r:id="rId20"/>
    <p:sldId id="417" r:id="rId21"/>
    <p:sldId id="419" r:id="rId22"/>
    <p:sldId id="420" r:id="rId23"/>
    <p:sldId id="421" r:id="rId24"/>
    <p:sldId id="422" r:id="rId25"/>
    <p:sldId id="394" r:id="rId26"/>
    <p:sldId id="320" r:id="rId27"/>
    <p:sldId id="424" r:id="rId28"/>
    <p:sldId id="423" r:id="rId29"/>
    <p:sldId id="366" r:id="rId30"/>
    <p:sldId id="390" r:id="rId31"/>
    <p:sldId id="391" r:id="rId32"/>
    <p:sldId id="369" r:id="rId33"/>
    <p:sldId id="321" r:id="rId34"/>
    <p:sldId id="322" r:id="rId35"/>
    <p:sldId id="383" r:id="rId36"/>
    <p:sldId id="323" r:id="rId37"/>
    <p:sldId id="324" r:id="rId38"/>
    <p:sldId id="325" r:id="rId39"/>
    <p:sldId id="326" r:id="rId40"/>
    <p:sldId id="327" r:id="rId41"/>
    <p:sldId id="329" r:id="rId42"/>
    <p:sldId id="330" r:id="rId43"/>
    <p:sldId id="331" r:id="rId44"/>
    <p:sldId id="332" r:id="rId45"/>
    <p:sldId id="443" r:id="rId46"/>
    <p:sldId id="444" r:id="rId47"/>
    <p:sldId id="333" r:id="rId48"/>
    <p:sldId id="334" r:id="rId49"/>
    <p:sldId id="336" r:id="rId50"/>
    <p:sldId id="337" r:id="rId51"/>
    <p:sldId id="338" r:id="rId52"/>
    <p:sldId id="339" r:id="rId53"/>
    <p:sldId id="445" r:id="rId54"/>
    <p:sldId id="446" r:id="rId55"/>
    <p:sldId id="340" r:id="rId56"/>
    <p:sldId id="341" r:id="rId57"/>
    <p:sldId id="343" r:id="rId58"/>
    <p:sldId id="344" r:id="rId59"/>
    <p:sldId id="381" r:id="rId60"/>
    <p:sldId id="376" r:id="rId61"/>
    <p:sldId id="377" r:id="rId62"/>
    <p:sldId id="385" r:id="rId63"/>
    <p:sldId id="386" r:id="rId64"/>
    <p:sldId id="387" r:id="rId65"/>
    <p:sldId id="345" r:id="rId66"/>
    <p:sldId id="447" r:id="rId67"/>
    <p:sldId id="448" r:id="rId68"/>
    <p:sldId id="449" r:id="rId69"/>
    <p:sldId id="347" r:id="rId70"/>
    <p:sldId id="348" r:id="rId71"/>
    <p:sldId id="350" r:id="rId72"/>
    <p:sldId id="351" r:id="rId73"/>
    <p:sldId id="352" r:id="rId74"/>
    <p:sldId id="450" r:id="rId75"/>
    <p:sldId id="452" r:id="rId76"/>
    <p:sldId id="451" r:id="rId77"/>
    <p:sldId id="469" r:id="rId78"/>
    <p:sldId id="425" r:id="rId79"/>
    <p:sldId id="453" r:id="rId80"/>
    <p:sldId id="454" r:id="rId81"/>
    <p:sldId id="455" r:id="rId82"/>
    <p:sldId id="456" r:id="rId83"/>
    <p:sldId id="457" r:id="rId84"/>
    <p:sldId id="458" r:id="rId85"/>
    <p:sldId id="459" r:id="rId86"/>
    <p:sldId id="460" r:id="rId87"/>
    <p:sldId id="461" r:id="rId88"/>
    <p:sldId id="462" r:id="rId89"/>
    <p:sldId id="426" r:id="rId90"/>
    <p:sldId id="463" r:id="rId91"/>
    <p:sldId id="464" r:id="rId92"/>
    <p:sldId id="427" r:id="rId93"/>
    <p:sldId id="428" r:id="rId94"/>
    <p:sldId id="429" r:id="rId95"/>
    <p:sldId id="430" r:id="rId96"/>
    <p:sldId id="431" r:id="rId97"/>
    <p:sldId id="465" r:id="rId98"/>
    <p:sldId id="466" r:id="rId99"/>
    <p:sldId id="432" r:id="rId100"/>
    <p:sldId id="433" r:id="rId101"/>
    <p:sldId id="434" r:id="rId102"/>
    <p:sldId id="435" r:id="rId103"/>
    <p:sldId id="467" r:id="rId104"/>
    <p:sldId id="468" r:id="rId105"/>
    <p:sldId id="436" r:id="rId106"/>
    <p:sldId id="437" r:id="rId107"/>
    <p:sldId id="438" r:id="rId108"/>
    <p:sldId id="440" r:id="rId109"/>
    <p:sldId id="439" r:id="rId110"/>
    <p:sldId id="441" r:id="rId111"/>
    <p:sldId id="442" r:id="rId112"/>
    <p:sldId id="358" r:id="rId113"/>
    <p:sldId id="359" r:id="rId114"/>
    <p:sldId id="360" r:id="rId115"/>
    <p:sldId id="406" r:id="rId116"/>
    <p:sldId id="400" r:id="rId117"/>
    <p:sldId id="402" r:id="rId118"/>
    <p:sldId id="401" r:id="rId119"/>
    <p:sldId id="403" r:id="rId120"/>
    <p:sldId id="405" r:id="rId121"/>
    <p:sldId id="404" r:id="rId122"/>
    <p:sldId id="396" r:id="rId123"/>
    <p:sldId id="407" r:id="rId124"/>
    <p:sldId id="397" r:id="rId125"/>
    <p:sldId id="408" r:id="rId126"/>
    <p:sldId id="398" r:id="rId127"/>
    <p:sldId id="409" r:id="rId128"/>
    <p:sldId id="470" r:id="rId129"/>
    <p:sldId id="399" r:id="rId130"/>
  </p:sldIdLst>
  <p:sldSz cx="9144000" cy="6858000" type="screen4x3"/>
  <p:notesSz cx="7010400" cy="92964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D60093"/>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006" autoAdjust="0"/>
  </p:normalViewPr>
  <p:slideViewPr>
    <p:cSldViewPr snapToGrid="0" snapToObjects="1">
      <p:cViewPr>
        <p:scale>
          <a:sx n="100" d="100"/>
          <a:sy n="100" d="100"/>
        </p:scale>
        <p:origin x="-300" y="-17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1" Type="http://schemas.openxmlformats.org/officeDocument/2006/relationships/package" Target="../embeddings/Hoja_de_c_lculo_de_Microsoft_Excel14.xlsx"/></Relationships>
</file>

<file path=ppt/charts/_rels/chart2.xml.rels><?xml version="1.0" encoding="UTF-8" standalone="yes"?>
<Relationships xmlns="http://schemas.openxmlformats.org/package/2006/relationships"><Relationship Id="rId2" Type="http://schemas.openxmlformats.org/officeDocument/2006/relationships/package" Target="../embeddings/Hoja_de_c_lculo_de_Microsoft_Excel15.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Hoja_de_c_lculo_de_Microsoft_Excel16.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Hoja_de_c_lculo_de_Microsoft_Excel17.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package" Target="../embeddings/Hoja_de_c_lculo_de_Microsoft_Excel18.xlsx"/><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2" Type="http://schemas.openxmlformats.org/officeDocument/2006/relationships/package" Target="../embeddings/Hoja_de_c_lculo_de_Microsoft_Excel21.xlsx"/><Relationship Id="rId1" Type="http://schemas.openxmlformats.org/officeDocument/2006/relationships/themeOverride" Target="../theme/themeOverrid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i="0" u="none" strike="noStrike" baseline="0">
                <a:solidFill>
                  <a:srgbClr val="000000"/>
                </a:solidFill>
                <a:latin typeface="Calibri"/>
                <a:ea typeface="Calibri"/>
                <a:cs typeface="Calibri"/>
              </a:defRPr>
            </a:pPr>
            <a:r>
              <a:rPr lang="es-MX"/>
              <a:t>MEDIO ALTERNO</a:t>
            </a:r>
          </a:p>
        </c:rich>
      </c:tx>
      <c:overlay val="1"/>
    </c:title>
    <c:autoTitleDeleted val="0"/>
    <c:plotArea>
      <c:layout>
        <c:manualLayout>
          <c:layoutTarget val="inner"/>
          <c:xMode val="edge"/>
          <c:yMode val="edge"/>
          <c:x val="0.13688924966853369"/>
          <c:y val="0.19730762609286676"/>
          <c:w val="0.51052433909678818"/>
          <c:h val="0.78231994753642442"/>
        </c:manualLayout>
      </c:layout>
      <c:pieChart>
        <c:varyColors val="1"/>
        <c:ser>
          <c:idx val="0"/>
          <c:order val="0"/>
          <c:explosion val="7"/>
          <c:dPt>
            <c:idx val="0"/>
            <c:bubble3D val="0"/>
          </c:dPt>
          <c:dPt>
            <c:idx val="1"/>
            <c:bubble3D val="0"/>
            <c:spPr>
              <a:solidFill>
                <a:srgbClr val="009900"/>
              </a:solidFill>
              <a:effectLst/>
            </c:spPr>
          </c:dPt>
          <c:dPt>
            <c:idx val="2"/>
            <c:bubble3D val="0"/>
            <c:spPr>
              <a:solidFill>
                <a:srgbClr val="CC99FF"/>
              </a:solidFill>
            </c:spPr>
          </c:dPt>
          <c:dLbls>
            <c:dLbl>
              <c:idx val="0"/>
              <c:layout>
                <c:manualLayout>
                  <c:x val="-6.2557675135968827E-2"/>
                  <c:y val="0.11900113432193216"/>
                </c:manualLayout>
              </c:layout>
              <c:showLegendKey val="0"/>
              <c:showVal val="1"/>
              <c:showCatName val="0"/>
              <c:showSerName val="0"/>
              <c:showPercent val="0"/>
              <c:showBubbleSize val="0"/>
            </c:dLbl>
            <c:dLbl>
              <c:idx val="1"/>
              <c:layout>
                <c:manualLayout>
                  <c:x val="-0.11948264198933896"/>
                  <c:y val="-6.1908807140432287E-2"/>
                </c:manualLayout>
              </c:layout>
              <c:showLegendKey val="0"/>
              <c:showVal val="1"/>
              <c:showCatName val="0"/>
              <c:showSerName val="0"/>
              <c:showPercent val="0"/>
              <c:showBubbleSize val="0"/>
            </c:dLbl>
            <c:dLbl>
              <c:idx val="2"/>
              <c:layout>
                <c:manualLayout>
                  <c:x val="0.14188705793219145"/>
                  <c:y val="6.5582023067305862E-3"/>
                </c:manualLayout>
              </c:layout>
              <c:showLegendKey val="0"/>
              <c:showVal val="1"/>
              <c:showCatName val="0"/>
              <c:showSerName val="0"/>
              <c:showPercent val="0"/>
              <c:showBubbleSize val="0"/>
            </c:dLbl>
            <c:txPr>
              <a:bodyPr/>
              <a:lstStyle/>
              <a:p>
                <a:pPr>
                  <a:defRPr sz="1000" b="1" i="0" u="none" strike="noStrike" baseline="0">
                    <a:solidFill>
                      <a:sysClr val="windowText" lastClr="000000"/>
                    </a:solidFill>
                    <a:latin typeface="Calibri"/>
                    <a:ea typeface="Calibri"/>
                    <a:cs typeface="Calibri"/>
                  </a:defRPr>
                </a:pPr>
                <a:endParaRPr lang="es-MX"/>
              </a:p>
            </c:txPr>
            <c:showLegendKey val="0"/>
            <c:showVal val="1"/>
            <c:showCatName val="0"/>
            <c:showSerName val="0"/>
            <c:showPercent val="0"/>
            <c:showBubbleSize val="0"/>
            <c:showLeaderLines val="1"/>
          </c:dLbls>
          <c:cat>
            <c:strRef>
              <c:f>'Gub. tipo medio graf'!$F$10:$H$10</c:f>
              <c:strCache>
                <c:ptCount val="3"/>
                <c:pt idx="0">
                  <c:v>GUBERNAMENTAL FEDERAL</c:v>
                </c:pt>
                <c:pt idx="1">
                  <c:v>GUBERNAMENTAL ESTATAL</c:v>
                </c:pt>
                <c:pt idx="2">
                  <c:v>GUBERNAMENTAL MUNICIPAL</c:v>
                </c:pt>
              </c:strCache>
            </c:strRef>
          </c:cat>
          <c:val>
            <c:numRef>
              <c:f>'Gub. tipo medio graf'!$F$12:$H$12</c:f>
              <c:numCache>
                <c:formatCode>0.0%</c:formatCode>
                <c:ptCount val="3"/>
                <c:pt idx="0">
                  <c:v>0.10548935338933385</c:v>
                </c:pt>
                <c:pt idx="1">
                  <c:v>0.40701308849384643</c:v>
                </c:pt>
                <c:pt idx="2">
                  <c:v>0.48749755811681972</c:v>
                </c:pt>
              </c:numCache>
            </c:numRef>
          </c:val>
        </c:ser>
        <c:dLbls>
          <c:showLegendKey val="0"/>
          <c:showVal val="0"/>
          <c:showCatName val="0"/>
          <c:showSerName val="0"/>
          <c:showPercent val="0"/>
          <c:showBubbleSize val="0"/>
          <c:showLeaderLines val="1"/>
        </c:dLbls>
        <c:firstSliceAng val="0"/>
      </c:pieChart>
      <c:spPr>
        <a:noFill/>
        <a:ln w="25400">
          <a:noFill/>
        </a:ln>
      </c:spPr>
    </c:plotArea>
    <c:legend>
      <c:legendPos val="r"/>
      <c:overlay val="0"/>
      <c:txPr>
        <a:bodyPr/>
        <a:lstStyle/>
        <a:p>
          <a:pPr rtl="0">
            <a:defRPr sz="920" b="0" i="0" u="none" strike="noStrike" baseline="0">
              <a:solidFill>
                <a:srgbClr val="000000"/>
              </a:solidFill>
              <a:latin typeface="Calibri"/>
              <a:ea typeface="Calibri"/>
              <a:cs typeface="Calibri"/>
            </a:defRPr>
          </a:pPr>
          <a:endParaRPr lang="es-MX"/>
        </a:p>
      </c:txPr>
    </c:legend>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s-MX"/>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b="1" i="0" u="none" strike="noStrike" baseline="0">
                <a:solidFill>
                  <a:srgbClr val="000000"/>
                </a:solidFill>
                <a:latin typeface="Calibri"/>
                <a:ea typeface="Calibri"/>
                <a:cs typeface="Calibri"/>
              </a:defRPr>
            </a:pPr>
            <a:r>
              <a:rPr lang="es-MX"/>
              <a:t>TRANSPORTE</a:t>
            </a:r>
          </a:p>
        </c:rich>
      </c:tx>
      <c:layout>
        <c:manualLayout>
          <c:xMode val="edge"/>
          <c:yMode val="edge"/>
          <c:x val="0.36854855643044621"/>
          <c:y val="9.2592592592592587E-3"/>
        </c:manualLayout>
      </c:layout>
      <c:overlay val="1"/>
    </c:title>
    <c:autoTitleDeleted val="0"/>
    <c:plotArea>
      <c:layout>
        <c:manualLayout>
          <c:layoutTarget val="inner"/>
          <c:xMode val="edge"/>
          <c:yMode val="edge"/>
          <c:x val="0.13130577427821521"/>
          <c:y val="0.1875"/>
          <c:w val="0.46388888888888891"/>
          <c:h val="0.77314814814814814"/>
        </c:manualLayout>
      </c:layout>
      <c:pieChart>
        <c:varyColors val="1"/>
        <c:ser>
          <c:idx val="0"/>
          <c:order val="0"/>
          <c:explosion val="25"/>
          <c:dPt>
            <c:idx val="0"/>
            <c:bubble3D val="0"/>
          </c:dPt>
          <c:dPt>
            <c:idx val="1"/>
            <c:bubble3D val="0"/>
            <c:spPr>
              <a:solidFill>
                <a:srgbClr val="009900"/>
              </a:solidFill>
            </c:spPr>
          </c:dPt>
          <c:dPt>
            <c:idx val="2"/>
            <c:bubble3D val="0"/>
            <c:spPr>
              <a:solidFill>
                <a:srgbClr val="CC99FF"/>
              </a:solidFill>
            </c:spPr>
          </c:dPt>
          <c:dLbls>
            <c:dLbl>
              <c:idx val="0"/>
              <c:layout>
                <c:manualLayout>
                  <c:x val="4.6716535433070867E-2"/>
                  <c:y val="9.3952318460192481E-3"/>
                </c:manualLayout>
              </c:layout>
              <c:showLegendKey val="0"/>
              <c:showVal val="1"/>
              <c:showCatName val="0"/>
              <c:showSerName val="0"/>
              <c:showPercent val="0"/>
              <c:showBubbleSize val="0"/>
            </c:dLbl>
            <c:dLbl>
              <c:idx val="1"/>
              <c:layout>
                <c:manualLayout>
                  <c:x val="-7.8528871391076116E-2"/>
                  <c:y val="-0.15530074365704288"/>
                </c:manualLayout>
              </c:layout>
              <c:showLegendKey val="0"/>
              <c:showVal val="1"/>
              <c:showCatName val="0"/>
              <c:showSerName val="0"/>
              <c:showPercent val="0"/>
              <c:showBubbleSize val="0"/>
            </c:dLbl>
            <c:dLbl>
              <c:idx val="2"/>
              <c:layout>
                <c:manualLayout>
                  <c:x val="1.7812773403324583E-3"/>
                  <c:y val="-9.1232866724992711E-3"/>
                </c:manualLayout>
              </c:layout>
              <c:showLegendKey val="0"/>
              <c:showVal val="1"/>
              <c:showCatName val="0"/>
              <c:showSerName val="0"/>
              <c:showPercent val="0"/>
              <c:showBubbleSize val="0"/>
            </c:dLbl>
            <c:txPr>
              <a:bodyPr/>
              <a:lstStyle/>
              <a:p>
                <a:pPr>
                  <a:defRPr sz="1000" b="1" i="0" u="none" strike="noStrike" baseline="0">
                    <a:solidFill>
                      <a:sysClr val="windowText" lastClr="000000"/>
                    </a:solidFill>
                    <a:latin typeface="Calibri"/>
                    <a:ea typeface="Calibri"/>
                    <a:cs typeface="Calibri"/>
                  </a:defRPr>
                </a:pPr>
                <a:endParaRPr lang="es-MX"/>
              </a:p>
            </c:txPr>
            <c:showLegendKey val="0"/>
            <c:showVal val="1"/>
            <c:showCatName val="0"/>
            <c:showSerName val="0"/>
            <c:showPercent val="0"/>
            <c:showBubbleSize val="0"/>
            <c:showLeaderLines val="1"/>
          </c:dLbls>
          <c:cat>
            <c:strRef>
              <c:f>'Gub. tipo medio graf'!$F$23:$H$23</c:f>
              <c:strCache>
                <c:ptCount val="3"/>
                <c:pt idx="0">
                  <c:v>GUBERNAMENTAL FEDERAL</c:v>
                </c:pt>
                <c:pt idx="1">
                  <c:v>GUBERNAMENTAL ESTATAL</c:v>
                </c:pt>
                <c:pt idx="2">
                  <c:v>GUBERNAMENTAL MUNICIPAL</c:v>
                </c:pt>
              </c:strCache>
            </c:strRef>
          </c:cat>
          <c:val>
            <c:numRef>
              <c:f>'Gub. tipo medio graf'!$F$25:$H$25</c:f>
              <c:numCache>
                <c:formatCode>0.0%</c:formatCode>
                <c:ptCount val="3"/>
                <c:pt idx="0">
                  <c:v>2.286902286902287E-2</c:v>
                </c:pt>
                <c:pt idx="1">
                  <c:v>0.84407484407484412</c:v>
                </c:pt>
                <c:pt idx="2">
                  <c:v>0.13305613305613306</c:v>
                </c:pt>
              </c:numCache>
            </c:numRef>
          </c:val>
        </c:ser>
        <c:dLbls>
          <c:showLegendKey val="0"/>
          <c:showVal val="0"/>
          <c:showCatName val="0"/>
          <c:showSerName val="0"/>
          <c:showPercent val="0"/>
          <c:showBubbleSize val="0"/>
          <c:showLeaderLines val="1"/>
        </c:dLbls>
        <c:firstSliceAng val="0"/>
      </c:pieChart>
      <c:spPr>
        <a:noFill/>
        <a:ln w="25400">
          <a:noFill/>
        </a:ln>
      </c:spPr>
    </c:plotArea>
    <c:legend>
      <c:legendPos val="r"/>
      <c:layout>
        <c:manualLayout>
          <c:xMode val="edge"/>
          <c:yMode val="edge"/>
          <c:x val="0.66538932633420822"/>
          <c:y val="0.31366324001166523"/>
          <c:w val="0.25683289588801395"/>
          <c:h val="0.41896981627296581"/>
        </c:manualLayout>
      </c:layout>
      <c:overlay val="0"/>
      <c:txPr>
        <a:bodyPr/>
        <a:lstStyle/>
        <a:p>
          <a:pPr rtl="0">
            <a:defRPr sz="920" b="0" i="0" u="none" strike="noStrike" baseline="0">
              <a:solidFill>
                <a:srgbClr val="000000"/>
              </a:solidFill>
              <a:latin typeface="Calibri"/>
              <a:ea typeface="Calibri"/>
              <a:cs typeface="Calibri"/>
            </a:defRPr>
          </a:pPr>
          <a:endParaRPr lang="es-MX"/>
        </a:p>
      </c:txPr>
    </c:legend>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s-MX"/>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b="1" i="0" u="none" strike="noStrike" baseline="0">
                <a:solidFill>
                  <a:srgbClr val="000000"/>
                </a:solidFill>
                <a:latin typeface="Calibri"/>
                <a:ea typeface="Calibri"/>
                <a:cs typeface="Calibri"/>
              </a:defRPr>
            </a:pPr>
            <a:r>
              <a:rPr lang="es-MX"/>
              <a:t>MATERIAL TESTIMONIAL</a:t>
            </a:r>
          </a:p>
        </c:rich>
      </c:tx>
      <c:overlay val="0"/>
    </c:title>
    <c:autoTitleDeleted val="0"/>
    <c:plotArea>
      <c:layout/>
      <c:pieChart>
        <c:varyColors val="1"/>
        <c:ser>
          <c:idx val="0"/>
          <c:order val="0"/>
          <c:explosion val="25"/>
          <c:dPt>
            <c:idx val="0"/>
            <c:bubble3D val="0"/>
          </c:dPt>
          <c:dPt>
            <c:idx val="1"/>
            <c:bubble3D val="0"/>
            <c:spPr>
              <a:solidFill>
                <a:srgbClr val="008E40"/>
              </a:solidFill>
            </c:spPr>
          </c:dPt>
          <c:dPt>
            <c:idx val="2"/>
            <c:bubble3D val="0"/>
            <c:spPr>
              <a:solidFill>
                <a:srgbClr val="CDA7FF"/>
              </a:solidFill>
            </c:spPr>
          </c:dPt>
          <c:dLbls>
            <c:dLbl>
              <c:idx val="0"/>
              <c:layout>
                <c:manualLayout>
                  <c:x val="-0.11985083114610674"/>
                  <c:y val="4.8740522018081073E-2"/>
                </c:manualLayout>
              </c:layout>
              <c:showLegendKey val="0"/>
              <c:showVal val="1"/>
              <c:showCatName val="0"/>
              <c:showSerName val="0"/>
              <c:showPercent val="0"/>
              <c:showBubbleSize val="0"/>
            </c:dLbl>
            <c:dLbl>
              <c:idx val="1"/>
              <c:layout>
                <c:manualLayout>
                  <c:x val="2.4148950131233648E-2"/>
                  <c:y val="-0.14786125692621765"/>
                </c:manualLayout>
              </c:layout>
              <c:showLegendKey val="0"/>
              <c:showVal val="1"/>
              <c:showCatName val="0"/>
              <c:showSerName val="0"/>
              <c:showPercent val="0"/>
              <c:showBubbleSize val="0"/>
            </c:dLbl>
            <c:dLbl>
              <c:idx val="2"/>
              <c:layout>
                <c:manualLayout>
                  <c:x val="0.11178018372703412"/>
                  <c:y val="8.048082531350248E-2"/>
                </c:manualLayout>
              </c:layout>
              <c:showLegendKey val="0"/>
              <c:showVal val="1"/>
              <c:showCatName val="0"/>
              <c:showSerName val="0"/>
              <c:showPercent val="0"/>
              <c:showBubbleSize val="0"/>
            </c:dLbl>
            <c:txPr>
              <a:bodyPr/>
              <a:lstStyle/>
              <a:p>
                <a:pPr>
                  <a:defRPr sz="1100" b="1" i="0" u="none" strike="noStrike" baseline="0">
                    <a:solidFill>
                      <a:sysClr val="windowText" lastClr="000000"/>
                    </a:solidFill>
                    <a:latin typeface="Calibri"/>
                    <a:ea typeface="Calibri"/>
                    <a:cs typeface="Calibri"/>
                  </a:defRPr>
                </a:pPr>
                <a:endParaRPr lang="es-MX"/>
              </a:p>
            </c:txPr>
            <c:showLegendKey val="0"/>
            <c:showVal val="1"/>
            <c:showCatName val="0"/>
            <c:showSerName val="0"/>
            <c:showPercent val="0"/>
            <c:showBubbleSize val="0"/>
            <c:showLeaderLines val="1"/>
          </c:dLbls>
          <c:cat>
            <c:strRef>
              <c:f>'Gub. tipo medio graf'!$F$36:$H$36</c:f>
              <c:strCache>
                <c:ptCount val="3"/>
                <c:pt idx="0">
                  <c:v>GUBERNAMENTAL FEDERAL</c:v>
                </c:pt>
                <c:pt idx="1">
                  <c:v>GUBERNAMENTAL ESTATAL</c:v>
                </c:pt>
                <c:pt idx="2">
                  <c:v>GUBERNAMENTAL MUNICIPAL</c:v>
                </c:pt>
              </c:strCache>
            </c:strRef>
          </c:cat>
          <c:val>
            <c:numRef>
              <c:f>'Gub. tipo medio graf'!$F$38:$H$38</c:f>
              <c:numCache>
                <c:formatCode>0.0%</c:formatCode>
                <c:ptCount val="3"/>
                <c:pt idx="0">
                  <c:v>0.37362637362637363</c:v>
                </c:pt>
                <c:pt idx="1">
                  <c:v>0.27472527472527475</c:v>
                </c:pt>
                <c:pt idx="2">
                  <c:v>0.35164835164835168</c:v>
                </c:pt>
              </c:numCache>
            </c:numRef>
          </c:val>
        </c:ser>
        <c:dLbls>
          <c:showLegendKey val="0"/>
          <c:showVal val="0"/>
          <c:showCatName val="0"/>
          <c:showSerName val="0"/>
          <c:showPercent val="1"/>
          <c:showBubbleSize val="0"/>
          <c:showLeaderLines val="1"/>
        </c:dLbls>
        <c:firstSliceAng val="0"/>
      </c:pieChart>
      <c:spPr>
        <a:noFill/>
        <a:ln w="25400">
          <a:noFill/>
        </a:ln>
      </c:spPr>
    </c:plotArea>
    <c:legend>
      <c:legendPos val="r"/>
      <c:overlay val="0"/>
    </c:legend>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s-MX"/>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b="1" i="0" u="none" strike="noStrike" baseline="0">
                <a:solidFill>
                  <a:srgbClr val="000000"/>
                </a:solidFill>
                <a:latin typeface="Calibri"/>
                <a:ea typeface="Calibri"/>
                <a:cs typeface="Calibri"/>
              </a:defRPr>
            </a:pPr>
            <a:r>
              <a:rPr lang="es-MX"/>
              <a:t>EVENTO MASIVO</a:t>
            </a:r>
          </a:p>
        </c:rich>
      </c:tx>
      <c:overlay val="0"/>
    </c:title>
    <c:autoTitleDeleted val="0"/>
    <c:plotArea>
      <c:layout/>
      <c:pieChart>
        <c:varyColors val="1"/>
        <c:ser>
          <c:idx val="0"/>
          <c:order val="0"/>
          <c:explosion val="25"/>
          <c:dPt>
            <c:idx val="0"/>
            <c:bubble3D val="0"/>
          </c:dPt>
          <c:dPt>
            <c:idx val="1"/>
            <c:bubble3D val="0"/>
            <c:spPr>
              <a:solidFill>
                <a:srgbClr val="008E40"/>
              </a:solidFill>
            </c:spPr>
          </c:dPt>
          <c:dPt>
            <c:idx val="2"/>
            <c:bubble3D val="0"/>
            <c:spPr>
              <a:solidFill>
                <a:srgbClr val="CDA7FF"/>
              </a:solidFill>
            </c:spPr>
          </c:dPt>
          <c:dLbls>
            <c:dLbl>
              <c:idx val="0"/>
              <c:layout>
                <c:manualLayout>
                  <c:x val="-1.7073053368328959E-2"/>
                  <c:y val="-2.0703922426363371E-2"/>
                </c:manualLayout>
              </c:layout>
              <c:showLegendKey val="0"/>
              <c:showVal val="1"/>
              <c:showCatName val="0"/>
              <c:showSerName val="0"/>
              <c:showPercent val="0"/>
              <c:showBubbleSize val="0"/>
            </c:dLbl>
            <c:dLbl>
              <c:idx val="1"/>
              <c:layout>
                <c:manualLayout>
                  <c:x val="2.4148950131233596E-2"/>
                  <c:y val="-2.2861256926217557E-2"/>
                </c:manualLayout>
              </c:layout>
              <c:showLegendKey val="0"/>
              <c:showVal val="1"/>
              <c:showCatName val="0"/>
              <c:showSerName val="0"/>
              <c:showPercent val="0"/>
              <c:showBubbleSize val="0"/>
            </c:dLbl>
            <c:dLbl>
              <c:idx val="2"/>
              <c:layout>
                <c:manualLayout>
                  <c:x val="0.11733573928258968"/>
                  <c:y val="-0.13121427529892096"/>
                </c:manualLayout>
              </c:layout>
              <c:showLegendKey val="0"/>
              <c:showVal val="1"/>
              <c:showCatName val="0"/>
              <c:showSerName val="0"/>
              <c:showPercent val="0"/>
              <c:showBubbleSize val="0"/>
            </c:dLbl>
            <c:dLbl>
              <c:idx val="3"/>
              <c:layout>
                <c:manualLayout>
                  <c:x val="-4.267086614173228E-2"/>
                  <c:y val="6.1523617958970083E-3"/>
                </c:manualLayout>
              </c:layout>
              <c:showLegendKey val="0"/>
              <c:showVal val="1"/>
              <c:showCatName val="0"/>
              <c:showSerName val="0"/>
              <c:showPercent val="0"/>
              <c:showBubbleSize val="0"/>
            </c:dLbl>
            <c:txPr>
              <a:bodyPr/>
              <a:lstStyle/>
              <a:p>
                <a:pPr>
                  <a:defRPr sz="1100" b="1" i="0" u="none" strike="noStrike" baseline="0">
                    <a:solidFill>
                      <a:sysClr val="windowText" lastClr="000000"/>
                    </a:solidFill>
                    <a:latin typeface="Calibri"/>
                    <a:ea typeface="Calibri"/>
                    <a:cs typeface="Calibri"/>
                  </a:defRPr>
                </a:pPr>
                <a:endParaRPr lang="es-MX"/>
              </a:p>
            </c:txPr>
            <c:showLegendKey val="0"/>
            <c:showVal val="1"/>
            <c:showCatName val="0"/>
            <c:showSerName val="0"/>
            <c:showPercent val="0"/>
            <c:showBubbleSize val="0"/>
            <c:showLeaderLines val="1"/>
          </c:dLbls>
          <c:cat>
            <c:strRef>
              <c:f>'Gub. tipo medio graf'!$F$54:$I$54</c:f>
              <c:strCache>
                <c:ptCount val="4"/>
                <c:pt idx="0">
                  <c:v>GUBERNAMENTAL FEDERAL</c:v>
                </c:pt>
                <c:pt idx="1">
                  <c:v>GUBERNAMENTAL ESTATAL</c:v>
                </c:pt>
                <c:pt idx="2">
                  <c:v>GUBERNAMENTAL MUNICIPAL</c:v>
                </c:pt>
                <c:pt idx="3">
                  <c:v>ESTATAL / MUNICIPAL</c:v>
                </c:pt>
              </c:strCache>
            </c:strRef>
          </c:cat>
          <c:val>
            <c:numRef>
              <c:f>'Gub. tipo medio graf'!$F$56:$I$56</c:f>
              <c:numCache>
                <c:formatCode>0.0%</c:formatCode>
                <c:ptCount val="4"/>
                <c:pt idx="0">
                  <c:v>5.921052631578947E-2</c:v>
                </c:pt>
                <c:pt idx="1">
                  <c:v>0.15789473684210525</c:v>
                </c:pt>
                <c:pt idx="2">
                  <c:v>0.76315789473684215</c:v>
                </c:pt>
                <c:pt idx="3">
                  <c:v>1.9736842105263157E-2</c:v>
                </c:pt>
              </c:numCache>
            </c:numRef>
          </c:val>
        </c:ser>
        <c:dLbls>
          <c:showLegendKey val="0"/>
          <c:showVal val="0"/>
          <c:showCatName val="0"/>
          <c:showSerName val="0"/>
          <c:showPercent val="1"/>
          <c:showBubbleSize val="0"/>
          <c:showLeaderLines val="1"/>
        </c:dLbls>
        <c:firstSliceAng val="0"/>
      </c:pieChart>
      <c:spPr>
        <a:noFill/>
        <a:ln w="25400">
          <a:noFill/>
        </a:ln>
      </c:spPr>
    </c:plotArea>
    <c:legend>
      <c:legendPos val="r"/>
      <c:overlay val="0"/>
      <c:txPr>
        <a:bodyPr/>
        <a:lstStyle/>
        <a:p>
          <a:pPr rtl="0">
            <a:defRPr/>
          </a:pPr>
          <a:endParaRPr lang="es-MX"/>
        </a:p>
      </c:txPr>
    </c:legend>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s-MX"/>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b="1" i="0" u="none" strike="noStrike" baseline="0">
                <a:solidFill>
                  <a:srgbClr val="000000"/>
                </a:solidFill>
                <a:latin typeface="Calibri"/>
                <a:ea typeface="Calibri"/>
                <a:cs typeface="Calibri"/>
              </a:defRPr>
            </a:pPr>
            <a:r>
              <a:rPr lang="es-MX"/>
              <a:t>MEDIO ALTERNO</a:t>
            </a:r>
          </a:p>
        </c:rich>
      </c:tx>
      <c:layout>
        <c:manualLayout>
          <c:xMode val="edge"/>
          <c:yMode val="edge"/>
          <c:x val="0.39000629719749524"/>
          <c:y val="5.4679284963196635E-2"/>
        </c:manualLayout>
      </c:layout>
      <c:overlay val="1"/>
    </c:title>
    <c:autoTitleDeleted val="0"/>
    <c:plotArea>
      <c:layout>
        <c:manualLayout>
          <c:layoutTarget val="inner"/>
          <c:xMode val="edge"/>
          <c:yMode val="edge"/>
          <c:x val="6.9698993959728145E-2"/>
          <c:y val="0.18889556786474246"/>
          <c:w val="0.51052433909678818"/>
          <c:h val="0.78231994753642442"/>
        </c:manualLayout>
      </c:layout>
      <c:pieChart>
        <c:varyColors val="1"/>
        <c:ser>
          <c:idx val="0"/>
          <c:order val="0"/>
          <c:explosion val="7"/>
          <c:dPt>
            <c:idx val="0"/>
            <c:bubble3D val="0"/>
          </c:dPt>
          <c:dPt>
            <c:idx val="1"/>
            <c:bubble3D val="0"/>
            <c:spPr>
              <a:solidFill>
                <a:srgbClr val="009900"/>
              </a:solidFill>
              <a:effectLst/>
            </c:spPr>
          </c:dPt>
          <c:dPt>
            <c:idx val="2"/>
            <c:bubble3D val="0"/>
            <c:explosion val="6"/>
            <c:spPr>
              <a:solidFill>
                <a:srgbClr val="CC99FF"/>
              </a:solidFill>
            </c:spPr>
          </c:dPt>
          <c:dLbls>
            <c:dLbl>
              <c:idx val="0"/>
              <c:delete val="1"/>
            </c:dLbl>
            <c:dLbl>
              <c:idx val="1"/>
              <c:delete val="1"/>
            </c:dLbl>
            <c:dLbl>
              <c:idx val="2"/>
              <c:layout>
                <c:manualLayout>
                  <c:x val="5.4905516848781618E-3"/>
                  <c:y val="-0.37013669821240797"/>
                </c:manualLayout>
              </c:layout>
              <c:showLegendKey val="0"/>
              <c:showVal val="1"/>
              <c:showCatName val="0"/>
              <c:showSerName val="0"/>
              <c:showPercent val="0"/>
              <c:showBubbleSize val="0"/>
            </c:dLbl>
            <c:txPr>
              <a:bodyPr/>
              <a:lstStyle/>
              <a:p>
                <a:pPr>
                  <a:defRPr sz="1000" b="1" i="0" u="none" strike="noStrike" baseline="0">
                    <a:solidFill>
                      <a:sysClr val="windowText" lastClr="000000"/>
                    </a:solidFill>
                    <a:latin typeface="Calibri"/>
                    <a:ea typeface="Calibri"/>
                    <a:cs typeface="Calibri"/>
                  </a:defRPr>
                </a:pPr>
                <a:endParaRPr lang="es-MX"/>
              </a:p>
            </c:txPr>
            <c:showLegendKey val="0"/>
            <c:showVal val="1"/>
            <c:showCatName val="0"/>
            <c:showSerName val="0"/>
            <c:showPercent val="0"/>
            <c:showBubbleSize val="0"/>
            <c:showLeaderLines val="1"/>
          </c:dLbls>
          <c:cat>
            <c:strRef>
              <c:f>'Gub. tipo medio graf'!$E$6:$G$6</c:f>
              <c:strCache>
                <c:ptCount val="3"/>
                <c:pt idx="0">
                  <c:v>GUBERNAMENTAL FEDERAL</c:v>
                </c:pt>
                <c:pt idx="1">
                  <c:v>GUBERNAMENTAL ESTATAL</c:v>
                </c:pt>
                <c:pt idx="2">
                  <c:v>GUBERNAMENTAL MUNICIPAL</c:v>
                </c:pt>
              </c:strCache>
            </c:strRef>
          </c:cat>
          <c:val>
            <c:numRef>
              <c:f>'Gub. tipo medio graf'!$E$8:$G$8</c:f>
              <c:numCache>
                <c:formatCode>0.0%</c:formatCode>
                <c:ptCount val="3"/>
                <c:pt idx="0">
                  <c:v>0</c:v>
                </c:pt>
                <c:pt idx="1">
                  <c:v>0</c:v>
                </c:pt>
                <c:pt idx="2">
                  <c:v>1</c:v>
                </c:pt>
              </c:numCache>
            </c:numRef>
          </c:val>
        </c:ser>
        <c:dLbls>
          <c:showLegendKey val="0"/>
          <c:showVal val="0"/>
          <c:showCatName val="0"/>
          <c:showSerName val="0"/>
          <c:showPercent val="0"/>
          <c:showBubbleSize val="0"/>
          <c:showLeaderLines val="1"/>
        </c:dLbls>
        <c:firstSliceAng val="0"/>
      </c:pieChart>
      <c:spPr>
        <a:noFill/>
        <a:ln w="25400">
          <a:noFill/>
        </a:ln>
      </c:spPr>
    </c:plotArea>
    <c:legend>
      <c:legendPos val="r"/>
      <c:legendEntry>
        <c:idx val="0"/>
        <c:delete val="1"/>
      </c:legendEntry>
      <c:legendEntry>
        <c:idx val="1"/>
        <c:delete val="1"/>
      </c:legendEntry>
      <c:layout>
        <c:manualLayout>
          <c:xMode val="edge"/>
          <c:yMode val="edge"/>
          <c:x val="0.62301348607815576"/>
          <c:y val="0.46585657865322039"/>
          <c:w val="0.32836207374270154"/>
          <c:h val="0.11875969762454772"/>
        </c:manualLayout>
      </c:layout>
      <c:overlay val="0"/>
      <c:txPr>
        <a:bodyPr/>
        <a:lstStyle/>
        <a:p>
          <a:pPr rtl="0">
            <a:defRPr sz="920" b="0" i="0" u="none" strike="noStrike" baseline="0">
              <a:solidFill>
                <a:srgbClr val="000000"/>
              </a:solidFill>
              <a:latin typeface="Calibri"/>
              <a:ea typeface="Calibri"/>
              <a:cs typeface="Calibri"/>
            </a:defRPr>
          </a:pPr>
          <a:endParaRPr lang="es-MX"/>
        </a:p>
      </c:txPr>
    </c:legend>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s-MX"/>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title>
    <c:autoTitleDeleted val="0"/>
    <c:view3D>
      <c:rotX val="30"/>
      <c:rotY val="0"/>
      <c:rAngAx val="0"/>
      <c:perspective val="30"/>
    </c:view3D>
    <c:floor>
      <c:thickness val="0"/>
    </c:floor>
    <c:sideWall>
      <c:thickness val="0"/>
    </c:sideWall>
    <c:backWall>
      <c:thickness val="0"/>
    </c:backWall>
    <c:plotArea>
      <c:layout/>
      <c:pie3DChart>
        <c:varyColors val="1"/>
        <c:ser>
          <c:idx val="0"/>
          <c:order val="0"/>
          <c:tx>
            <c:strRef>
              <c:f>final!$A$35</c:f>
              <c:strCache>
                <c:ptCount val="1"/>
                <c:pt idx="0">
                  <c:v>Transporte</c:v>
                </c:pt>
              </c:strCache>
            </c:strRef>
          </c:tx>
          <c:explosion val="25"/>
          <c:dPt>
            <c:idx val="0"/>
            <c:bubble3D val="0"/>
            <c:spPr>
              <a:solidFill>
                <a:srgbClr val="FF0000"/>
              </a:solidFill>
            </c:spPr>
          </c:dPt>
          <c:dPt>
            <c:idx val="1"/>
            <c:bubble3D val="0"/>
            <c:spPr>
              <a:solidFill>
                <a:srgbClr val="F2B10E"/>
              </a:solidFill>
            </c:spPr>
          </c:dPt>
          <c:cat>
            <c:strRef>
              <c:f>final!$B$34:$C$34</c:f>
              <c:strCache>
                <c:ptCount val="2"/>
                <c:pt idx="0">
                  <c:v>COALICIÓN UNIDOS POR TI</c:v>
                </c:pt>
                <c:pt idx="1">
                  <c:v>COALICIÓN UNIDOS PODEMOS MÁS</c:v>
                </c:pt>
              </c:strCache>
            </c:strRef>
          </c:cat>
          <c:val>
            <c:numRef>
              <c:f>final!$B$35:$C$35</c:f>
              <c:numCache>
                <c:formatCode>General</c:formatCode>
                <c:ptCount val="2"/>
                <c:pt idx="0">
                  <c:v>50</c:v>
                </c:pt>
                <c:pt idx="1">
                  <c:v>10</c:v>
                </c:pt>
              </c:numCache>
            </c:numRef>
          </c:val>
        </c:ser>
        <c:dLbls>
          <c:showLegendKey val="0"/>
          <c:showVal val="0"/>
          <c:showCatName val="0"/>
          <c:showSerName val="0"/>
          <c:showPercent val="0"/>
          <c:showBubbleSize val="0"/>
          <c:showLeaderLines val="1"/>
        </c:dLbls>
      </c:pie3DChart>
    </c:plotArea>
    <c:legend>
      <c:legendPos val="r"/>
      <c:overlay val="0"/>
    </c:legend>
    <c:plotVisOnly val="1"/>
    <c:dispBlanksAs val="gap"/>
    <c:showDLblsOverMax val="0"/>
  </c:chart>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73.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s-MX"/>
          </a:p>
        </p:txBody>
      </p:sp>
      <p:sp>
        <p:nvSpPr>
          <p:cNvPr id="3" name="2 Marcador de fecha"/>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06B0411F-08D7-49CF-8EDD-BFBF96E66118}" type="datetimeFigureOut">
              <a:rPr lang="es-MX" smtClean="0"/>
              <a:t>29/11/2014</a:t>
            </a:fld>
            <a:endParaRPr lang="es-MX"/>
          </a:p>
        </p:txBody>
      </p:sp>
      <p:sp>
        <p:nvSpPr>
          <p:cNvPr id="4" name="3 Marcador de imagen de diapositiva"/>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s-MX"/>
          </a:p>
        </p:txBody>
      </p:sp>
      <p:sp>
        <p:nvSpPr>
          <p:cNvPr id="5" name="4 Marcador de notas"/>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7B4549F-9BE3-479C-9F68-9EDBEB6ED228}" type="slidenum">
              <a:rPr lang="es-MX" smtClean="0"/>
              <a:t>‹Nº›</a:t>
            </a:fld>
            <a:endParaRPr lang="es-MX"/>
          </a:p>
        </p:txBody>
      </p:sp>
    </p:spTree>
    <p:extLst>
      <p:ext uri="{BB962C8B-B14F-4D97-AF65-F5344CB8AC3E}">
        <p14:creationId xmlns:p14="http://schemas.microsoft.com/office/powerpoint/2010/main" val="1081269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ln>
            <a:miter lim="800000"/>
            <a:headEnd/>
            <a:tailEnd/>
          </a:ln>
        </p:spPr>
        <p:txBody>
          <a:bodyPr/>
          <a:lstStyle/>
          <a:p>
            <a:pPr>
              <a:defRPr/>
            </a:pPr>
            <a:fld id="{2FCF3786-E4FA-4025-9FD3-6F8871F239B2}" type="slidenum">
              <a:rPr lang="es-ES_tradnl" smtClean="0">
                <a:solidFill>
                  <a:srgbClr val="000000"/>
                </a:solidFill>
              </a:rPr>
              <a:pPr>
                <a:defRPr/>
              </a:pPr>
              <a:t>4</a:t>
            </a:fld>
            <a:endParaRPr lang="es-ES_tradnl" dirty="0" smtClean="0">
              <a:solidFill>
                <a:srgbClr val="000000"/>
              </a:solidFill>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_tradnl"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1 Marcador de imagen de diapositiva"/>
          <p:cNvSpPr>
            <a:spLocks noGrp="1" noRot="1" noChangeAspect="1" noTextEdit="1"/>
          </p:cNvSpPr>
          <p:nvPr>
            <p:ph type="sldImg"/>
          </p:nvPr>
        </p:nvSpPr>
        <p:spPr>
          <a:ln/>
        </p:spPr>
      </p:sp>
      <p:sp>
        <p:nvSpPr>
          <p:cNvPr id="6451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27E97E82-3BF1-45EE-8AD1-DAC750D5675C}" type="slidenum">
              <a:rPr lang="es-ES_tradnl" smtClean="0"/>
              <a:pPr>
                <a:defRPr/>
              </a:pPr>
              <a:t>13</a:t>
            </a:fld>
            <a:endParaRPr lang="es-ES_tradnl"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1 Marcador de imagen de diapositiva"/>
          <p:cNvSpPr>
            <a:spLocks noGrp="1" noRot="1" noChangeAspect="1" noTextEdit="1"/>
          </p:cNvSpPr>
          <p:nvPr>
            <p:ph type="sldImg"/>
          </p:nvPr>
        </p:nvSpPr>
        <p:spPr>
          <a:ln/>
        </p:spPr>
      </p:sp>
      <p:sp>
        <p:nvSpPr>
          <p:cNvPr id="6553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03634A06-76DD-4838-AA46-BECA7786F5CB}" type="slidenum">
              <a:rPr lang="es-ES_tradnl" smtClean="0"/>
              <a:pPr>
                <a:defRPr/>
              </a:pPr>
              <a:t>14</a:t>
            </a:fld>
            <a:endParaRPr lang="es-ES_tradnl"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1 Marcador de imagen de diapositiva"/>
          <p:cNvSpPr>
            <a:spLocks noGrp="1" noRot="1" noChangeAspect="1" noTextEdit="1"/>
          </p:cNvSpPr>
          <p:nvPr>
            <p:ph type="sldImg"/>
          </p:nvPr>
        </p:nvSpPr>
        <p:spPr>
          <a:ln/>
        </p:spPr>
      </p:sp>
      <p:sp>
        <p:nvSpPr>
          <p:cNvPr id="66563"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64E0E1FA-0869-4513-B2A6-59BCDBE0E145}" type="slidenum">
              <a:rPr lang="es-ES_tradnl" smtClean="0"/>
              <a:pPr>
                <a:defRPr/>
              </a:pPr>
              <a:t>15</a:t>
            </a:fld>
            <a:endParaRPr lang="es-ES_tradnl"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1 Marcador de imagen de diapositiva"/>
          <p:cNvSpPr>
            <a:spLocks noGrp="1" noRot="1" noChangeAspect="1" noTextEdit="1"/>
          </p:cNvSpPr>
          <p:nvPr>
            <p:ph type="sldImg"/>
          </p:nvPr>
        </p:nvSpPr>
        <p:spPr>
          <a:ln/>
        </p:spPr>
      </p:sp>
      <p:sp>
        <p:nvSpPr>
          <p:cNvPr id="67587"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3F02B268-E7D0-4F9D-8310-78FEC5F82F40}" type="slidenum">
              <a:rPr lang="es-ES_tradnl" smtClean="0"/>
              <a:pPr>
                <a:defRPr/>
              </a:pPr>
              <a:t>16</a:t>
            </a:fld>
            <a:endParaRPr lang="es-ES_tradnl"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1 Marcador de imagen de diapositiva"/>
          <p:cNvSpPr>
            <a:spLocks noGrp="1" noRot="1" noChangeAspect="1" noTextEdit="1"/>
          </p:cNvSpPr>
          <p:nvPr>
            <p:ph type="sldImg"/>
          </p:nvPr>
        </p:nvSpPr>
        <p:spPr>
          <a:ln/>
        </p:spPr>
      </p:sp>
      <p:sp>
        <p:nvSpPr>
          <p:cNvPr id="68611"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D84E4FED-3EA1-4ABC-9B4E-9231D856CAD8}" type="slidenum">
              <a:rPr lang="es-ES_tradnl" smtClean="0"/>
              <a:pPr>
                <a:defRPr/>
              </a:pPr>
              <a:t>17</a:t>
            </a:fld>
            <a:endParaRPr lang="es-ES_tradnl"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pPr>
                <a:defRPr/>
              </a:pPr>
              <a:t>18</a:t>
            </a:fld>
            <a:endParaRPr lang="es-ES_tradnl"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pPr>
                <a:defRPr/>
              </a:pPr>
              <a:t>19</a:t>
            </a:fld>
            <a:endParaRPr lang="es-ES_tradnl"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pPr>
                <a:defRPr/>
              </a:pPr>
              <a:t>20</a:t>
            </a:fld>
            <a:endParaRPr lang="es-ES_tradnl"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pPr>
                <a:defRPr/>
              </a:pPr>
              <a:t>21</a:t>
            </a:fld>
            <a:endParaRPr lang="es-ES_tradnl"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pPr>
                <a:defRPr/>
              </a:pPr>
              <a:t>22</a:t>
            </a:fld>
            <a:endParaRPr lang="es-ES_tradnl"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Marcador de imagen de diapositiva"/>
          <p:cNvSpPr>
            <a:spLocks noGrp="1" noRot="1" noChangeAspect="1" noTextEdit="1"/>
          </p:cNvSpPr>
          <p:nvPr>
            <p:ph type="sldImg"/>
          </p:nvPr>
        </p:nvSpPr>
        <p:spPr>
          <a:ln/>
        </p:spPr>
      </p:sp>
      <p:sp>
        <p:nvSpPr>
          <p:cNvPr id="62467"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145BA99-0037-4C9E-A87C-AF9DF639BA9F}" type="slidenum">
              <a:rPr lang="es-ES_tradnl" smtClean="0"/>
              <a:pPr>
                <a:defRPr/>
              </a:pPr>
              <a:t>5</a:t>
            </a:fld>
            <a:endParaRPr lang="es-ES_tradnl"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pPr>
                <a:defRPr/>
              </a:pPr>
              <a:t>23</a:t>
            </a:fld>
            <a:endParaRPr lang="es-ES_tradnl"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pPr>
                <a:defRPr/>
              </a:pPr>
              <a:t>24</a:t>
            </a:fld>
            <a:endParaRPr lang="es-ES_tradnl"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1 Marcador de imagen de diapositiva"/>
          <p:cNvSpPr>
            <a:spLocks noGrp="1" noRot="1" noChangeAspect="1" noTextEdit="1"/>
          </p:cNvSpPr>
          <p:nvPr>
            <p:ph type="sldImg"/>
          </p:nvPr>
        </p:nvSpPr>
        <p:spPr>
          <a:ln/>
        </p:spPr>
      </p:sp>
      <p:sp>
        <p:nvSpPr>
          <p:cNvPr id="7065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4020B9AC-77C2-439B-9D26-8145DD93CCB3}" type="slidenum">
              <a:rPr lang="es-ES_tradnl" smtClean="0"/>
              <a:pPr>
                <a:defRPr/>
              </a:pPr>
              <a:t>25</a:t>
            </a:fld>
            <a:endParaRPr lang="es-ES_tradnl"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Marcador de imagen de diapositiva"/>
          <p:cNvSpPr>
            <a:spLocks noGrp="1" noRot="1" noChangeAspect="1" noTextEdit="1"/>
          </p:cNvSpPr>
          <p:nvPr>
            <p:ph type="sldImg"/>
          </p:nvPr>
        </p:nvSpPr>
        <p:spPr>
          <a:ln/>
        </p:spPr>
      </p:sp>
      <p:sp>
        <p:nvSpPr>
          <p:cNvPr id="71683"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dirty="0" smtClean="0"/>
          </a:p>
        </p:txBody>
      </p:sp>
      <p:sp>
        <p:nvSpPr>
          <p:cNvPr id="4" name="3 Marcador de número de diapositiva"/>
          <p:cNvSpPr>
            <a:spLocks noGrp="1"/>
          </p:cNvSpPr>
          <p:nvPr>
            <p:ph type="sldNum" sz="quarter" idx="5"/>
          </p:nvPr>
        </p:nvSpPr>
        <p:spPr/>
        <p:txBody>
          <a:bodyPr/>
          <a:lstStyle/>
          <a:p>
            <a:pPr>
              <a:defRPr/>
            </a:pPr>
            <a:fld id="{1FC0D7A7-38A5-4F4A-833C-453312224211}" type="slidenum">
              <a:rPr lang="es-ES_tradnl" smtClean="0"/>
              <a:pPr>
                <a:defRPr/>
              </a:pPr>
              <a:t>26</a:t>
            </a:fld>
            <a:endParaRPr lang="es-ES_tradnl"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Marcador de imagen de diapositiva"/>
          <p:cNvSpPr>
            <a:spLocks noGrp="1" noRot="1" noChangeAspect="1" noTextEdit="1"/>
          </p:cNvSpPr>
          <p:nvPr>
            <p:ph type="sldImg"/>
          </p:nvPr>
        </p:nvSpPr>
        <p:spPr>
          <a:ln/>
        </p:spPr>
      </p:sp>
      <p:sp>
        <p:nvSpPr>
          <p:cNvPr id="71683"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dirty="0" smtClean="0"/>
          </a:p>
        </p:txBody>
      </p:sp>
      <p:sp>
        <p:nvSpPr>
          <p:cNvPr id="4" name="3 Marcador de número de diapositiva"/>
          <p:cNvSpPr>
            <a:spLocks noGrp="1"/>
          </p:cNvSpPr>
          <p:nvPr>
            <p:ph type="sldNum" sz="quarter" idx="5"/>
          </p:nvPr>
        </p:nvSpPr>
        <p:spPr/>
        <p:txBody>
          <a:bodyPr/>
          <a:lstStyle/>
          <a:p>
            <a:pPr>
              <a:defRPr/>
            </a:pPr>
            <a:fld id="{1FC0D7A7-38A5-4F4A-833C-453312224211}" type="slidenum">
              <a:rPr lang="es-ES_tradnl" smtClean="0"/>
              <a:pPr>
                <a:defRPr/>
              </a:pPr>
              <a:t>27</a:t>
            </a:fld>
            <a:endParaRPr lang="es-ES_tradnl"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Marcador de imagen de diapositiva"/>
          <p:cNvSpPr>
            <a:spLocks noGrp="1" noRot="1" noChangeAspect="1" noTextEdit="1"/>
          </p:cNvSpPr>
          <p:nvPr>
            <p:ph type="sldImg"/>
          </p:nvPr>
        </p:nvSpPr>
        <p:spPr>
          <a:ln/>
        </p:spPr>
      </p:sp>
      <p:sp>
        <p:nvSpPr>
          <p:cNvPr id="71683"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dirty="0" smtClean="0"/>
          </a:p>
        </p:txBody>
      </p:sp>
      <p:sp>
        <p:nvSpPr>
          <p:cNvPr id="4" name="3 Marcador de número de diapositiva"/>
          <p:cNvSpPr>
            <a:spLocks noGrp="1"/>
          </p:cNvSpPr>
          <p:nvPr>
            <p:ph type="sldNum" sz="quarter" idx="5"/>
          </p:nvPr>
        </p:nvSpPr>
        <p:spPr/>
        <p:txBody>
          <a:bodyPr/>
          <a:lstStyle/>
          <a:p>
            <a:pPr>
              <a:defRPr/>
            </a:pPr>
            <a:fld id="{1FC0D7A7-38A5-4F4A-833C-453312224211}" type="slidenum">
              <a:rPr lang="es-ES_tradnl" smtClean="0"/>
              <a:pPr>
                <a:defRPr/>
              </a:pPr>
              <a:t>28</a:t>
            </a:fld>
            <a:endParaRPr lang="es-ES_tradnl"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1 Marcador de imagen de diapositiva"/>
          <p:cNvSpPr>
            <a:spLocks noGrp="1" noRot="1" noChangeAspect="1" noTextEdit="1"/>
          </p:cNvSpPr>
          <p:nvPr>
            <p:ph type="sldImg"/>
          </p:nvPr>
        </p:nvSpPr>
        <p:spPr>
          <a:ln/>
        </p:spPr>
      </p:sp>
      <p:sp>
        <p:nvSpPr>
          <p:cNvPr id="72707"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30D25E83-DA2A-4701-B66E-303A1702A968}" type="slidenum">
              <a:rPr lang="es-ES_tradnl" smtClean="0"/>
              <a:pPr>
                <a:defRPr/>
              </a:pPr>
              <a:t>33</a:t>
            </a:fld>
            <a:endParaRPr lang="es-ES_tradnl"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1 Marcador de imagen de diapositiva"/>
          <p:cNvSpPr>
            <a:spLocks noGrp="1" noRot="1" noChangeAspect="1" noTextEdit="1"/>
          </p:cNvSpPr>
          <p:nvPr>
            <p:ph type="sldImg"/>
          </p:nvPr>
        </p:nvSpPr>
        <p:spPr>
          <a:ln/>
        </p:spPr>
      </p:sp>
      <p:sp>
        <p:nvSpPr>
          <p:cNvPr id="73731"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690F8AF-5568-4372-BF13-28DEB4DFEED5}" type="slidenum">
              <a:rPr lang="es-ES_tradnl" smtClean="0"/>
              <a:pPr>
                <a:defRPr/>
              </a:pPr>
              <a:t>34</a:t>
            </a:fld>
            <a:endParaRPr lang="es-ES_tradnl"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1 Marcador de imagen de diapositiva"/>
          <p:cNvSpPr>
            <a:spLocks noGrp="1" noRot="1" noChangeAspect="1" noTextEdit="1"/>
          </p:cNvSpPr>
          <p:nvPr>
            <p:ph type="sldImg"/>
          </p:nvPr>
        </p:nvSpPr>
        <p:spPr>
          <a:ln/>
        </p:spPr>
      </p:sp>
      <p:sp>
        <p:nvSpPr>
          <p:cNvPr id="73731"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690F8AF-5568-4372-BF13-28DEB4DFEED5}" type="slidenum">
              <a:rPr lang="es-ES_tradnl" smtClean="0"/>
              <a:pPr>
                <a:defRPr/>
              </a:pPr>
              <a:t>35</a:t>
            </a:fld>
            <a:endParaRPr lang="es-ES_tradnl"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1 Marcador de imagen de diapositiva"/>
          <p:cNvSpPr>
            <a:spLocks noGrp="1" noRot="1" noChangeAspect="1" noTextEdit="1"/>
          </p:cNvSpPr>
          <p:nvPr>
            <p:ph type="sldImg"/>
          </p:nvPr>
        </p:nvSpPr>
        <p:spPr>
          <a:ln/>
        </p:spPr>
      </p:sp>
      <p:sp>
        <p:nvSpPr>
          <p:cNvPr id="7475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txBox="1">
            <a:spLocks noGrp="1"/>
          </p:cNvSpPr>
          <p:nvPr/>
        </p:nvSpPr>
        <p:spPr bwMode="auto">
          <a:xfrm>
            <a:off x="3971615" y="8831135"/>
            <a:ext cx="3038786" cy="465265"/>
          </a:xfrm>
          <a:prstGeom prst="rect">
            <a:avLst/>
          </a:prstGeom>
          <a:noFill/>
          <a:extLst/>
        </p:spPr>
        <p:txBody>
          <a:bodyPr lIns="93177" tIns="46589" rIns="93177" bIns="46589" anchor="b"/>
          <a:lstStyle/>
          <a:p>
            <a:pPr algn="r">
              <a:defRPr/>
            </a:pPr>
            <a:fld id="{1FEDCDC3-2E58-4CD2-B7BE-30DF657AB87F}" type="slidenum">
              <a:rPr lang="es-ES_tradnl" sz="1200"/>
              <a:pPr algn="r">
                <a:defRPr/>
              </a:pPr>
              <a:t>36</a:t>
            </a:fld>
            <a:endParaRPr lang="es-ES_tradnl"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Marcador de imagen de diapositiva"/>
          <p:cNvSpPr>
            <a:spLocks noGrp="1" noRot="1" noChangeAspect="1" noTextEdit="1"/>
          </p:cNvSpPr>
          <p:nvPr>
            <p:ph type="sldImg"/>
          </p:nvPr>
        </p:nvSpPr>
        <p:spPr>
          <a:ln/>
        </p:spPr>
      </p:sp>
      <p:sp>
        <p:nvSpPr>
          <p:cNvPr id="62467"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145BA99-0037-4C9E-A87C-AF9DF639BA9F}" type="slidenum">
              <a:rPr lang="es-ES_tradnl" smtClean="0"/>
              <a:pPr>
                <a:defRPr/>
              </a:pPr>
              <a:t>6</a:t>
            </a:fld>
            <a:endParaRPr lang="es-ES_tradnl"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Marcador de imagen de diapositiva"/>
          <p:cNvSpPr>
            <a:spLocks noGrp="1" noRot="1" noChangeAspect="1" noTextEdit="1"/>
          </p:cNvSpPr>
          <p:nvPr>
            <p:ph type="sldImg"/>
          </p:nvPr>
        </p:nvSpPr>
        <p:spPr>
          <a:ln/>
        </p:spPr>
      </p:sp>
      <p:sp>
        <p:nvSpPr>
          <p:cNvPr id="7577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DC790409-D39F-4570-B41A-6E649C0F500C}" type="slidenum">
              <a:rPr lang="es-ES_tradnl" smtClean="0"/>
              <a:pPr>
                <a:defRPr/>
              </a:pPr>
              <a:t>37</a:t>
            </a:fld>
            <a:endParaRPr lang="es-ES_tradnl"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1 Marcador de imagen de diapositiva"/>
          <p:cNvSpPr>
            <a:spLocks noGrp="1" noRot="1" noChangeAspect="1" noTextEdit="1"/>
          </p:cNvSpPr>
          <p:nvPr>
            <p:ph type="sldImg"/>
          </p:nvPr>
        </p:nvSpPr>
        <p:spPr>
          <a:ln/>
        </p:spPr>
      </p:sp>
      <p:sp>
        <p:nvSpPr>
          <p:cNvPr id="76803"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F146B660-B500-4656-B4F6-D8A5C5C3ECE4}" type="slidenum">
              <a:rPr lang="es-ES_tradnl" smtClean="0"/>
              <a:pPr>
                <a:defRPr/>
              </a:pPr>
              <a:t>38</a:t>
            </a:fld>
            <a:endParaRPr lang="es-ES_tradnl"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1 Marcador de imagen de diapositiva"/>
          <p:cNvSpPr>
            <a:spLocks noGrp="1" noRot="1" noChangeAspect="1" noTextEdit="1"/>
          </p:cNvSpPr>
          <p:nvPr>
            <p:ph type="sldImg"/>
          </p:nvPr>
        </p:nvSpPr>
        <p:spPr>
          <a:ln/>
        </p:spPr>
      </p:sp>
      <p:sp>
        <p:nvSpPr>
          <p:cNvPr id="77827"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1EC4F7C-557B-4934-83FF-DF8DB4F4A37F}" type="slidenum">
              <a:rPr lang="es-ES_tradnl" smtClean="0"/>
              <a:pPr>
                <a:defRPr/>
              </a:pPr>
              <a:t>39</a:t>
            </a:fld>
            <a:endParaRPr lang="es-ES_tradnl"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1 Marcador de imagen de diapositiva"/>
          <p:cNvSpPr>
            <a:spLocks noGrp="1" noRot="1" noChangeAspect="1" noTextEdit="1"/>
          </p:cNvSpPr>
          <p:nvPr>
            <p:ph type="sldImg"/>
          </p:nvPr>
        </p:nvSpPr>
        <p:spPr>
          <a:ln/>
        </p:spPr>
      </p:sp>
      <p:sp>
        <p:nvSpPr>
          <p:cNvPr id="7987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F3A8B22E-DC34-4031-98F3-A0C397FC472F}" type="slidenum">
              <a:rPr lang="es-ES_tradnl" smtClean="0"/>
              <a:pPr>
                <a:defRPr/>
              </a:pPr>
              <a:t>41</a:t>
            </a:fld>
            <a:endParaRPr lang="es-ES_tradnl"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Marcador de imagen de diapositiva"/>
          <p:cNvSpPr>
            <a:spLocks noGrp="1" noRot="1" noChangeAspect="1" noTextEdit="1"/>
          </p:cNvSpPr>
          <p:nvPr>
            <p:ph type="sldImg"/>
          </p:nvPr>
        </p:nvSpPr>
        <p:spPr>
          <a:ln/>
        </p:spPr>
      </p:sp>
      <p:sp>
        <p:nvSpPr>
          <p:cNvPr id="8089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B7FC7743-CB81-47AC-BE04-7A4F0C9774F4}" type="slidenum">
              <a:rPr lang="es-ES_tradnl" smtClean="0"/>
              <a:pPr>
                <a:defRPr/>
              </a:pPr>
              <a:t>42</a:t>
            </a:fld>
            <a:endParaRPr lang="es-ES_tradnl"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Marcador de imagen de diapositiva"/>
          <p:cNvSpPr>
            <a:spLocks noGrp="1" noRot="1" noChangeAspect="1" noTextEdit="1"/>
          </p:cNvSpPr>
          <p:nvPr>
            <p:ph type="sldImg"/>
          </p:nvPr>
        </p:nvSpPr>
        <p:spPr>
          <a:ln/>
        </p:spPr>
      </p:sp>
      <p:sp>
        <p:nvSpPr>
          <p:cNvPr id="81923"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284E75D1-AF51-41AC-872B-06FCCDF8D1F9}" type="slidenum">
              <a:rPr lang="es-ES_tradnl" smtClean="0"/>
              <a:pPr>
                <a:defRPr/>
              </a:pPr>
              <a:t>43</a:t>
            </a:fld>
            <a:endParaRPr lang="es-ES_tradnl"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1 Marcador de imagen de diapositiva"/>
          <p:cNvSpPr>
            <a:spLocks noGrp="1" noRot="1" noChangeAspect="1" noTextEdit="1"/>
          </p:cNvSpPr>
          <p:nvPr>
            <p:ph type="sldImg"/>
          </p:nvPr>
        </p:nvSpPr>
        <p:spPr>
          <a:ln/>
        </p:spPr>
      </p:sp>
      <p:sp>
        <p:nvSpPr>
          <p:cNvPr id="82947"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736F8003-C60F-459C-863E-75CBDB6A9981}" type="slidenum">
              <a:rPr lang="es-ES_tradnl" smtClean="0"/>
              <a:pPr>
                <a:defRPr/>
              </a:pPr>
              <a:t>47</a:t>
            </a:fld>
            <a:endParaRPr lang="es-ES_tradnl"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1 Marcador de imagen de diapositiva"/>
          <p:cNvSpPr>
            <a:spLocks noGrp="1" noRot="1" noChangeAspect="1" noTextEdit="1"/>
          </p:cNvSpPr>
          <p:nvPr>
            <p:ph type="sldImg"/>
          </p:nvPr>
        </p:nvSpPr>
        <p:spPr>
          <a:ln/>
        </p:spPr>
      </p:sp>
      <p:sp>
        <p:nvSpPr>
          <p:cNvPr id="8499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950EBBEA-FE3E-4BDB-88ED-67CF103E8FC0}" type="slidenum">
              <a:rPr lang="es-ES_tradnl" smtClean="0"/>
              <a:pPr>
                <a:defRPr/>
              </a:pPr>
              <a:t>49</a:t>
            </a:fld>
            <a:endParaRPr lang="es-ES_tradnl"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1 Marcador de imagen de diapositiva"/>
          <p:cNvSpPr>
            <a:spLocks noGrp="1" noRot="1" noChangeAspect="1" noTextEdit="1"/>
          </p:cNvSpPr>
          <p:nvPr>
            <p:ph type="sldImg"/>
          </p:nvPr>
        </p:nvSpPr>
        <p:spPr>
          <a:ln/>
        </p:spPr>
      </p:sp>
      <p:sp>
        <p:nvSpPr>
          <p:cNvPr id="8601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4A7F52E2-6380-49B1-8446-58C0697841A7}" type="slidenum">
              <a:rPr lang="es-ES_tradnl" smtClean="0"/>
              <a:pPr>
                <a:defRPr/>
              </a:pPr>
              <a:t>50</a:t>
            </a:fld>
            <a:endParaRPr lang="es-ES_tradnl"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1 Marcador de imagen de diapositiva"/>
          <p:cNvSpPr>
            <a:spLocks noGrp="1" noRot="1" noChangeAspect="1" noTextEdit="1"/>
          </p:cNvSpPr>
          <p:nvPr>
            <p:ph type="sldImg"/>
          </p:nvPr>
        </p:nvSpPr>
        <p:spPr>
          <a:ln/>
        </p:spPr>
      </p:sp>
      <p:sp>
        <p:nvSpPr>
          <p:cNvPr id="87043"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521D5F97-598F-4F3D-ABE0-553E6AB9C8CA}" type="slidenum">
              <a:rPr lang="es-ES_tradnl" smtClean="0"/>
              <a:pPr>
                <a:defRPr/>
              </a:pPr>
              <a:t>51</a:t>
            </a:fld>
            <a:endParaRPr lang="es-ES_tradnl"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1 Marcador de imagen de diapositiva"/>
          <p:cNvSpPr>
            <a:spLocks noGrp="1" noRot="1" noChangeAspect="1" noTextEdit="1"/>
          </p:cNvSpPr>
          <p:nvPr>
            <p:ph type="sldImg"/>
          </p:nvPr>
        </p:nvSpPr>
        <p:spPr>
          <a:ln/>
        </p:spPr>
      </p:sp>
      <p:sp>
        <p:nvSpPr>
          <p:cNvPr id="63491"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DC8615DA-F462-413B-B816-B40428B6DA38}" type="slidenum">
              <a:rPr lang="es-ES_tradnl" smtClean="0"/>
              <a:pPr>
                <a:defRPr/>
              </a:pPr>
              <a:t>7</a:t>
            </a:fld>
            <a:endParaRPr lang="es-ES_tradnl"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1 Marcador de imagen de diapositiva"/>
          <p:cNvSpPr>
            <a:spLocks noGrp="1" noRot="1" noChangeAspect="1" noTextEdit="1"/>
          </p:cNvSpPr>
          <p:nvPr>
            <p:ph type="sldImg"/>
          </p:nvPr>
        </p:nvSpPr>
        <p:spPr>
          <a:ln/>
        </p:spPr>
      </p:sp>
      <p:sp>
        <p:nvSpPr>
          <p:cNvPr id="88067"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3A245FBE-7E72-4D51-BFC3-5038127AE3D2}" type="slidenum">
              <a:rPr lang="es-ES_tradnl" smtClean="0"/>
              <a:pPr>
                <a:defRPr/>
              </a:pPr>
              <a:t>55</a:t>
            </a:fld>
            <a:endParaRPr lang="es-ES_tradnl"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1 Marcador de imagen de diapositiva"/>
          <p:cNvSpPr>
            <a:spLocks noGrp="1" noRot="1" noChangeAspect="1" noTextEdit="1"/>
          </p:cNvSpPr>
          <p:nvPr>
            <p:ph type="sldImg"/>
          </p:nvPr>
        </p:nvSpPr>
        <p:spPr>
          <a:ln/>
        </p:spPr>
      </p:sp>
      <p:sp>
        <p:nvSpPr>
          <p:cNvPr id="9011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DA175E58-61CA-4A7F-B615-EBB51ADE1BB7}" type="slidenum">
              <a:rPr lang="es-ES_tradnl" smtClean="0"/>
              <a:pPr>
                <a:defRPr/>
              </a:pPr>
              <a:t>57</a:t>
            </a:fld>
            <a:endParaRPr lang="es-ES_tradnl"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1 Marcador de imagen de diapositiva"/>
          <p:cNvSpPr>
            <a:spLocks noGrp="1" noRot="1" noChangeAspect="1" noTextEdit="1"/>
          </p:cNvSpPr>
          <p:nvPr>
            <p:ph type="sldImg"/>
          </p:nvPr>
        </p:nvSpPr>
        <p:spPr>
          <a:ln/>
        </p:spPr>
      </p:sp>
      <p:sp>
        <p:nvSpPr>
          <p:cNvPr id="9113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534E6068-69C8-40B5-AA3A-C5D39287FB69}" type="slidenum">
              <a:rPr lang="es-ES_tradnl" smtClean="0"/>
              <a:pPr>
                <a:defRPr/>
              </a:pPr>
              <a:t>58</a:t>
            </a:fld>
            <a:endParaRPr lang="es-ES_tradnl"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1 Marcador de imagen de diapositiva"/>
          <p:cNvSpPr>
            <a:spLocks noGrp="1" noRot="1" noChangeAspect="1" noTextEdit="1"/>
          </p:cNvSpPr>
          <p:nvPr>
            <p:ph type="sldImg"/>
          </p:nvPr>
        </p:nvSpPr>
        <p:spPr>
          <a:ln/>
        </p:spPr>
      </p:sp>
      <p:sp>
        <p:nvSpPr>
          <p:cNvPr id="92163"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1A9DF532-8191-42DA-8908-0BE834135BD8}" type="slidenum">
              <a:rPr lang="es-ES_tradnl" smtClean="0"/>
              <a:pPr>
                <a:defRPr/>
              </a:pPr>
              <a:t>65</a:t>
            </a:fld>
            <a:endParaRPr lang="es-ES_tradnl"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1 Marcador de imagen de diapositiva"/>
          <p:cNvSpPr>
            <a:spLocks noGrp="1" noRot="1" noChangeAspect="1" noTextEdit="1"/>
          </p:cNvSpPr>
          <p:nvPr>
            <p:ph type="sldImg"/>
          </p:nvPr>
        </p:nvSpPr>
        <p:spPr>
          <a:ln/>
        </p:spPr>
      </p:sp>
      <p:sp>
        <p:nvSpPr>
          <p:cNvPr id="93187"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F8E5F8C-57B2-4CCD-B161-91F61A1A2BED}" type="slidenum">
              <a:rPr lang="es-ES_tradnl" smtClean="0"/>
              <a:pPr>
                <a:defRPr/>
              </a:pPr>
              <a:t>69</a:t>
            </a:fld>
            <a:endParaRPr lang="es-ES_tradnl"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ln>
            <a:miter lim="800000"/>
            <a:headEnd/>
            <a:tailEnd/>
          </a:ln>
        </p:spPr>
        <p:txBody>
          <a:bodyPr/>
          <a:lstStyle/>
          <a:p>
            <a:pPr>
              <a:defRPr/>
            </a:pPr>
            <a:fld id="{C321FA9D-1B5C-48FD-9D54-75854A1059E9}" type="slidenum">
              <a:rPr lang="es-ES_tradnl" smtClean="0"/>
              <a:pPr>
                <a:defRPr/>
              </a:pPr>
              <a:t>71</a:t>
            </a:fld>
            <a:endParaRPr lang="es-ES_tradnl" dirty="0"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_tradnl"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1 Marcador de imagen de diapositiva"/>
          <p:cNvSpPr>
            <a:spLocks noGrp="1" noRot="1" noChangeAspect="1" noTextEdit="1"/>
          </p:cNvSpPr>
          <p:nvPr>
            <p:ph type="sldImg"/>
          </p:nvPr>
        </p:nvSpPr>
        <p:spPr>
          <a:ln/>
        </p:spPr>
      </p:sp>
      <p:sp>
        <p:nvSpPr>
          <p:cNvPr id="9625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2695C37-2160-41CE-BC18-37B27B88FC9D}" type="slidenum">
              <a:rPr lang="es-ES_tradnl" smtClean="0"/>
              <a:pPr>
                <a:defRPr/>
              </a:pPr>
              <a:t>72</a:t>
            </a:fld>
            <a:endParaRPr lang="es-ES_tradnl"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1 Marcador de imagen de diapositiva"/>
          <p:cNvSpPr>
            <a:spLocks noGrp="1" noRot="1" noChangeAspect="1" noTextEdit="1"/>
          </p:cNvSpPr>
          <p:nvPr>
            <p:ph type="sldImg"/>
          </p:nvPr>
        </p:nvSpPr>
        <p:spPr>
          <a:ln/>
        </p:spPr>
      </p:sp>
      <p:sp>
        <p:nvSpPr>
          <p:cNvPr id="97283"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08C2B09-1E79-486C-B9D2-B917B4DD46DC}" type="slidenum">
              <a:rPr lang="es-ES_tradnl" smtClean="0"/>
              <a:pPr>
                <a:defRPr/>
              </a:pPr>
              <a:t>73</a:t>
            </a:fld>
            <a:endParaRPr lang="es-ES_tradnl"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solidFill>
                  <a:prstClr val="black"/>
                </a:solidFill>
              </a:rPr>
              <a:pPr>
                <a:defRPr/>
              </a:pPr>
              <a:t>79</a:t>
            </a:fld>
            <a:endParaRPr lang="es-ES_tradnl" dirty="0">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solidFill>
                  <a:prstClr val="black"/>
                </a:solidFill>
              </a:rPr>
              <a:pPr>
                <a:defRPr/>
              </a:pPr>
              <a:t>80</a:t>
            </a:fld>
            <a:endParaRPr lang="es-ES_tradnl"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Marcador de imagen de diapositiva"/>
          <p:cNvSpPr>
            <a:spLocks noGrp="1" noRot="1" noChangeAspect="1" noTextEdit="1"/>
          </p:cNvSpPr>
          <p:nvPr>
            <p:ph type="sldImg"/>
          </p:nvPr>
        </p:nvSpPr>
        <p:spPr>
          <a:ln/>
        </p:spPr>
      </p:sp>
      <p:sp>
        <p:nvSpPr>
          <p:cNvPr id="62467"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145BA99-0037-4C9E-A87C-AF9DF639BA9F}" type="slidenum">
              <a:rPr lang="es-ES_tradnl" smtClean="0"/>
              <a:pPr>
                <a:defRPr/>
              </a:pPr>
              <a:t>8</a:t>
            </a:fld>
            <a:endParaRPr lang="es-ES_tradnl"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solidFill>
                  <a:prstClr val="black"/>
                </a:solidFill>
              </a:rPr>
              <a:pPr>
                <a:defRPr/>
              </a:pPr>
              <a:t>81</a:t>
            </a:fld>
            <a:endParaRPr lang="es-ES_tradnl" dirty="0">
              <a:solidFill>
                <a:prstClr val="black"/>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solidFill>
                  <a:prstClr val="black"/>
                </a:solidFill>
              </a:rPr>
              <a:pPr>
                <a:defRPr/>
              </a:pPr>
              <a:t>82</a:t>
            </a:fld>
            <a:endParaRPr lang="es-ES_tradnl" dirty="0">
              <a:solidFill>
                <a:prstClr val="black"/>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solidFill>
                  <a:prstClr val="black"/>
                </a:solidFill>
              </a:rPr>
              <a:pPr>
                <a:defRPr/>
              </a:pPr>
              <a:t>83</a:t>
            </a:fld>
            <a:endParaRPr lang="es-ES_tradnl" dirty="0">
              <a:solidFill>
                <a:prstClr val="black"/>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solidFill>
                  <a:prstClr val="black"/>
                </a:solidFill>
              </a:rPr>
              <a:pPr>
                <a:defRPr/>
              </a:pPr>
              <a:t>84</a:t>
            </a:fld>
            <a:endParaRPr lang="es-ES_tradnl" dirty="0">
              <a:solidFill>
                <a:prstClr val="black"/>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solidFill>
                  <a:prstClr val="black"/>
                </a:solidFill>
              </a:rPr>
              <a:pPr>
                <a:defRPr/>
              </a:pPr>
              <a:t>85</a:t>
            </a:fld>
            <a:endParaRPr lang="es-ES_tradnl" dirty="0">
              <a:solidFill>
                <a:prstClr val="black"/>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solidFill>
                  <a:prstClr val="black"/>
                </a:solidFill>
              </a:rPr>
              <a:pPr>
                <a:defRPr/>
              </a:pPr>
              <a:t>86</a:t>
            </a:fld>
            <a:endParaRPr lang="es-ES_tradnl" dirty="0">
              <a:solidFill>
                <a:prstClr val="black"/>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solidFill>
                  <a:prstClr val="black"/>
                </a:solidFill>
              </a:rPr>
              <a:pPr>
                <a:defRPr/>
              </a:pPr>
              <a:t>87</a:t>
            </a:fld>
            <a:endParaRPr lang="es-ES_tradnl" dirty="0">
              <a:solidFill>
                <a:prstClr val="black"/>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B01048E-AF85-476C-86EF-5DA643FBC1EF}" type="slidenum">
              <a:rPr lang="es-ES_tradnl" smtClean="0">
                <a:solidFill>
                  <a:prstClr val="black"/>
                </a:solidFill>
              </a:rPr>
              <a:pPr>
                <a:defRPr/>
              </a:pPr>
              <a:t>88</a:t>
            </a:fld>
            <a:endParaRPr lang="es-ES_tradnl" dirty="0">
              <a:solidFill>
                <a:prstClr val="black"/>
              </a:solidFil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1 Marcador de imagen de diapositiva"/>
          <p:cNvSpPr>
            <a:spLocks noGrp="1" noRot="1" noChangeAspect="1" noTextEdit="1"/>
          </p:cNvSpPr>
          <p:nvPr>
            <p:ph type="sldImg"/>
          </p:nvPr>
        </p:nvSpPr>
        <p:spPr>
          <a:ln/>
        </p:spPr>
      </p:sp>
      <p:sp>
        <p:nvSpPr>
          <p:cNvPr id="7987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F3A8B22E-DC34-4031-98F3-A0C397FC472F}" type="slidenum">
              <a:rPr lang="es-ES_tradnl" smtClean="0">
                <a:solidFill>
                  <a:prstClr val="black"/>
                </a:solidFill>
              </a:rPr>
              <a:pPr>
                <a:defRPr/>
              </a:pPr>
              <a:t>92</a:t>
            </a:fld>
            <a:endParaRPr lang="es-ES_tradnl" dirty="0">
              <a:solidFill>
                <a:prstClr val="black"/>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Marcador de imagen de diapositiva"/>
          <p:cNvSpPr>
            <a:spLocks noGrp="1" noRot="1" noChangeAspect="1" noTextEdit="1"/>
          </p:cNvSpPr>
          <p:nvPr>
            <p:ph type="sldImg"/>
          </p:nvPr>
        </p:nvSpPr>
        <p:spPr>
          <a:ln/>
        </p:spPr>
      </p:sp>
      <p:sp>
        <p:nvSpPr>
          <p:cNvPr id="8089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B7FC7743-CB81-47AC-BE04-7A4F0C9774F4}" type="slidenum">
              <a:rPr lang="es-ES_tradnl" smtClean="0">
                <a:solidFill>
                  <a:prstClr val="black"/>
                </a:solidFill>
              </a:rPr>
              <a:pPr>
                <a:defRPr/>
              </a:pPr>
              <a:t>93</a:t>
            </a:fld>
            <a:endParaRPr lang="es-ES_tradnl"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Marcador de imagen de diapositiva"/>
          <p:cNvSpPr>
            <a:spLocks noGrp="1" noRot="1" noChangeAspect="1" noTextEdit="1"/>
          </p:cNvSpPr>
          <p:nvPr>
            <p:ph type="sldImg"/>
          </p:nvPr>
        </p:nvSpPr>
        <p:spPr>
          <a:ln/>
        </p:spPr>
      </p:sp>
      <p:sp>
        <p:nvSpPr>
          <p:cNvPr id="62467"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145BA99-0037-4C9E-A87C-AF9DF639BA9F}" type="slidenum">
              <a:rPr lang="es-ES_tradnl" smtClean="0"/>
              <a:pPr>
                <a:defRPr/>
              </a:pPr>
              <a:t>9</a:t>
            </a:fld>
            <a:endParaRPr lang="es-ES_tradnl"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Marcador de imagen de diapositiva"/>
          <p:cNvSpPr>
            <a:spLocks noGrp="1" noRot="1" noChangeAspect="1" noTextEdit="1"/>
          </p:cNvSpPr>
          <p:nvPr>
            <p:ph type="sldImg"/>
          </p:nvPr>
        </p:nvSpPr>
        <p:spPr>
          <a:ln/>
        </p:spPr>
      </p:sp>
      <p:sp>
        <p:nvSpPr>
          <p:cNvPr id="81923"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284E75D1-AF51-41AC-872B-06FCCDF8D1F9}" type="slidenum">
              <a:rPr lang="es-ES_tradnl" smtClean="0">
                <a:solidFill>
                  <a:prstClr val="black"/>
                </a:solidFill>
              </a:rPr>
              <a:pPr>
                <a:defRPr/>
              </a:pPr>
              <a:t>94</a:t>
            </a:fld>
            <a:endParaRPr lang="es-ES_tradnl" dirty="0">
              <a:solidFill>
                <a:prstClr val="black"/>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1 Marcador de imagen de diapositiva"/>
          <p:cNvSpPr>
            <a:spLocks noGrp="1" noRot="1" noChangeAspect="1" noTextEdit="1"/>
          </p:cNvSpPr>
          <p:nvPr>
            <p:ph type="sldImg"/>
          </p:nvPr>
        </p:nvSpPr>
        <p:spPr>
          <a:ln/>
        </p:spPr>
      </p:sp>
      <p:sp>
        <p:nvSpPr>
          <p:cNvPr id="8499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950EBBEA-FE3E-4BDB-88ED-67CF103E8FC0}" type="slidenum">
              <a:rPr lang="es-ES_tradnl" smtClean="0">
                <a:solidFill>
                  <a:prstClr val="black"/>
                </a:solidFill>
              </a:rPr>
              <a:pPr>
                <a:defRPr/>
              </a:pPr>
              <a:t>99</a:t>
            </a:fld>
            <a:endParaRPr lang="es-ES_tradnl" dirty="0">
              <a:solidFill>
                <a:prstClr val="black"/>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1 Marcador de imagen de diapositiva"/>
          <p:cNvSpPr>
            <a:spLocks noGrp="1" noRot="1" noChangeAspect="1" noTextEdit="1"/>
          </p:cNvSpPr>
          <p:nvPr>
            <p:ph type="sldImg"/>
          </p:nvPr>
        </p:nvSpPr>
        <p:spPr>
          <a:ln/>
        </p:spPr>
      </p:sp>
      <p:sp>
        <p:nvSpPr>
          <p:cNvPr id="8601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4A7F52E2-6380-49B1-8446-58C0697841A7}" type="slidenum">
              <a:rPr lang="es-ES_tradnl" smtClean="0">
                <a:solidFill>
                  <a:prstClr val="black"/>
                </a:solidFill>
              </a:rPr>
              <a:pPr>
                <a:defRPr/>
              </a:pPr>
              <a:t>100</a:t>
            </a:fld>
            <a:endParaRPr lang="es-ES_tradnl" dirty="0">
              <a:solidFill>
                <a:prstClr val="black"/>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1 Marcador de imagen de diapositiva"/>
          <p:cNvSpPr>
            <a:spLocks noGrp="1" noRot="1" noChangeAspect="1" noTextEdit="1"/>
          </p:cNvSpPr>
          <p:nvPr>
            <p:ph type="sldImg"/>
          </p:nvPr>
        </p:nvSpPr>
        <p:spPr>
          <a:ln/>
        </p:spPr>
      </p:sp>
      <p:sp>
        <p:nvSpPr>
          <p:cNvPr id="87043"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521D5F97-598F-4F3D-ABE0-553E6AB9C8CA}" type="slidenum">
              <a:rPr lang="es-ES_tradnl" smtClean="0">
                <a:solidFill>
                  <a:prstClr val="black"/>
                </a:solidFill>
              </a:rPr>
              <a:pPr>
                <a:defRPr/>
              </a:pPr>
              <a:t>101</a:t>
            </a:fld>
            <a:endParaRPr lang="es-ES_tradnl" dirty="0">
              <a:solidFill>
                <a:prstClr val="black"/>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1 Marcador de imagen de diapositiva"/>
          <p:cNvSpPr>
            <a:spLocks noGrp="1" noRot="1" noChangeAspect="1" noTextEdit="1"/>
          </p:cNvSpPr>
          <p:nvPr>
            <p:ph type="sldImg"/>
          </p:nvPr>
        </p:nvSpPr>
        <p:spPr>
          <a:ln/>
        </p:spPr>
      </p:sp>
      <p:sp>
        <p:nvSpPr>
          <p:cNvPr id="9011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DA175E58-61CA-4A7F-B615-EBB51ADE1BB7}" type="slidenum">
              <a:rPr lang="es-ES_tradnl" smtClean="0">
                <a:solidFill>
                  <a:prstClr val="black"/>
                </a:solidFill>
              </a:rPr>
              <a:pPr>
                <a:defRPr/>
              </a:pPr>
              <a:t>105</a:t>
            </a:fld>
            <a:endParaRPr lang="es-ES_tradnl" dirty="0">
              <a:solidFill>
                <a:prstClr val="black"/>
              </a:solidFil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1 Marcador de imagen de diapositiva"/>
          <p:cNvSpPr>
            <a:spLocks noGrp="1" noRot="1" noChangeAspect="1" noTextEdit="1"/>
          </p:cNvSpPr>
          <p:nvPr>
            <p:ph type="sldImg"/>
          </p:nvPr>
        </p:nvSpPr>
        <p:spPr>
          <a:ln/>
        </p:spPr>
      </p:sp>
      <p:sp>
        <p:nvSpPr>
          <p:cNvPr id="9113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534E6068-69C8-40B5-AA3A-C5D39287FB69}" type="slidenum">
              <a:rPr lang="es-ES_tradnl" smtClean="0">
                <a:solidFill>
                  <a:prstClr val="black"/>
                </a:solidFill>
              </a:rPr>
              <a:pPr>
                <a:defRPr/>
              </a:pPr>
              <a:t>106</a:t>
            </a:fld>
            <a:endParaRPr lang="es-ES_tradnl" dirty="0">
              <a:solidFill>
                <a:prstClr val="black"/>
              </a:solidFil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1 Marcador de imagen de diapositiva"/>
          <p:cNvSpPr>
            <a:spLocks noGrp="1" noRot="1" noChangeAspect="1" noTextEdit="1"/>
          </p:cNvSpPr>
          <p:nvPr>
            <p:ph type="sldImg"/>
          </p:nvPr>
        </p:nvSpPr>
        <p:spPr>
          <a:ln/>
        </p:spPr>
      </p:sp>
      <p:sp>
        <p:nvSpPr>
          <p:cNvPr id="92163"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1A9DF532-8191-42DA-8908-0BE834135BD8}" type="slidenum">
              <a:rPr lang="es-ES_tradnl" smtClean="0">
                <a:solidFill>
                  <a:prstClr val="black"/>
                </a:solidFill>
              </a:rPr>
              <a:pPr>
                <a:defRPr/>
              </a:pPr>
              <a:t>109</a:t>
            </a:fld>
            <a:endParaRPr lang="es-ES_tradnl" dirty="0">
              <a:solidFill>
                <a:prstClr val="black"/>
              </a:solidFil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ln>
            <a:miter lim="800000"/>
            <a:headEnd/>
            <a:tailEnd/>
          </a:ln>
        </p:spPr>
        <p:txBody>
          <a:bodyPr/>
          <a:lstStyle/>
          <a:p>
            <a:pPr>
              <a:defRPr/>
            </a:pPr>
            <a:fld id="{C321FA9D-1B5C-48FD-9D54-75854A1059E9}" type="slidenum">
              <a:rPr lang="es-ES_tradnl" smtClean="0">
                <a:solidFill>
                  <a:prstClr val="black"/>
                </a:solidFill>
              </a:rPr>
              <a:pPr>
                <a:defRPr/>
              </a:pPr>
              <a:t>111</a:t>
            </a:fld>
            <a:endParaRPr lang="es-ES_tradnl" dirty="0" smtClean="0">
              <a:solidFill>
                <a:prstClr val="black"/>
              </a:solidFill>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_tradnl"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1 Marcador de imagen de diapositiva"/>
          <p:cNvSpPr>
            <a:spLocks noGrp="1" noRot="1" noChangeAspect="1" noTextEdit="1"/>
          </p:cNvSpPr>
          <p:nvPr>
            <p:ph type="sldImg"/>
          </p:nvPr>
        </p:nvSpPr>
        <p:spPr>
          <a:ln/>
        </p:spPr>
      </p:sp>
      <p:sp>
        <p:nvSpPr>
          <p:cNvPr id="99331"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96F8A2D1-15D7-4BEC-9745-A8D23A05AA6A}" type="slidenum">
              <a:rPr lang="es-ES_tradnl" smtClean="0"/>
              <a:pPr>
                <a:defRPr/>
              </a:pPr>
              <a:t>112</a:t>
            </a:fld>
            <a:endParaRPr lang="es-ES_tradnl"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1 Marcador de imagen de diapositiva"/>
          <p:cNvSpPr>
            <a:spLocks noGrp="1" noRot="1" noChangeAspect="1" noTextEdit="1"/>
          </p:cNvSpPr>
          <p:nvPr>
            <p:ph type="sldImg"/>
          </p:nvPr>
        </p:nvSpPr>
        <p:spPr>
          <a:ln/>
        </p:spPr>
      </p:sp>
      <p:sp>
        <p:nvSpPr>
          <p:cNvPr id="100355"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A331D62B-BF05-4546-9E08-297862F469ED}" type="slidenum">
              <a:rPr lang="es-ES_tradnl" smtClean="0"/>
              <a:pPr>
                <a:defRPr/>
              </a:pPr>
              <a:t>113</a:t>
            </a:fld>
            <a:endParaRPr lang="es-ES_tradnl"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Marcador de imagen de diapositiva"/>
          <p:cNvSpPr>
            <a:spLocks noGrp="1" noRot="1" noChangeAspect="1" noTextEdit="1"/>
          </p:cNvSpPr>
          <p:nvPr>
            <p:ph type="sldImg"/>
          </p:nvPr>
        </p:nvSpPr>
        <p:spPr>
          <a:ln/>
        </p:spPr>
      </p:sp>
      <p:sp>
        <p:nvSpPr>
          <p:cNvPr id="62467"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145BA99-0037-4C9E-A87C-AF9DF639BA9F}" type="slidenum">
              <a:rPr lang="es-ES_tradnl" smtClean="0"/>
              <a:pPr>
                <a:defRPr/>
              </a:pPr>
              <a:t>10</a:t>
            </a:fld>
            <a:endParaRPr lang="es-ES_tradnl"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dirty="0"/>
          </a:p>
        </p:txBody>
      </p:sp>
      <p:sp>
        <p:nvSpPr>
          <p:cNvPr id="4" name="3 Marcador de número de diapositiva"/>
          <p:cNvSpPr>
            <a:spLocks noGrp="1"/>
          </p:cNvSpPr>
          <p:nvPr>
            <p:ph type="sldNum" sz="quarter" idx="10"/>
          </p:nvPr>
        </p:nvSpPr>
        <p:spPr/>
        <p:txBody>
          <a:bodyPr/>
          <a:lstStyle/>
          <a:p>
            <a:fld id="{27B4549F-9BE3-479C-9F68-9EDBEB6ED228}" type="slidenum">
              <a:rPr lang="es-MX" smtClean="0"/>
              <a:t>117</a:t>
            </a:fld>
            <a:endParaRPr lang="es-MX"/>
          </a:p>
        </p:txBody>
      </p:sp>
    </p:spTree>
    <p:extLst>
      <p:ext uri="{BB962C8B-B14F-4D97-AF65-F5344CB8AC3E}">
        <p14:creationId xmlns:p14="http://schemas.microsoft.com/office/powerpoint/2010/main" val="117490463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Marcador de imagen de diapositiva"/>
          <p:cNvSpPr>
            <a:spLocks noGrp="1" noRot="1" noChangeAspect="1" noTextEdit="1"/>
          </p:cNvSpPr>
          <p:nvPr>
            <p:ph type="sldImg"/>
          </p:nvPr>
        </p:nvSpPr>
        <p:spPr>
          <a:ln/>
        </p:spPr>
      </p:sp>
      <p:sp>
        <p:nvSpPr>
          <p:cNvPr id="7577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DC790409-D39F-4570-B41A-6E649C0F500C}" type="slidenum">
              <a:rPr lang="es-ES_tradnl" smtClean="0"/>
              <a:pPr>
                <a:defRPr/>
              </a:pPr>
              <a:t>122</a:t>
            </a:fld>
            <a:endParaRPr lang="es-ES_tradnl"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Marcador de imagen de diapositiva"/>
          <p:cNvSpPr>
            <a:spLocks noGrp="1" noRot="1" noChangeAspect="1" noTextEdit="1"/>
          </p:cNvSpPr>
          <p:nvPr>
            <p:ph type="sldImg"/>
          </p:nvPr>
        </p:nvSpPr>
        <p:spPr>
          <a:ln/>
        </p:spPr>
      </p:sp>
      <p:sp>
        <p:nvSpPr>
          <p:cNvPr id="7577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DC790409-D39F-4570-B41A-6E649C0F500C}" type="slidenum">
              <a:rPr lang="es-ES_tradnl" smtClean="0"/>
              <a:pPr>
                <a:defRPr/>
              </a:pPr>
              <a:t>123</a:t>
            </a:fld>
            <a:endParaRPr lang="es-ES_tradnl"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Marcador de imagen de diapositiva"/>
          <p:cNvSpPr>
            <a:spLocks noGrp="1" noRot="1" noChangeAspect="1" noTextEdit="1"/>
          </p:cNvSpPr>
          <p:nvPr>
            <p:ph type="sldImg"/>
          </p:nvPr>
        </p:nvSpPr>
        <p:spPr>
          <a:ln/>
        </p:spPr>
      </p:sp>
      <p:sp>
        <p:nvSpPr>
          <p:cNvPr id="7577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DC790409-D39F-4570-B41A-6E649C0F500C}" type="slidenum">
              <a:rPr lang="es-ES_tradnl" smtClean="0"/>
              <a:pPr>
                <a:defRPr/>
              </a:pPr>
              <a:t>124</a:t>
            </a:fld>
            <a:endParaRPr lang="es-ES_tradnl"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Marcador de imagen de diapositiva"/>
          <p:cNvSpPr>
            <a:spLocks noGrp="1" noRot="1" noChangeAspect="1" noTextEdit="1"/>
          </p:cNvSpPr>
          <p:nvPr>
            <p:ph type="sldImg"/>
          </p:nvPr>
        </p:nvSpPr>
        <p:spPr>
          <a:ln/>
        </p:spPr>
      </p:sp>
      <p:sp>
        <p:nvSpPr>
          <p:cNvPr id="7577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DC790409-D39F-4570-B41A-6E649C0F500C}" type="slidenum">
              <a:rPr lang="es-ES_tradnl" smtClean="0"/>
              <a:pPr>
                <a:defRPr/>
              </a:pPr>
              <a:t>125</a:t>
            </a:fld>
            <a:endParaRPr lang="es-ES_tradnl"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Marcador de imagen de diapositiva"/>
          <p:cNvSpPr>
            <a:spLocks noGrp="1" noRot="1" noChangeAspect="1" noTextEdit="1"/>
          </p:cNvSpPr>
          <p:nvPr>
            <p:ph type="sldImg"/>
          </p:nvPr>
        </p:nvSpPr>
        <p:spPr>
          <a:ln/>
        </p:spPr>
      </p:sp>
      <p:sp>
        <p:nvSpPr>
          <p:cNvPr id="7577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DC790409-D39F-4570-B41A-6E649C0F500C}" type="slidenum">
              <a:rPr lang="es-ES_tradnl" smtClean="0"/>
              <a:pPr>
                <a:defRPr/>
              </a:pPr>
              <a:t>126</a:t>
            </a:fld>
            <a:endParaRPr lang="es-ES_tradnl"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Marcador de imagen de diapositiva"/>
          <p:cNvSpPr>
            <a:spLocks noGrp="1" noRot="1" noChangeAspect="1" noTextEdit="1"/>
          </p:cNvSpPr>
          <p:nvPr>
            <p:ph type="sldImg"/>
          </p:nvPr>
        </p:nvSpPr>
        <p:spPr>
          <a:ln/>
        </p:spPr>
      </p:sp>
      <p:sp>
        <p:nvSpPr>
          <p:cNvPr id="7577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DC790409-D39F-4570-B41A-6E649C0F500C}" type="slidenum">
              <a:rPr lang="es-ES_tradnl" smtClean="0"/>
              <a:pPr>
                <a:defRPr/>
              </a:pPr>
              <a:t>127</a:t>
            </a:fld>
            <a:endParaRPr lang="es-ES_tradnl"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Marcador de imagen de diapositiva"/>
          <p:cNvSpPr>
            <a:spLocks noGrp="1" noRot="1" noChangeAspect="1" noTextEdit="1"/>
          </p:cNvSpPr>
          <p:nvPr>
            <p:ph type="sldImg"/>
          </p:nvPr>
        </p:nvSpPr>
        <p:spPr>
          <a:ln/>
        </p:spPr>
      </p:sp>
      <p:sp>
        <p:nvSpPr>
          <p:cNvPr id="75779"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DC790409-D39F-4570-B41A-6E649C0F500C}" type="slidenum">
              <a:rPr lang="es-ES_tradnl" smtClean="0"/>
              <a:pPr>
                <a:defRPr/>
              </a:pPr>
              <a:t>129</a:t>
            </a:fld>
            <a:endParaRPr lang="es-ES_tradnl"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Marcador de imagen de diapositiva"/>
          <p:cNvSpPr>
            <a:spLocks noGrp="1" noRot="1" noChangeAspect="1" noTextEdit="1"/>
          </p:cNvSpPr>
          <p:nvPr>
            <p:ph type="sldImg"/>
          </p:nvPr>
        </p:nvSpPr>
        <p:spPr>
          <a:ln/>
        </p:spPr>
      </p:sp>
      <p:sp>
        <p:nvSpPr>
          <p:cNvPr id="62467"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145BA99-0037-4C9E-A87C-AF9DF639BA9F}" type="slidenum">
              <a:rPr lang="es-ES_tradnl" smtClean="0"/>
              <a:pPr>
                <a:defRPr/>
              </a:pPr>
              <a:t>11</a:t>
            </a:fld>
            <a:endParaRPr lang="es-ES_tradnl"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Marcador de imagen de diapositiva"/>
          <p:cNvSpPr>
            <a:spLocks noGrp="1" noRot="1" noChangeAspect="1" noTextEdit="1"/>
          </p:cNvSpPr>
          <p:nvPr>
            <p:ph type="sldImg"/>
          </p:nvPr>
        </p:nvSpPr>
        <p:spPr>
          <a:ln/>
        </p:spPr>
      </p:sp>
      <p:sp>
        <p:nvSpPr>
          <p:cNvPr id="62467" name="2 Marcador de notas"/>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smtClean="0"/>
          </a:p>
        </p:txBody>
      </p:sp>
      <p:sp>
        <p:nvSpPr>
          <p:cNvPr id="4" name="3 Marcador de número de diapositiva"/>
          <p:cNvSpPr>
            <a:spLocks noGrp="1"/>
          </p:cNvSpPr>
          <p:nvPr>
            <p:ph type="sldNum" sz="quarter" idx="5"/>
          </p:nvPr>
        </p:nvSpPr>
        <p:spPr/>
        <p:txBody>
          <a:bodyPr/>
          <a:lstStyle/>
          <a:p>
            <a:pPr>
              <a:defRPr/>
            </a:pPr>
            <a:fld id="{C145BA99-0037-4C9E-A87C-AF9DF639BA9F}" type="slidenum">
              <a:rPr lang="es-ES_tradnl" smtClean="0"/>
              <a:pPr>
                <a:defRPr/>
              </a:pPr>
              <a:t>12</a:t>
            </a:fld>
            <a:endParaRPr lang="es-ES_tradnl"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036BEB5C-8548-3740-BC75-42D00E92FA0E}" type="datetimeFigureOut">
              <a:rPr lang="es-ES" smtClean="0"/>
              <a:t>29/11/2014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0644EFBF-C8DA-EB4D-8B37-9C34651319CA}" type="slidenum">
              <a:rPr lang="es-ES" smtClean="0"/>
              <a:t>‹Nº›</a:t>
            </a:fld>
            <a:endParaRPr lang="es-ES"/>
          </a:p>
        </p:txBody>
      </p:sp>
    </p:spTree>
    <p:extLst>
      <p:ext uri="{BB962C8B-B14F-4D97-AF65-F5344CB8AC3E}">
        <p14:creationId xmlns:p14="http://schemas.microsoft.com/office/powerpoint/2010/main" val="731936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036BEB5C-8548-3740-BC75-42D00E92FA0E}" type="datetimeFigureOut">
              <a:rPr lang="es-ES" smtClean="0"/>
              <a:t>29/11/2014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0644EFBF-C8DA-EB4D-8B37-9C34651319CA}" type="slidenum">
              <a:rPr lang="es-ES" smtClean="0"/>
              <a:t>‹Nº›</a:t>
            </a:fld>
            <a:endParaRPr lang="es-ES"/>
          </a:p>
        </p:txBody>
      </p:sp>
    </p:spTree>
    <p:extLst>
      <p:ext uri="{BB962C8B-B14F-4D97-AF65-F5344CB8AC3E}">
        <p14:creationId xmlns:p14="http://schemas.microsoft.com/office/powerpoint/2010/main" val="3104504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036BEB5C-8548-3740-BC75-42D00E92FA0E}" type="datetimeFigureOut">
              <a:rPr lang="es-ES" smtClean="0"/>
              <a:t>29/11/2014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0644EFBF-C8DA-EB4D-8B37-9C34651319CA}" type="slidenum">
              <a:rPr lang="es-ES" smtClean="0"/>
              <a:t>‹Nº›</a:t>
            </a:fld>
            <a:endParaRPr lang="es-ES"/>
          </a:p>
        </p:txBody>
      </p:sp>
    </p:spTree>
    <p:extLst>
      <p:ext uri="{BB962C8B-B14F-4D97-AF65-F5344CB8AC3E}">
        <p14:creationId xmlns:p14="http://schemas.microsoft.com/office/powerpoint/2010/main" val="17993330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MX"/>
          </a:p>
        </p:txBody>
      </p:sp>
      <p:sp>
        <p:nvSpPr>
          <p:cNvPr id="3" name="2 Marcador de tabla"/>
          <p:cNvSpPr>
            <a:spLocks noGrp="1"/>
          </p:cNvSpPr>
          <p:nvPr>
            <p:ph type="tbl" idx="1"/>
          </p:nvPr>
        </p:nvSpPr>
        <p:spPr>
          <a:xfrm>
            <a:off x="457200" y="1600200"/>
            <a:ext cx="8229600" cy="4525963"/>
          </a:xfrm>
        </p:spPr>
        <p:txBody>
          <a:bodyPr/>
          <a:lstStyle/>
          <a:p>
            <a:pPr lvl="0"/>
            <a:endParaRPr lang="es-MX" noProof="0" dirty="0"/>
          </a:p>
        </p:txBody>
      </p:sp>
      <p:sp>
        <p:nvSpPr>
          <p:cNvPr id="4" name="Rectangle 4"/>
          <p:cNvSpPr>
            <a:spLocks noGrp="1" noChangeArrowheads="1"/>
          </p:cNvSpPr>
          <p:nvPr>
            <p:ph type="dt" sz="half" idx="10"/>
          </p:nvPr>
        </p:nvSpPr>
        <p:spPr>
          <a:ln/>
        </p:spPr>
        <p:txBody>
          <a:bodyPr/>
          <a:lstStyle>
            <a:lvl1pPr>
              <a:defRPr/>
            </a:lvl1pPr>
          </a:lstStyle>
          <a:p>
            <a:pPr>
              <a:defRPr/>
            </a:pPr>
            <a:fld id="{4317F5B4-9E61-4A68-AA17-8F5ED69DD525}" type="datetime1">
              <a:rPr lang="es-ES"/>
              <a:pPr>
                <a:defRPr/>
              </a:pPr>
              <a:t>29/11/2014</a:t>
            </a:fld>
            <a:endParaRPr lang="es-E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EC357637-A28B-4F2D-A069-10373234171C}" type="slidenum">
              <a:rPr lang="es-ES"/>
              <a:pPr>
                <a:defRPr/>
              </a:pPr>
              <a:t>‹Nº›</a:t>
            </a:fld>
            <a:endParaRPr lang="es-ES" dirty="0"/>
          </a:p>
        </p:txBody>
      </p:sp>
    </p:spTree>
    <p:extLst>
      <p:ext uri="{BB962C8B-B14F-4D97-AF65-F5344CB8AC3E}">
        <p14:creationId xmlns:p14="http://schemas.microsoft.com/office/powerpoint/2010/main" val="2373402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036BEB5C-8548-3740-BC75-42D00E92FA0E}" type="datetimeFigureOut">
              <a:rPr lang="es-ES" smtClean="0"/>
              <a:t>29/11/2014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0644EFBF-C8DA-EB4D-8B37-9C34651319CA}" type="slidenum">
              <a:rPr lang="es-ES" smtClean="0"/>
              <a:t>‹Nº›</a:t>
            </a:fld>
            <a:endParaRPr lang="es-ES"/>
          </a:p>
        </p:txBody>
      </p:sp>
    </p:spTree>
    <p:extLst>
      <p:ext uri="{BB962C8B-B14F-4D97-AF65-F5344CB8AC3E}">
        <p14:creationId xmlns:p14="http://schemas.microsoft.com/office/powerpoint/2010/main" val="4047987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036BEB5C-8548-3740-BC75-42D00E92FA0E}" type="datetimeFigureOut">
              <a:rPr lang="es-ES" smtClean="0"/>
              <a:t>29/11/2014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0644EFBF-C8DA-EB4D-8B37-9C34651319CA}" type="slidenum">
              <a:rPr lang="es-ES" smtClean="0"/>
              <a:t>‹Nº›</a:t>
            </a:fld>
            <a:endParaRPr lang="es-ES"/>
          </a:p>
        </p:txBody>
      </p:sp>
    </p:spTree>
    <p:extLst>
      <p:ext uri="{BB962C8B-B14F-4D97-AF65-F5344CB8AC3E}">
        <p14:creationId xmlns:p14="http://schemas.microsoft.com/office/powerpoint/2010/main" val="1880834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036BEB5C-8548-3740-BC75-42D00E92FA0E}" type="datetimeFigureOut">
              <a:rPr lang="es-ES" smtClean="0"/>
              <a:t>29/11/2014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0644EFBF-C8DA-EB4D-8B37-9C34651319CA}" type="slidenum">
              <a:rPr lang="es-ES" smtClean="0"/>
              <a:t>‹Nº›</a:t>
            </a:fld>
            <a:endParaRPr lang="es-ES"/>
          </a:p>
        </p:txBody>
      </p:sp>
    </p:spTree>
    <p:extLst>
      <p:ext uri="{BB962C8B-B14F-4D97-AF65-F5344CB8AC3E}">
        <p14:creationId xmlns:p14="http://schemas.microsoft.com/office/powerpoint/2010/main" val="2534213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036BEB5C-8548-3740-BC75-42D00E92FA0E}" type="datetimeFigureOut">
              <a:rPr lang="es-ES" smtClean="0"/>
              <a:t>29/11/2014</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0644EFBF-C8DA-EB4D-8B37-9C34651319CA}" type="slidenum">
              <a:rPr lang="es-ES" smtClean="0"/>
              <a:t>‹Nº›</a:t>
            </a:fld>
            <a:endParaRPr lang="es-ES"/>
          </a:p>
        </p:txBody>
      </p:sp>
    </p:spTree>
    <p:extLst>
      <p:ext uri="{BB962C8B-B14F-4D97-AF65-F5344CB8AC3E}">
        <p14:creationId xmlns:p14="http://schemas.microsoft.com/office/powerpoint/2010/main" val="50083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036BEB5C-8548-3740-BC75-42D00E92FA0E}" type="datetimeFigureOut">
              <a:rPr lang="es-ES" smtClean="0"/>
              <a:t>29/11/2014</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0644EFBF-C8DA-EB4D-8B37-9C34651319CA}" type="slidenum">
              <a:rPr lang="es-ES" smtClean="0"/>
              <a:t>‹Nº›</a:t>
            </a:fld>
            <a:endParaRPr lang="es-ES"/>
          </a:p>
        </p:txBody>
      </p:sp>
    </p:spTree>
    <p:extLst>
      <p:ext uri="{BB962C8B-B14F-4D97-AF65-F5344CB8AC3E}">
        <p14:creationId xmlns:p14="http://schemas.microsoft.com/office/powerpoint/2010/main" val="2075843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036BEB5C-8548-3740-BC75-42D00E92FA0E}" type="datetimeFigureOut">
              <a:rPr lang="es-ES" smtClean="0"/>
              <a:t>29/11/2014</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0644EFBF-C8DA-EB4D-8B37-9C34651319CA}" type="slidenum">
              <a:rPr lang="es-ES" smtClean="0"/>
              <a:t>‹Nº›</a:t>
            </a:fld>
            <a:endParaRPr lang="es-ES"/>
          </a:p>
        </p:txBody>
      </p:sp>
    </p:spTree>
    <p:extLst>
      <p:ext uri="{BB962C8B-B14F-4D97-AF65-F5344CB8AC3E}">
        <p14:creationId xmlns:p14="http://schemas.microsoft.com/office/powerpoint/2010/main" val="33449979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036BEB5C-8548-3740-BC75-42D00E92FA0E}" type="datetimeFigureOut">
              <a:rPr lang="es-ES" smtClean="0"/>
              <a:t>29/11/2014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0644EFBF-C8DA-EB4D-8B37-9C34651319CA}" type="slidenum">
              <a:rPr lang="es-ES" smtClean="0"/>
              <a:t>‹Nº›</a:t>
            </a:fld>
            <a:endParaRPr lang="es-ES"/>
          </a:p>
        </p:txBody>
      </p:sp>
    </p:spTree>
    <p:extLst>
      <p:ext uri="{BB962C8B-B14F-4D97-AF65-F5344CB8AC3E}">
        <p14:creationId xmlns:p14="http://schemas.microsoft.com/office/powerpoint/2010/main" val="29193828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036BEB5C-8548-3740-BC75-42D00E92FA0E}" type="datetimeFigureOut">
              <a:rPr lang="es-ES" smtClean="0"/>
              <a:t>29/11/2014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0644EFBF-C8DA-EB4D-8B37-9C34651319CA}" type="slidenum">
              <a:rPr lang="es-ES" smtClean="0"/>
              <a:t>‹Nº›</a:t>
            </a:fld>
            <a:endParaRPr lang="es-ES"/>
          </a:p>
        </p:txBody>
      </p:sp>
    </p:spTree>
    <p:extLst>
      <p:ext uri="{BB962C8B-B14F-4D97-AF65-F5344CB8AC3E}">
        <p14:creationId xmlns:p14="http://schemas.microsoft.com/office/powerpoint/2010/main" val="5862090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1000" b="-1000"/>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6BEB5C-8548-3740-BC75-42D00E92FA0E}" type="datetimeFigureOut">
              <a:rPr lang="es-ES" smtClean="0"/>
              <a:t>29/11/2014</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44EFBF-C8DA-EB4D-8B37-9C34651319CA}" type="slidenum">
              <a:rPr lang="es-ES" smtClean="0"/>
              <a:t>‹Nº›</a:t>
            </a:fld>
            <a:endParaRPr lang="es-ES"/>
          </a:p>
        </p:txBody>
      </p:sp>
    </p:spTree>
    <p:extLst>
      <p:ext uri="{BB962C8B-B14F-4D97-AF65-F5344CB8AC3E}">
        <p14:creationId xmlns:p14="http://schemas.microsoft.com/office/powerpoint/2010/main" val="27337797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64.xml"/><Relationship Id="rId1" Type="http://schemas.openxmlformats.org/officeDocument/2006/relationships/slideLayout" Target="../slideLayouts/slideLayout1.xml"/><Relationship Id="rId4" Type="http://schemas.openxmlformats.org/officeDocument/2006/relationships/image" Target="../media/image65.png"/></Relationships>
</file>

<file path=ppt/slides/_rels/slide106.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image" Target="../media/image70.emf"/><Relationship Id="rId4" Type="http://schemas.openxmlformats.org/officeDocument/2006/relationships/package" Target="../embeddings/Hoja_de_c_lculo_de_Microsoft_Excel19.xlsx"/></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71.xml"/><Relationship Id="rId7" Type="http://schemas.openxmlformats.org/officeDocument/2006/relationships/image" Target="../media/image71.emf"/><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package" Target="../embeddings/Hoja_de_c_lculo_de_Microsoft_Excel20.xlsx"/><Relationship Id="rId5" Type="http://schemas.openxmlformats.org/officeDocument/2006/relationships/oleObject" Target="../embeddings/oleObject15.bin"/><Relationship Id="rId4" Type="http://schemas.openxmlformats.org/officeDocument/2006/relationships/image" Target="../media/image72.png"/></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73.png"/><Relationship Id="rId5" Type="http://schemas.openxmlformats.org/officeDocument/2006/relationships/oleObject" Target="../embeddings/Hoja_de_c_lculo_de_Microsoft_Excel_97-20031.xls"/><Relationship Id="rId4" Type="http://schemas.openxmlformats.org/officeDocument/2006/relationships/oleObject" Target="../embeddings/oleObject16.bin"/></Relationships>
</file>

<file path=ppt/slides/_rels/slide12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4.xml"/><Relationship Id="rId1" Type="http://schemas.openxmlformats.org/officeDocument/2006/relationships/slideLayout" Target="../slideLayouts/slideLayout7.xml"/><Relationship Id="rId4" Type="http://schemas.openxmlformats.org/officeDocument/2006/relationships/chart" Target="../charts/chart6.xml"/></Relationships>
</file>

<file path=ppt/slides/_rels/slide12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6.xml"/><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128.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17.vml"/><Relationship Id="rId5" Type="http://schemas.openxmlformats.org/officeDocument/2006/relationships/image" Target="../media/image79.emf"/><Relationship Id="rId4" Type="http://schemas.openxmlformats.org/officeDocument/2006/relationships/package" Target="../embeddings/Hoja_de_c_lculo_de_Microsoft_Excel22.xlsx"/></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Hoja_de_c_lculo_de_Microsoft_Excel2.xlsx"/><Relationship Id="rId4" Type="http://schemas.openxmlformats.org/officeDocument/2006/relationships/oleObject" Target="../embeddings/oleObject2.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Hoja_de_c_lculo_de_Microsoft_Excel3.xlsx"/><Relationship Id="rId4"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7.emf"/><Relationship Id="rId5" Type="http://schemas.openxmlformats.org/officeDocument/2006/relationships/package" Target="../embeddings/Hoja_de_c_lculo_de_Microsoft_Excel4.xlsx"/><Relationship Id="rId4" Type="http://schemas.openxmlformats.org/officeDocument/2006/relationships/oleObject" Target="../embeddings/oleObject4.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package" Target="../embeddings/Hoja_de_c_lculo_de_Microsoft_Excel5.xlsx"/><Relationship Id="rId4" Type="http://schemas.openxmlformats.org/officeDocument/2006/relationships/oleObject" Target="../embeddings/oleObject5.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9.emf"/><Relationship Id="rId5" Type="http://schemas.openxmlformats.org/officeDocument/2006/relationships/package" Target="../embeddings/Hoja_de_c_lculo_de_Microsoft_Excel6.xlsx"/><Relationship Id="rId4" Type="http://schemas.openxmlformats.org/officeDocument/2006/relationships/oleObject" Target="../embeddings/oleObject6.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10.emf"/><Relationship Id="rId5" Type="http://schemas.openxmlformats.org/officeDocument/2006/relationships/package" Target="../embeddings/Hoja_de_c_lculo_de_Microsoft_Excel7.xlsx"/><Relationship Id="rId4" Type="http://schemas.openxmlformats.org/officeDocument/2006/relationships/oleObject" Target="../embeddings/oleObject7.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11.emf"/><Relationship Id="rId5" Type="http://schemas.openxmlformats.org/officeDocument/2006/relationships/package" Target="../embeddings/Hoja_de_c_lculo_de_Microsoft_Excel8.xlsx"/><Relationship Id="rId4" Type="http://schemas.openxmlformats.org/officeDocument/2006/relationships/oleObject" Target="../embeddings/oleObject8.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12.emf"/><Relationship Id="rId5" Type="http://schemas.openxmlformats.org/officeDocument/2006/relationships/package" Target="../embeddings/Hoja_de_c_lculo_de_Microsoft_Excel9.xlsx"/><Relationship Id="rId4" Type="http://schemas.openxmlformats.org/officeDocument/2006/relationships/oleObject" Target="../embeddings/oleObject9.bin"/></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13.emf"/><Relationship Id="rId4" Type="http://schemas.openxmlformats.org/officeDocument/2006/relationships/package" Target="../embeddings/Hoja_de_c_lculo_de_Microsoft_Excel10.xlsx"/></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package" Target="../embeddings/Hoja_de_c_lculo_de_Microsoft_Excel1.xlsx"/></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14.emf"/><Relationship Id="rId4" Type="http://schemas.openxmlformats.org/officeDocument/2006/relationships/package" Target="../embeddings/Hoja_de_c_lculo_de_Microsoft_Excel11.xlsx"/></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15.emf"/><Relationship Id="rId4" Type="http://schemas.openxmlformats.org/officeDocument/2006/relationships/package" Target="../embeddings/Hoja_de_c_lculo_de_Microsoft_Excel12.xlsx"/></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16.emf"/><Relationship Id="rId4" Type="http://schemas.openxmlformats.org/officeDocument/2006/relationships/package" Target="../embeddings/Hoja_de_c_lculo_de_Microsoft_Excel13.xlsx"/></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93.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6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16417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6905625" y="6467475"/>
            <a:ext cx="2133600" cy="365125"/>
          </a:xfrm>
        </p:spPr>
        <p:txBody>
          <a:bodyPr/>
          <a:lstStyle/>
          <a:p>
            <a:pPr>
              <a:defRPr/>
            </a:pPr>
            <a:fld id="{33B13E7C-EF40-44C3-8DF0-6B0476E0FC7C}" type="slidenum">
              <a:rPr lang="es-ES"/>
              <a:pPr>
                <a:defRPr/>
              </a:pPr>
              <a:t>10</a:t>
            </a:fld>
            <a:endParaRPr lang="es-ES" dirty="0"/>
          </a:p>
        </p:txBody>
      </p:sp>
      <p:sp>
        <p:nvSpPr>
          <p:cNvPr id="4" name="2 Marcador de contenido"/>
          <p:cNvSpPr txBox="1">
            <a:spLocks/>
          </p:cNvSpPr>
          <p:nvPr/>
        </p:nvSpPr>
        <p:spPr>
          <a:xfrm>
            <a:off x="619124" y="1533525"/>
            <a:ext cx="7534275" cy="3667125"/>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just">
              <a:lnSpc>
                <a:spcPct val="80000"/>
              </a:lnSpc>
            </a:pPr>
            <a:r>
              <a:rPr lang="es-MX" sz="1400" b="1" dirty="0">
                <a:solidFill>
                  <a:schemeClr val="tx1"/>
                </a:solidFill>
              </a:rPr>
              <a:t>f</a:t>
            </a:r>
            <a:r>
              <a:rPr lang="es-MX" sz="1400" b="1" dirty="0" smtClean="0">
                <a:solidFill>
                  <a:schemeClr val="tx1"/>
                </a:solidFill>
              </a:rPr>
              <a:t>) Capacitación al personal de campo</a:t>
            </a:r>
          </a:p>
          <a:p>
            <a:pPr algn="just">
              <a:lnSpc>
                <a:spcPct val="80000"/>
              </a:lnSpc>
            </a:pPr>
            <a:endParaRPr lang="es-MX" sz="1400" dirty="0" smtClean="0">
              <a:solidFill>
                <a:schemeClr val="tx1"/>
              </a:solidFill>
            </a:endParaRPr>
          </a:p>
          <a:p>
            <a:pPr algn="just">
              <a:lnSpc>
                <a:spcPct val="80000"/>
              </a:lnSpc>
            </a:pPr>
            <a:r>
              <a:rPr lang="es-MX" sz="1400" dirty="0" smtClean="0">
                <a:solidFill>
                  <a:schemeClr val="tx1"/>
                </a:solidFill>
              </a:rPr>
              <a:t>El personal de la Dirección de Partidos Políticos capacitó a los Coordinadores de Monitoreo, los días 6 y 7 de Marzo de 2011, donde se dio a conocer el procedimiento para que los Vocales de Organización y los </a:t>
            </a:r>
            <a:r>
              <a:rPr lang="es-MX" sz="1400" dirty="0" err="1" smtClean="0">
                <a:solidFill>
                  <a:schemeClr val="tx1"/>
                </a:solidFill>
              </a:rPr>
              <a:t>monitoristas</a:t>
            </a:r>
            <a:r>
              <a:rPr lang="es-MX" sz="1400" dirty="0" smtClean="0">
                <a:solidFill>
                  <a:schemeClr val="tx1"/>
                </a:solidFill>
              </a:rPr>
              <a:t> efectuaran el levantamiento de la información, procesamiento, validación y sistematización de la misma, enfatizando en la forma de recabar la información de los partidos políticos o coaliciones .</a:t>
            </a:r>
          </a:p>
          <a:p>
            <a:pPr algn="just">
              <a:lnSpc>
                <a:spcPct val="80000"/>
              </a:lnSpc>
            </a:pPr>
            <a:endParaRPr lang="es-MX" sz="1400" dirty="0" smtClean="0">
              <a:solidFill>
                <a:schemeClr val="tx1"/>
              </a:solidFill>
            </a:endParaRPr>
          </a:p>
          <a:p>
            <a:pPr algn="just">
              <a:lnSpc>
                <a:spcPct val="80000"/>
              </a:lnSpc>
            </a:pPr>
            <a:r>
              <a:rPr lang="es-MX" sz="1400" dirty="0" smtClean="0">
                <a:solidFill>
                  <a:schemeClr val="tx1"/>
                </a:solidFill>
              </a:rPr>
              <a:t>Se dividió al Estado de México en 12 sedes regionales, a partir de las cuales los Coordinadores de Monitoreo se trasladaron a cada una de ellas para proporcionar la capacitación correspondiente los días 15 y 16 de marzo, a los Vocales de Organización, Coordinadores Distritales, </a:t>
            </a:r>
            <a:r>
              <a:rPr lang="es-MX" sz="1400" dirty="0" err="1" smtClean="0">
                <a:solidFill>
                  <a:schemeClr val="tx1"/>
                </a:solidFill>
              </a:rPr>
              <a:t>Monitoristas</a:t>
            </a:r>
            <a:r>
              <a:rPr lang="es-MX" sz="1400" dirty="0" smtClean="0">
                <a:solidFill>
                  <a:schemeClr val="tx1"/>
                </a:solidFill>
              </a:rPr>
              <a:t> y Capturistas sobre aspectos técnicos del monitoreo.</a:t>
            </a:r>
          </a:p>
          <a:p>
            <a:pPr algn="just">
              <a:lnSpc>
                <a:spcPct val="80000"/>
              </a:lnSpc>
            </a:pPr>
            <a:endParaRPr lang="es-MX" sz="1400" dirty="0" smtClean="0">
              <a:solidFill>
                <a:schemeClr val="tx1"/>
              </a:solidFill>
            </a:endParaRPr>
          </a:p>
          <a:p>
            <a:pPr algn="just">
              <a:lnSpc>
                <a:spcPct val="80000"/>
              </a:lnSpc>
            </a:pPr>
            <a:r>
              <a:rPr lang="es-MX" sz="1400" dirty="0" smtClean="0">
                <a:solidFill>
                  <a:schemeClr val="tx1"/>
                </a:solidFill>
              </a:rPr>
              <a:t>En este mismo periodo, personal de la Unidad de Informática y Estadística, así como de la Dirección de Partidos Políticos capacitó a los Capturistas para el uso y manejo del sistema de captura y el envío al Órgano Central, de la información generada por los </a:t>
            </a:r>
            <a:r>
              <a:rPr lang="es-MX" sz="1400" dirty="0" err="1">
                <a:solidFill>
                  <a:schemeClr val="tx1"/>
                </a:solidFill>
              </a:rPr>
              <a:t>M</a:t>
            </a:r>
            <a:r>
              <a:rPr lang="es-MX" sz="1400" dirty="0" err="1" smtClean="0">
                <a:solidFill>
                  <a:schemeClr val="tx1"/>
                </a:solidFill>
              </a:rPr>
              <a:t>onitoristas</a:t>
            </a:r>
            <a:r>
              <a:rPr lang="es-MX" sz="1400" dirty="0" smtClean="0">
                <a:solidFill>
                  <a:schemeClr val="tx1"/>
                </a:solidFill>
              </a:rPr>
              <a:t>.</a:t>
            </a:r>
          </a:p>
          <a:p>
            <a:pPr algn="just">
              <a:lnSpc>
                <a:spcPct val="80000"/>
              </a:lnSpc>
            </a:pPr>
            <a:endParaRPr lang="es-ES" dirty="0" smtClean="0"/>
          </a:p>
          <a:p>
            <a:endParaRPr lang="es-MX" dirty="0"/>
          </a:p>
        </p:txBody>
      </p:sp>
    </p:spTree>
    <p:extLst>
      <p:ext uri="{BB962C8B-B14F-4D97-AF65-F5344CB8AC3E}">
        <p14:creationId xmlns:p14="http://schemas.microsoft.com/office/powerpoint/2010/main" val="122952826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xfrm>
            <a:off x="7010400" y="6346825"/>
            <a:ext cx="2133600" cy="511175"/>
          </a:xfrm>
        </p:spPr>
        <p:txBody>
          <a:bodyPr/>
          <a:lstStyle/>
          <a:p>
            <a:pPr>
              <a:defRPr/>
            </a:pPr>
            <a:fld id="{7C219015-3D22-4B6E-8BEB-5AE15422ED34}" type="slidenum">
              <a:rPr lang="es-ES">
                <a:solidFill>
                  <a:prstClr val="black">
                    <a:tint val="75000"/>
                  </a:prstClr>
                </a:solidFill>
              </a:rPr>
              <a:pPr>
                <a:defRPr/>
              </a:pPr>
              <a:t>100</a:t>
            </a:fld>
            <a:endParaRPr lang="es-ES" dirty="0">
              <a:solidFill>
                <a:prstClr val="black">
                  <a:tint val="75000"/>
                </a:prstClr>
              </a:solidFill>
            </a:endParaRPr>
          </a:p>
        </p:txBody>
      </p:sp>
      <p:sp>
        <p:nvSpPr>
          <p:cNvPr id="7" name="6 Rectángulo"/>
          <p:cNvSpPr/>
          <p:nvPr/>
        </p:nvSpPr>
        <p:spPr>
          <a:xfrm>
            <a:off x="932446" y="612968"/>
            <a:ext cx="7233712" cy="830997"/>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a:t>
            </a: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PARTIDO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POLÍTICO O COALICIÓN </a:t>
            </a: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DEL 30 DE JUNIO AL 3 DE JULIO</a:t>
            </a: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sp>
        <p:nvSpPr>
          <p:cNvPr id="32773" name="1 CuadroTexto"/>
          <p:cNvSpPr txBox="1">
            <a:spLocks noChangeArrowheads="1"/>
          </p:cNvSpPr>
          <p:nvPr/>
        </p:nvSpPr>
        <p:spPr bwMode="auto">
          <a:xfrm>
            <a:off x="323850" y="1312239"/>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TABLA «B1»</a:t>
            </a:r>
          </a:p>
        </p:txBody>
      </p:sp>
      <p:sp>
        <p:nvSpPr>
          <p:cNvPr id="32774" name="7 CuadroTexto"/>
          <p:cNvSpPr txBox="1">
            <a:spLocks noChangeArrowheads="1"/>
          </p:cNvSpPr>
          <p:nvPr/>
        </p:nvSpPr>
        <p:spPr bwMode="auto">
          <a:xfrm>
            <a:off x="3527425" y="5870702"/>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Fuente: Sistema de Monitoreo de la Unidad de Informática y Estadística.</a:t>
            </a:r>
          </a:p>
        </p:txBody>
      </p:sp>
      <p:pic>
        <p:nvPicPr>
          <p:cNvPr id="962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3183" y="1550364"/>
            <a:ext cx="6815137" cy="4318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577590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xfrm>
            <a:off x="7010400" y="6365875"/>
            <a:ext cx="2133600" cy="492125"/>
          </a:xfrm>
        </p:spPr>
        <p:txBody>
          <a:bodyPr/>
          <a:lstStyle/>
          <a:p>
            <a:pPr>
              <a:defRPr/>
            </a:pPr>
            <a:fld id="{4951DB59-2013-4C29-BF19-597D54F5B179}" type="slidenum">
              <a:rPr lang="es-ES">
                <a:solidFill>
                  <a:prstClr val="black">
                    <a:tint val="75000"/>
                  </a:prstClr>
                </a:solidFill>
              </a:rPr>
              <a:pPr>
                <a:defRPr/>
              </a:pPr>
              <a:t>101</a:t>
            </a:fld>
            <a:endParaRPr lang="es-ES" dirty="0">
              <a:solidFill>
                <a:prstClr val="black">
                  <a:tint val="75000"/>
                </a:prstClr>
              </a:solidFill>
            </a:endParaRPr>
          </a:p>
        </p:txBody>
      </p:sp>
      <p:sp>
        <p:nvSpPr>
          <p:cNvPr id="8" name="7 Rectángulo"/>
          <p:cNvSpPr/>
          <p:nvPr/>
        </p:nvSpPr>
        <p:spPr>
          <a:xfrm>
            <a:off x="685425" y="621460"/>
            <a:ext cx="7727758" cy="830997"/>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a:t>
            </a: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TIPO DE PROPAGANDA GUBERNAMENTAL DEL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30 DE JUNIO AL 3 DE JULIO</a:t>
            </a: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sp>
        <p:nvSpPr>
          <p:cNvPr id="33797" name="1 CuadroTexto"/>
          <p:cNvSpPr txBox="1">
            <a:spLocks noChangeArrowheads="1"/>
          </p:cNvSpPr>
          <p:nvPr/>
        </p:nvSpPr>
        <p:spPr bwMode="auto">
          <a:xfrm>
            <a:off x="333375" y="1456425"/>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TABLA «B2»</a:t>
            </a:r>
          </a:p>
        </p:txBody>
      </p:sp>
      <p:sp>
        <p:nvSpPr>
          <p:cNvPr id="33798" name="7 CuadroTexto"/>
          <p:cNvSpPr txBox="1">
            <a:spLocks noChangeArrowheads="1"/>
          </p:cNvSpPr>
          <p:nvPr/>
        </p:nvSpPr>
        <p:spPr bwMode="auto">
          <a:xfrm>
            <a:off x="3527425" y="5731383"/>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Fuente: Sistema de Monitoreo de la Unidad de Informática y Estadística.</a:t>
            </a:r>
          </a:p>
        </p:txBody>
      </p:sp>
      <p:pic>
        <p:nvPicPr>
          <p:cNvPr id="972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6413" y="2024063"/>
            <a:ext cx="545782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554015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010400" y="6359525"/>
            <a:ext cx="2133600" cy="498475"/>
          </a:xfrm>
        </p:spPr>
        <p:txBody>
          <a:bodyPr/>
          <a:lstStyle/>
          <a:p>
            <a:pPr>
              <a:defRPr/>
            </a:pPr>
            <a:fld id="{A85DB013-97B2-4DA4-9E18-0B5E5765A4EB}" type="slidenum">
              <a:rPr lang="es-ES" smtClean="0">
                <a:solidFill>
                  <a:prstClr val="black">
                    <a:tint val="75000"/>
                  </a:prstClr>
                </a:solidFill>
              </a:rPr>
              <a:pPr>
                <a:defRPr/>
              </a:pPr>
              <a:t>102</a:t>
            </a:fld>
            <a:endParaRPr lang="es-ES" dirty="0">
              <a:solidFill>
                <a:prstClr val="black">
                  <a:tint val="75000"/>
                </a:prstClr>
              </a:solidFill>
            </a:endParaRPr>
          </a:p>
        </p:txBody>
      </p:sp>
      <p:sp>
        <p:nvSpPr>
          <p:cNvPr id="5" name="Rectangle 5"/>
          <p:cNvSpPr>
            <a:spLocks noChangeArrowheads="1"/>
          </p:cNvSpPr>
          <p:nvPr/>
        </p:nvSpPr>
        <p:spPr bwMode="auto">
          <a:xfrm>
            <a:off x="755650" y="788988"/>
            <a:ext cx="7704138" cy="3294062"/>
          </a:xfrm>
          <a:prstGeom prst="rect">
            <a:avLst/>
          </a:prstGeom>
          <a:noFill/>
          <a:ln>
            <a:noFill/>
          </a:ln>
          <a:effectLst/>
          <a:extLst/>
        </p:spPr>
        <p:txBody>
          <a:bodyPr anchor="ctr">
            <a:spAutoFit/>
          </a:bodyPr>
          <a:lstStyle/>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TOTAL GENERAL DE LA PROPAGANDA </a:t>
            </a:r>
          </a:p>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POR TIPO DE MATERIAL TESTIMONIAL</a:t>
            </a:r>
          </a:p>
          <a:p>
            <a:pPr algn="just">
              <a:defRPr/>
            </a:pPr>
            <a:r>
              <a:rPr lang="es-ES" sz="1200" b="1" dirty="0">
                <a:solidFill>
                  <a:prstClr val="black"/>
                </a:solidFill>
                <a:cs typeface="Times New Roman" pitchFamily="18" charset="0"/>
              </a:rPr>
              <a:t> </a:t>
            </a:r>
            <a:endParaRPr lang="es-MX" sz="1200" dirty="0">
              <a:solidFill>
                <a:prstClr val="black"/>
              </a:solidFill>
              <a:cs typeface="Times New Roman" pitchFamily="18" charset="0"/>
            </a:endParaRPr>
          </a:p>
          <a:p>
            <a:pPr algn="just">
              <a:defRPr/>
            </a:pPr>
            <a:r>
              <a:rPr lang="es-ES" sz="1200" b="1" dirty="0">
                <a:solidFill>
                  <a:prstClr val="black"/>
                </a:solidFill>
                <a:cs typeface="Times New Roman" pitchFamily="18" charset="0"/>
              </a:rPr>
              <a:t> </a:t>
            </a:r>
          </a:p>
          <a:p>
            <a:pPr algn="just">
              <a:defRPr/>
            </a:pPr>
            <a:endParaRPr lang="es-ES" sz="1200" b="1" dirty="0">
              <a:solidFill>
                <a:prstClr val="black"/>
              </a:solidFill>
              <a:cs typeface="Times New Roman" pitchFamily="18" charset="0"/>
            </a:endParaRPr>
          </a:p>
          <a:p>
            <a:pPr algn="just">
              <a:defRPr/>
            </a:pPr>
            <a:endParaRPr lang="es-ES" sz="1200" b="1" dirty="0">
              <a:solidFill>
                <a:prstClr val="black"/>
              </a:solidFill>
              <a:cs typeface="Times New Roman" pitchFamily="18" charset="0"/>
            </a:endParaRPr>
          </a:p>
          <a:p>
            <a:pPr algn="just">
              <a:defRPr/>
            </a:pPr>
            <a:endParaRPr lang="es-MX" sz="1200" dirty="0">
              <a:solidFill>
                <a:prstClr val="black"/>
              </a:solidFill>
              <a:cs typeface="Times New Roman" pitchFamily="18" charset="0"/>
            </a:endParaRPr>
          </a:p>
          <a:p>
            <a:pPr algn="ctr">
              <a:defRPr/>
            </a:pPr>
            <a:r>
              <a:rPr lang="es-ES" dirty="0">
                <a:solidFill>
                  <a:prstClr val="black"/>
                </a:solidFill>
                <a:cs typeface="Times New Roman" pitchFamily="18" charset="0"/>
              </a:rPr>
              <a:t>«C1»  POR PARTIDO </a:t>
            </a:r>
            <a:r>
              <a:rPr lang="es-ES" dirty="0" smtClean="0">
                <a:solidFill>
                  <a:prstClr val="black"/>
                </a:solidFill>
                <a:cs typeface="Times New Roman" pitchFamily="18" charset="0"/>
              </a:rPr>
              <a:t>POLÍTICO O COALICIÓN ------------------------------------ 323</a:t>
            </a:r>
            <a:endParaRPr lang="es-ES" dirty="0">
              <a:solidFill>
                <a:prstClr val="black"/>
              </a:solidFill>
              <a:cs typeface="Times New Roman" pitchFamily="18" charset="0"/>
            </a:endParaRPr>
          </a:p>
          <a:p>
            <a:pPr algn="ctr">
              <a:defRPr/>
            </a:pPr>
            <a:endParaRPr lang="es-ES" dirty="0" smtClean="0">
              <a:solidFill>
                <a:prstClr val="black"/>
              </a:solidFill>
              <a:cs typeface="Times New Roman" pitchFamily="18" charset="0"/>
            </a:endParaRPr>
          </a:p>
          <a:p>
            <a:pPr algn="ctr">
              <a:defRPr/>
            </a:pPr>
            <a:r>
              <a:rPr lang="es-ES" dirty="0" smtClean="0">
                <a:solidFill>
                  <a:prstClr val="black"/>
                </a:solidFill>
                <a:cs typeface="Times New Roman" pitchFamily="18" charset="0"/>
              </a:rPr>
              <a:t>«</a:t>
            </a:r>
            <a:r>
              <a:rPr lang="es-ES" dirty="0">
                <a:solidFill>
                  <a:prstClr val="black"/>
                </a:solidFill>
                <a:cs typeface="Times New Roman" pitchFamily="18" charset="0"/>
              </a:rPr>
              <a:t>C2» POR TIPO DE PROPAGANDA GUBERNAMENTAL </a:t>
            </a:r>
            <a:r>
              <a:rPr lang="es-ES" dirty="0" smtClean="0">
                <a:solidFill>
                  <a:prstClr val="black"/>
                </a:solidFill>
                <a:cs typeface="Times New Roman" pitchFamily="18" charset="0"/>
              </a:rPr>
              <a:t>---------------------------- 0</a:t>
            </a:r>
            <a:endParaRPr lang="es-ES" dirty="0">
              <a:solidFill>
                <a:prstClr val="black"/>
              </a:solidFill>
              <a:cs typeface="Times New Roman" pitchFamily="18" charset="0"/>
            </a:endParaRPr>
          </a:p>
          <a:p>
            <a:pPr algn="ctr">
              <a:defRPr/>
            </a:pPr>
            <a:endParaRPr lang="es-ES" dirty="0">
              <a:solidFill>
                <a:prstClr val="black"/>
              </a:solidFill>
              <a:cs typeface="Times New Roman" pitchFamily="18" charset="0"/>
            </a:endParaRPr>
          </a:p>
          <a:p>
            <a:pPr algn="ctr">
              <a:defRPr/>
            </a:pPr>
            <a:endParaRPr lang="es-ES" dirty="0">
              <a:solidFill>
                <a:prstClr val="black"/>
              </a:solidFill>
              <a:cs typeface="Times New Roman" pitchFamily="18" charset="0"/>
            </a:endParaRPr>
          </a:p>
          <a:p>
            <a:pPr algn="ctr">
              <a:defRPr/>
            </a:pPr>
            <a:r>
              <a:rPr lang="es-ES" dirty="0">
                <a:solidFill>
                  <a:prstClr val="black"/>
                </a:solidFill>
                <a:cs typeface="Times New Roman" pitchFamily="18" charset="0"/>
              </a:rPr>
              <a:t>TOTAL «C1 </a:t>
            </a:r>
            <a:r>
              <a:rPr lang="es-ES" dirty="0" smtClean="0">
                <a:solidFill>
                  <a:prstClr val="black"/>
                </a:solidFill>
                <a:cs typeface="Times New Roman" pitchFamily="18" charset="0"/>
              </a:rPr>
              <a:t>+ </a:t>
            </a:r>
            <a:r>
              <a:rPr lang="es-ES" dirty="0">
                <a:solidFill>
                  <a:prstClr val="black"/>
                </a:solidFill>
                <a:cs typeface="Times New Roman" pitchFamily="18" charset="0"/>
              </a:rPr>
              <a:t>C2» </a:t>
            </a:r>
            <a:r>
              <a:rPr lang="es-ES" dirty="0" smtClean="0">
                <a:solidFill>
                  <a:prstClr val="black"/>
                </a:solidFill>
                <a:cs typeface="Times New Roman" pitchFamily="18" charset="0"/>
              </a:rPr>
              <a:t>----------------------------------------------------------------------- 323</a:t>
            </a:r>
            <a:endParaRPr lang="es-MX" dirty="0">
              <a:solidFill>
                <a:prstClr val="black"/>
              </a:solidFill>
              <a:cs typeface="Times New Roman" pitchFamily="18" charset="0"/>
            </a:endParaRPr>
          </a:p>
        </p:txBody>
      </p:sp>
    </p:spTree>
    <p:extLst>
      <p:ext uri="{BB962C8B-B14F-4D97-AF65-F5344CB8AC3E}">
        <p14:creationId xmlns:p14="http://schemas.microsoft.com/office/powerpoint/2010/main" val="61432447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010400" y="6341247"/>
            <a:ext cx="2133600" cy="516753"/>
          </a:xfrm>
        </p:spPr>
        <p:txBody>
          <a:bodyPr/>
          <a:lstStyle/>
          <a:p>
            <a:pPr>
              <a:defRPr/>
            </a:pPr>
            <a:fld id="{A85DB013-97B2-4DA4-9E18-0B5E5765A4EB}" type="slidenum">
              <a:rPr lang="es-ES" smtClean="0">
                <a:solidFill>
                  <a:prstClr val="black">
                    <a:tint val="75000"/>
                  </a:prstClr>
                </a:solidFill>
              </a:rPr>
              <a:pPr>
                <a:defRPr/>
              </a:pPr>
              <a:t>103</a:t>
            </a:fld>
            <a:endParaRPr lang="es-ES" dirty="0">
              <a:solidFill>
                <a:prstClr val="black">
                  <a:tint val="75000"/>
                </a:prstClr>
              </a:solidFill>
            </a:endParaRPr>
          </a:p>
        </p:txBody>
      </p:sp>
      <p:pic>
        <p:nvPicPr>
          <p:cNvPr id="131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8324" y="447674"/>
            <a:ext cx="4943475" cy="5893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746893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010400" y="6340475"/>
            <a:ext cx="2133600" cy="517525"/>
          </a:xfrm>
        </p:spPr>
        <p:txBody>
          <a:bodyPr/>
          <a:lstStyle/>
          <a:p>
            <a:pPr>
              <a:defRPr/>
            </a:pPr>
            <a:fld id="{A85DB013-97B2-4DA4-9E18-0B5E5765A4EB}" type="slidenum">
              <a:rPr lang="es-ES" smtClean="0">
                <a:solidFill>
                  <a:prstClr val="black">
                    <a:tint val="75000"/>
                  </a:prstClr>
                </a:solidFill>
              </a:rPr>
              <a:pPr>
                <a:defRPr/>
              </a:pPr>
              <a:t>104</a:t>
            </a:fld>
            <a:endParaRPr lang="es-ES" dirty="0">
              <a:solidFill>
                <a:prstClr val="black">
                  <a:tint val="75000"/>
                </a:prstClr>
              </a:solidFill>
            </a:endParaRPr>
          </a:p>
        </p:txBody>
      </p:sp>
      <p:grpSp>
        <p:nvGrpSpPr>
          <p:cNvPr id="2" name="Group 4"/>
          <p:cNvGrpSpPr>
            <a:grpSpLocks noChangeAspect="1"/>
          </p:cNvGrpSpPr>
          <p:nvPr/>
        </p:nvGrpSpPr>
        <p:grpSpPr bwMode="auto">
          <a:xfrm>
            <a:off x="2143125" y="428625"/>
            <a:ext cx="4573588" cy="5905500"/>
            <a:chOff x="1350" y="270"/>
            <a:chExt cx="2881" cy="3720"/>
          </a:xfrm>
        </p:grpSpPr>
        <p:sp>
          <p:nvSpPr>
            <p:cNvPr id="3" name="AutoShape 3"/>
            <p:cNvSpPr>
              <a:spLocks noChangeAspect="1" noChangeArrowheads="1" noTextEdit="1"/>
            </p:cNvSpPr>
            <p:nvPr/>
          </p:nvSpPr>
          <p:spPr bwMode="auto">
            <a:xfrm>
              <a:off x="1350" y="270"/>
              <a:ext cx="2881" cy="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grpSp>
          <p:nvGrpSpPr>
            <p:cNvPr id="5" name="Group 205"/>
            <p:cNvGrpSpPr>
              <a:grpSpLocks/>
            </p:cNvGrpSpPr>
            <p:nvPr/>
          </p:nvGrpSpPr>
          <p:grpSpPr bwMode="auto">
            <a:xfrm>
              <a:off x="1350" y="270"/>
              <a:ext cx="2881" cy="3720"/>
              <a:chOff x="1350" y="270"/>
              <a:chExt cx="2881" cy="3720"/>
            </a:xfrm>
          </p:grpSpPr>
          <p:sp>
            <p:nvSpPr>
              <p:cNvPr id="132205" name="Rectangle 5"/>
              <p:cNvSpPr>
                <a:spLocks noChangeArrowheads="1"/>
              </p:cNvSpPr>
              <p:nvPr/>
            </p:nvSpPr>
            <p:spPr bwMode="auto">
              <a:xfrm>
                <a:off x="1350" y="270"/>
                <a:ext cx="2881" cy="143"/>
              </a:xfrm>
              <a:prstGeom prst="rect">
                <a:avLst/>
              </a:prstGeom>
              <a:solidFill>
                <a:srgbClr val="FF33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206" name="Rectangle 6"/>
              <p:cNvSpPr>
                <a:spLocks noChangeArrowheads="1"/>
              </p:cNvSpPr>
              <p:nvPr/>
            </p:nvSpPr>
            <p:spPr bwMode="auto">
              <a:xfrm>
                <a:off x="1350" y="408"/>
                <a:ext cx="2881" cy="156"/>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207" name="Rectangle 7"/>
              <p:cNvSpPr>
                <a:spLocks noChangeArrowheads="1"/>
              </p:cNvSpPr>
              <p:nvPr/>
            </p:nvSpPr>
            <p:spPr bwMode="auto">
              <a:xfrm>
                <a:off x="1350" y="3843"/>
                <a:ext cx="2881" cy="147"/>
              </a:xfrm>
              <a:prstGeom prst="rect">
                <a:avLst/>
              </a:prstGeom>
              <a:solidFill>
                <a:srgbClr val="FF33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208" name="Rectangle 8"/>
              <p:cNvSpPr>
                <a:spLocks noChangeArrowheads="1"/>
              </p:cNvSpPr>
              <p:nvPr/>
            </p:nvSpPr>
            <p:spPr bwMode="auto">
              <a:xfrm>
                <a:off x="2613" y="413"/>
                <a:ext cx="264"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1" i="0" u="none" strike="noStrike" cap="none" normalizeH="0" baseline="0" smtClean="0">
                    <a:ln>
                      <a:noFill/>
                    </a:ln>
                    <a:solidFill>
                      <a:srgbClr val="FFFFFF"/>
                    </a:solidFill>
                    <a:effectLst/>
                    <a:latin typeface="Calibri" pitchFamily="34" charset="0"/>
                  </a:rPr>
                  <a:t>JUEVES</a:t>
                </a:r>
                <a:endParaRPr kumimoji="0" lang="es-MX" sz="1800" b="0" i="0" u="none" strike="noStrike" cap="none" normalizeH="0" baseline="0" smtClean="0">
                  <a:ln>
                    <a:noFill/>
                  </a:ln>
                  <a:solidFill>
                    <a:schemeClr val="tx1"/>
                  </a:solidFill>
                  <a:effectLst/>
                  <a:latin typeface="Arial" pitchFamily="34" charset="0"/>
                </a:endParaRPr>
              </a:p>
            </p:txBody>
          </p:sp>
          <p:sp>
            <p:nvSpPr>
              <p:cNvPr id="132209" name="Rectangle 9"/>
              <p:cNvSpPr>
                <a:spLocks noChangeArrowheads="1"/>
              </p:cNvSpPr>
              <p:nvPr/>
            </p:nvSpPr>
            <p:spPr bwMode="auto">
              <a:xfrm>
                <a:off x="2920" y="413"/>
                <a:ext cx="303"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1" i="0" u="none" strike="noStrike" cap="none" normalizeH="0" baseline="0" smtClean="0">
                    <a:ln>
                      <a:noFill/>
                    </a:ln>
                    <a:solidFill>
                      <a:srgbClr val="FFFFFF"/>
                    </a:solidFill>
                    <a:effectLst/>
                    <a:latin typeface="Calibri" pitchFamily="34" charset="0"/>
                  </a:rPr>
                  <a:t>VIERNES</a:t>
                </a:r>
                <a:endParaRPr kumimoji="0" lang="es-MX" sz="1800" b="0" i="0" u="none" strike="noStrike" cap="none" normalizeH="0" baseline="0" smtClean="0">
                  <a:ln>
                    <a:noFill/>
                  </a:ln>
                  <a:solidFill>
                    <a:schemeClr val="tx1"/>
                  </a:solidFill>
                  <a:effectLst/>
                  <a:latin typeface="Arial" pitchFamily="34" charset="0"/>
                </a:endParaRPr>
              </a:p>
            </p:txBody>
          </p:sp>
          <p:sp>
            <p:nvSpPr>
              <p:cNvPr id="132210" name="Rectangle 10"/>
              <p:cNvSpPr>
                <a:spLocks noChangeArrowheads="1"/>
              </p:cNvSpPr>
              <p:nvPr/>
            </p:nvSpPr>
            <p:spPr bwMode="auto">
              <a:xfrm>
                <a:off x="3245" y="413"/>
                <a:ext cx="303"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1" i="0" u="none" strike="noStrike" cap="none" normalizeH="0" baseline="0" smtClean="0">
                    <a:ln>
                      <a:noFill/>
                    </a:ln>
                    <a:solidFill>
                      <a:srgbClr val="FFFFFF"/>
                    </a:solidFill>
                    <a:effectLst/>
                    <a:latin typeface="Calibri" pitchFamily="34" charset="0"/>
                  </a:rPr>
                  <a:t>SÁBADO</a:t>
                </a:r>
                <a:endParaRPr kumimoji="0" lang="es-MX" sz="1800" b="0" i="0" u="none" strike="noStrike" cap="none" normalizeH="0" baseline="0" smtClean="0">
                  <a:ln>
                    <a:noFill/>
                  </a:ln>
                  <a:solidFill>
                    <a:schemeClr val="tx1"/>
                  </a:solidFill>
                  <a:effectLst/>
                  <a:latin typeface="Arial" pitchFamily="34" charset="0"/>
                </a:endParaRPr>
              </a:p>
            </p:txBody>
          </p:sp>
          <p:sp>
            <p:nvSpPr>
              <p:cNvPr id="132211" name="Rectangle 11"/>
              <p:cNvSpPr>
                <a:spLocks noChangeArrowheads="1"/>
              </p:cNvSpPr>
              <p:nvPr/>
            </p:nvSpPr>
            <p:spPr bwMode="auto">
              <a:xfrm>
                <a:off x="3539" y="413"/>
                <a:ext cx="36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1" i="0" u="none" strike="noStrike" cap="none" normalizeH="0" baseline="0" smtClean="0">
                    <a:ln>
                      <a:noFill/>
                    </a:ln>
                    <a:solidFill>
                      <a:srgbClr val="FFFFFF"/>
                    </a:solidFill>
                    <a:effectLst/>
                    <a:latin typeface="Calibri" pitchFamily="34" charset="0"/>
                  </a:rPr>
                  <a:t>DOMINGO</a:t>
                </a:r>
                <a:endParaRPr kumimoji="0" lang="es-MX" sz="1800" b="0" i="0" u="none" strike="noStrike" cap="none" normalizeH="0" baseline="0" smtClean="0">
                  <a:ln>
                    <a:noFill/>
                  </a:ln>
                  <a:solidFill>
                    <a:schemeClr val="tx1"/>
                  </a:solidFill>
                  <a:effectLst/>
                  <a:latin typeface="Arial" pitchFamily="34" charset="0"/>
                </a:endParaRPr>
              </a:p>
            </p:txBody>
          </p:sp>
          <p:sp>
            <p:nvSpPr>
              <p:cNvPr id="132212" name="Rectangle 12"/>
              <p:cNvSpPr>
                <a:spLocks noChangeArrowheads="1"/>
              </p:cNvSpPr>
              <p:nvPr/>
            </p:nvSpPr>
            <p:spPr bwMode="auto">
              <a:xfrm>
                <a:off x="2639" y="504"/>
                <a:ext cx="156"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600" b="1" i="0" u="none" strike="noStrike" cap="none" normalizeH="0" baseline="0" smtClean="0">
                    <a:ln>
                      <a:noFill/>
                    </a:ln>
                    <a:solidFill>
                      <a:srgbClr val="FFFFFF"/>
                    </a:solidFill>
                    <a:effectLst/>
                    <a:latin typeface="Calibri" pitchFamily="34" charset="0"/>
                  </a:rPr>
                  <a:t>30-Jun</a:t>
                </a:r>
                <a:endParaRPr kumimoji="0" lang="es-MX" sz="1800" b="0" i="0" u="none" strike="noStrike" cap="none" normalizeH="0" baseline="0" smtClean="0">
                  <a:ln>
                    <a:noFill/>
                  </a:ln>
                  <a:solidFill>
                    <a:schemeClr val="tx1"/>
                  </a:solidFill>
                  <a:effectLst/>
                  <a:latin typeface="Arial" pitchFamily="34" charset="0"/>
                </a:endParaRPr>
              </a:p>
            </p:txBody>
          </p:sp>
          <p:sp>
            <p:nvSpPr>
              <p:cNvPr id="132213" name="Rectangle 13"/>
              <p:cNvSpPr>
                <a:spLocks noChangeArrowheads="1"/>
              </p:cNvSpPr>
              <p:nvPr/>
            </p:nvSpPr>
            <p:spPr bwMode="auto">
              <a:xfrm>
                <a:off x="2972" y="504"/>
                <a:ext cx="14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600" b="1" i="0" u="none" strike="noStrike" cap="none" normalizeH="0" baseline="0" smtClean="0">
                    <a:ln>
                      <a:noFill/>
                    </a:ln>
                    <a:solidFill>
                      <a:srgbClr val="FFFFFF"/>
                    </a:solidFill>
                    <a:effectLst/>
                    <a:latin typeface="Calibri" pitchFamily="34" charset="0"/>
                  </a:rPr>
                  <a:t>01-Jul</a:t>
                </a:r>
                <a:endParaRPr kumimoji="0" lang="es-MX" sz="1800" b="0" i="0" u="none" strike="noStrike" cap="none" normalizeH="0" baseline="0" smtClean="0">
                  <a:ln>
                    <a:noFill/>
                  </a:ln>
                  <a:solidFill>
                    <a:schemeClr val="tx1"/>
                  </a:solidFill>
                  <a:effectLst/>
                  <a:latin typeface="Arial" pitchFamily="34" charset="0"/>
                </a:endParaRPr>
              </a:p>
            </p:txBody>
          </p:sp>
          <p:sp>
            <p:nvSpPr>
              <p:cNvPr id="132214" name="Rectangle 14"/>
              <p:cNvSpPr>
                <a:spLocks noChangeArrowheads="1"/>
              </p:cNvSpPr>
              <p:nvPr/>
            </p:nvSpPr>
            <p:spPr bwMode="auto">
              <a:xfrm>
                <a:off x="3297" y="504"/>
                <a:ext cx="14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600" b="1" i="0" u="none" strike="noStrike" cap="none" normalizeH="0" baseline="0" smtClean="0">
                    <a:ln>
                      <a:noFill/>
                    </a:ln>
                    <a:solidFill>
                      <a:srgbClr val="FFFFFF"/>
                    </a:solidFill>
                    <a:effectLst/>
                    <a:latin typeface="Calibri" pitchFamily="34" charset="0"/>
                  </a:rPr>
                  <a:t>02-Jul</a:t>
                </a:r>
                <a:endParaRPr kumimoji="0" lang="es-MX" sz="1800" b="0" i="0" u="none" strike="noStrike" cap="none" normalizeH="0" baseline="0" smtClean="0">
                  <a:ln>
                    <a:noFill/>
                  </a:ln>
                  <a:solidFill>
                    <a:schemeClr val="tx1"/>
                  </a:solidFill>
                  <a:effectLst/>
                  <a:latin typeface="Arial" pitchFamily="34" charset="0"/>
                </a:endParaRPr>
              </a:p>
            </p:txBody>
          </p:sp>
          <p:sp>
            <p:nvSpPr>
              <p:cNvPr id="132215" name="Rectangle 15"/>
              <p:cNvSpPr>
                <a:spLocks noChangeArrowheads="1"/>
              </p:cNvSpPr>
              <p:nvPr/>
            </p:nvSpPr>
            <p:spPr bwMode="auto">
              <a:xfrm>
                <a:off x="3621" y="504"/>
                <a:ext cx="14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600" b="1" i="0" u="none" strike="noStrike" cap="none" normalizeH="0" baseline="0" smtClean="0">
                    <a:ln>
                      <a:noFill/>
                    </a:ln>
                    <a:solidFill>
                      <a:srgbClr val="FFFFFF"/>
                    </a:solidFill>
                    <a:effectLst/>
                    <a:latin typeface="Calibri" pitchFamily="34" charset="0"/>
                  </a:rPr>
                  <a:t>03-Jul</a:t>
                </a:r>
                <a:endParaRPr kumimoji="0" lang="es-MX" sz="1800" b="0" i="0" u="none" strike="noStrike" cap="none" normalizeH="0" baseline="0" smtClean="0">
                  <a:ln>
                    <a:noFill/>
                  </a:ln>
                  <a:solidFill>
                    <a:schemeClr val="tx1"/>
                  </a:solidFill>
                  <a:effectLst/>
                  <a:latin typeface="Arial" pitchFamily="34" charset="0"/>
                </a:endParaRPr>
              </a:p>
            </p:txBody>
          </p:sp>
          <p:sp>
            <p:nvSpPr>
              <p:cNvPr id="132216" name="Rectangle 16"/>
              <p:cNvSpPr>
                <a:spLocks noChangeArrowheads="1"/>
              </p:cNvSpPr>
              <p:nvPr/>
            </p:nvSpPr>
            <p:spPr bwMode="auto">
              <a:xfrm>
                <a:off x="1437" y="599"/>
                <a:ext cx="14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XXIII</a:t>
                </a:r>
                <a:endParaRPr kumimoji="0" lang="es-MX" sz="1800" b="0" i="0" u="none" strike="noStrike" cap="none" normalizeH="0" baseline="0" smtClean="0">
                  <a:ln>
                    <a:noFill/>
                  </a:ln>
                  <a:solidFill>
                    <a:schemeClr val="tx1"/>
                  </a:solidFill>
                  <a:effectLst/>
                  <a:latin typeface="Arial" pitchFamily="34" charset="0"/>
                </a:endParaRPr>
              </a:p>
            </p:txBody>
          </p:sp>
          <p:sp>
            <p:nvSpPr>
              <p:cNvPr id="132217" name="Rectangle 17"/>
              <p:cNvSpPr>
                <a:spLocks noChangeArrowheads="1"/>
              </p:cNvSpPr>
              <p:nvPr/>
            </p:nvSpPr>
            <p:spPr bwMode="auto">
              <a:xfrm>
                <a:off x="1627" y="599"/>
                <a:ext cx="30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TEXCOCO</a:t>
                </a:r>
                <a:endParaRPr kumimoji="0" lang="es-MX" sz="1800" b="0" i="0" u="none" strike="noStrike" cap="none" normalizeH="0" baseline="0" smtClean="0">
                  <a:ln>
                    <a:noFill/>
                  </a:ln>
                  <a:solidFill>
                    <a:schemeClr val="tx1"/>
                  </a:solidFill>
                  <a:effectLst/>
                  <a:latin typeface="Arial" pitchFamily="34" charset="0"/>
                </a:endParaRPr>
              </a:p>
            </p:txBody>
          </p:sp>
          <p:sp>
            <p:nvSpPr>
              <p:cNvPr id="132218" name="Rectangle 18"/>
              <p:cNvSpPr>
                <a:spLocks noChangeArrowheads="1"/>
              </p:cNvSpPr>
              <p:nvPr/>
            </p:nvSpPr>
            <p:spPr bwMode="auto">
              <a:xfrm>
                <a:off x="2691" y="599"/>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19" name="Rectangle 19"/>
              <p:cNvSpPr>
                <a:spLocks noChangeArrowheads="1"/>
              </p:cNvSpPr>
              <p:nvPr/>
            </p:nvSpPr>
            <p:spPr bwMode="auto">
              <a:xfrm>
                <a:off x="3015" y="599"/>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1</a:t>
                </a:r>
                <a:endParaRPr kumimoji="0" lang="es-MX" sz="1800" b="0" i="0" u="none" strike="noStrike" cap="none" normalizeH="0" baseline="0" smtClean="0">
                  <a:ln>
                    <a:noFill/>
                  </a:ln>
                  <a:solidFill>
                    <a:schemeClr val="tx1"/>
                  </a:solidFill>
                  <a:effectLst/>
                  <a:latin typeface="Arial" pitchFamily="34" charset="0"/>
                </a:endParaRPr>
              </a:p>
            </p:txBody>
          </p:sp>
          <p:sp>
            <p:nvSpPr>
              <p:cNvPr id="132220" name="Rectangle 20"/>
              <p:cNvSpPr>
                <a:spLocks noChangeArrowheads="1"/>
              </p:cNvSpPr>
              <p:nvPr/>
            </p:nvSpPr>
            <p:spPr bwMode="auto">
              <a:xfrm>
                <a:off x="3340" y="599"/>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21" name="Rectangle 21"/>
              <p:cNvSpPr>
                <a:spLocks noChangeArrowheads="1"/>
              </p:cNvSpPr>
              <p:nvPr/>
            </p:nvSpPr>
            <p:spPr bwMode="auto">
              <a:xfrm>
                <a:off x="3664" y="599"/>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22" name="Rectangle 22"/>
              <p:cNvSpPr>
                <a:spLocks noChangeArrowheads="1"/>
              </p:cNvSpPr>
              <p:nvPr/>
            </p:nvSpPr>
            <p:spPr bwMode="auto">
              <a:xfrm>
                <a:off x="4019" y="594"/>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1</a:t>
                </a:r>
                <a:endParaRPr kumimoji="0" lang="es-MX" sz="1800" b="0" i="0" u="none" strike="noStrike" cap="none" normalizeH="0" baseline="0" smtClean="0">
                  <a:ln>
                    <a:noFill/>
                  </a:ln>
                  <a:solidFill>
                    <a:schemeClr val="tx1"/>
                  </a:solidFill>
                  <a:effectLst/>
                  <a:latin typeface="Arial" pitchFamily="34" charset="0"/>
                </a:endParaRPr>
              </a:p>
            </p:txBody>
          </p:sp>
          <p:sp>
            <p:nvSpPr>
              <p:cNvPr id="132223" name="Rectangle 23"/>
              <p:cNvSpPr>
                <a:spLocks noChangeArrowheads="1"/>
              </p:cNvSpPr>
              <p:nvPr/>
            </p:nvSpPr>
            <p:spPr bwMode="auto">
              <a:xfrm>
                <a:off x="1428" y="741"/>
                <a:ext cx="15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XXIV</a:t>
                </a:r>
                <a:endParaRPr kumimoji="0" lang="es-MX" sz="1800" b="0" i="0" u="none" strike="noStrike" cap="none" normalizeH="0" baseline="0" smtClean="0">
                  <a:ln>
                    <a:noFill/>
                  </a:ln>
                  <a:solidFill>
                    <a:schemeClr val="tx1"/>
                  </a:solidFill>
                  <a:effectLst/>
                  <a:latin typeface="Arial" pitchFamily="34" charset="0"/>
                </a:endParaRPr>
              </a:p>
            </p:txBody>
          </p:sp>
          <p:sp>
            <p:nvSpPr>
              <p:cNvPr id="132224" name="Rectangle 24"/>
              <p:cNvSpPr>
                <a:spLocks noChangeArrowheads="1"/>
              </p:cNvSpPr>
              <p:nvPr/>
            </p:nvSpPr>
            <p:spPr bwMode="auto">
              <a:xfrm>
                <a:off x="1627" y="741"/>
                <a:ext cx="55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NEZAHUALCÓYOTL</a:t>
                </a:r>
                <a:endParaRPr kumimoji="0" lang="es-MX" sz="1800" b="0" i="0" u="none" strike="noStrike" cap="none" normalizeH="0" baseline="0" smtClean="0">
                  <a:ln>
                    <a:noFill/>
                  </a:ln>
                  <a:solidFill>
                    <a:schemeClr val="tx1"/>
                  </a:solidFill>
                  <a:effectLst/>
                  <a:latin typeface="Arial" pitchFamily="34" charset="0"/>
                </a:endParaRPr>
              </a:p>
            </p:txBody>
          </p:sp>
          <p:sp>
            <p:nvSpPr>
              <p:cNvPr id="132225" name="Rectangle 25"/>
              <p:cNvSpPr>
                <a:spLocks noChangeArrowheads="1"/>
              </p:cNvSpPr>
              <p:nvPr/>
            </p:nvSpPr>
            <p:spPr bwMode="auto">
              <a:xfrm>
                <a:off x="2691" y="741"/>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26" name="Rectangle 26"/>
              <p:cNvSpPr>
                <a:spLocks noChangeArrowheads="1"/>
              </p:cNvSpPr>
              <p:nvPr/>
            </p:nvSpPr>
            <p:spPr bwMode="auto">
              <a:xfrm>
                <a:off x="3015" y="741"/>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27" name="Rectangle 27"/>
              <p:cNvSpPr>
                <a:spLocks noChangeArrowheads="1"/>
              </p:cNvSpPr>
              <p:nvPr/>
            </p:nvSpPr>
            <p:spPr bwMode="auto">
              <a:xfrm>
                <a:off x="3340" y="741"/>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28" name="Rectangle 28"/>
              <p:cNvSpPr>
                <a:spLocks noChangeArrowheads="1"/>
              </p:cNvSpPr>
              <p:nvPr/>
            </p:nvSpPr>
            <p:spPr bwMode="auto">
              <a:xfrm>
                <a:off x="3664" y="741"/>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29" name="Rectangle 29"/>
              <p:cNvSpPr>
                <a:spLocks noChangeArrowheads="1"/>
              </p:cNvSpPr>
              <p:nvPr/>
            </p:nvSpPr>
            <p:spPr bwMode="auto">
              <a:xfrm>
                <a:off x="4019" y="737"/>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30" name="Rectangle 30"/>
              <p:cNvSpPr>
                <a:spLocks noChangeArrowheads="1"/>
              </p:cNvSpPr>
              <p:nvPr/>
            </p:nvSpPr>
            <p:spPr bwMode="auto">
              <a:xfrm>
                <a:off x="1437" y="884"/>
                <a:ext cx="13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XXV</a:t>
                </a:r>
                <a:endParaRPr kumimoji="0" lang="es-MX" sz="1800" b="0" i="0" u="none" strike="noStrike" cap="none" normalizeH="0" baseline="0" smtClean="0">
                  <a:ln>
                    <a:noFill/>
                  </a:ln>
                  <a:solidFill>
                    <a:schemeClr val="tx1"/>
                  </a:solidFill>
                  <a:effectLst/>
                  <a:latin typeface="Arial" pitchFamily="34" charset="0"/>
                </a:endParaRPr>
              </a:p>
            </p:txBody>
          </p:sp>
          <p:sp>
            <p:nvSpPr>
              <p:cNvPr id="132231" name="Rectangle 31"/>
              <p:cNvSpPr>
                <a:spLocks noChangeArrowheads="1"/>
              </p:cNvSpPr>
              <p:nvPr/>
            </p:nvSpPr>
            <p:spPr bwMode="auto">
              <a:xfrm>
                <a:off x="1627" y="884"/>
                <a:ext cx="55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NEZAHUALCÓYOTL</a:t>
                </a:r>
                <a:endParaRPr kumimoji="0" lang="es-MX" sz="1800" b="0" i="0" u="none" strike="noStrike" cap="none" normalizeH="0" baseline="0" smtClean="0">
                  <a:ln>
                    <a:noFill/>
                  </a:ln>
                  <a:solidFill>
                    <a:schemeClr val="tx1"/>
                  </a:solidFill>
                  <a:effectLst/>
                  <a:latin typeface="Arial" pitchFamily="34" charset="0"/>
                </a:endParaRPr>
              </a:p>
            </p:txBody>
          </p:sp>
          <p:sp>
            <p:nvSpPr>
              <p:cNvPr id="132232" name="Rectangle 32"/>
              <p:cNvSpPr>
                <a:spLocks noChangeArrowheads="1"/>
              </p:cNvSpPr>
              <p:nvPr/>
            </p:nvSpPr>
            <p:spPr bwMode="auto">
              <a:xfrm>
                <a:off x="2691" y="884"/>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33" name="Rectangle 33"/>
              <p:cNvSpPr>
                <a:spLocks noChangeArrowheads="1"/>
              </p:cNvSpPr>
              <p:nvPr/>
            </p:nvSpPr>
            <p:spPr bwMode="auto">
              <a:xfrm>
                <a:off x="3015" y="884"/>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34" name="Rectangle 34"/>
              <p:cNvSpPr>
                <a:spLocks noChangeArrowheads="1"/>
              </p:cNvSpPr>
              <p:nvPr/>
            </p:nvSpPr>
            <p:spPr bwMode="auto">
              <a:xfrm>
                <a:off x="3340" y="884"/>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35" name="Rectangle 35"/>
              <p:cNvSpPr>
                <a:spLocks noChangeArrowheads="1"/>
              </p:cNvSpPr>
              <p:nvPr/>
            </p:nvSpPr>
            <p:spPr bwMode="auto">
              <a:xfrm>
                <a:off x="3664" y="884"/>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36" name="Rectangle 36"/>
              <p:cNvSpPr>
                <a:spLocks noChangeArrowheads="1"/>
              </p:cNvSpPr>
              <p:nvPr/>
            </p:nvSpPr>
            <p:spPr bwMode="auto">
              <a:xfrm>
                <a:off x="4023" y="880"/>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37" name="Rectangle 37"/>
              <p:cNvSpPr>
                <a:spLocks noChangeArrowheads="1"/>
              </p:cNvSpPr>
              <p:nvPr/>
            </p:nvSpPr>
            <p:spPr bwMode="auto">
              <a:xfrm>
                <a:off x="1428" y="1027"/>
                <a:ext cx="15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XXVI</a:t>
                </a:r>
                <a:endParaRPr kumimoji="0" lang="es-MX" sz="1800" b="0" i="0" u="none" strike="noStrike" cap="none" normalizeH="0" baseline="0" smtClean="0">
                  <a:ln>
                    <a:noFill/>
                  </a:ln>
                  <a:solidFill>
                    <a:schemeClr val="tx1"/>
                  </a:solidFill>
                  <a:effectLst/>
                  <a:latin typeface="Arial" pitchFamily="34" charset="0"/>
                </a:endParaRPr>
              </a:p>
            </p:txBody>
          </p:sp>
          <p:sp>
            <p:nvSpPr>
              <p:cNvPr id="132238" name="Rectangle 38"/>
              <p:cNvSpPr>
                <a:spLocks noChangeArrowheads="1"/>
              </p:cNvSpPr>
              <p:nvPr/>
            </p:nvSpPr>
            <p:spPr bwMode="auto">
              <a:xfrm>
                <a:off x="1627" y="1027"/>
                <a:ext cx="55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NEZAHUALCÓYOTL</a:t>
                </a:r>
                <a:endParaRPr kumimoji="0" lang="es-MX" sz="1800" b="0" i="0" u="none" strike="noStrike" cap="none" normalizeH="0" baseline="0" smtClean="0">
                  <a:ln>
                    <a:noFill/>
                  </a:ln>
                  <a:solidFill>
                    <a:schemeClr val="tx1"/>
                  </a:solidFill>
                  <a:effectLst/>
                  <a:latin typeface="Arial" pitchFamily="34" charset="0"/>
                </a:endParaRPr>
              </a:p>
            </p:txBody>
          </p:sp>
          <p:sp>
            <p:nvSpPr>
              <p:cNvPr id="132239" name="Rectangle 39"/>
              <p:cNvSpPr>
                <a:spLocks noChangeArrowheads="1"/>
              </p:cNvSpPr>
              <p:nvPr/>
            </p:nvSpPr>
            <p:spPr bwMode="auto">
              <a:xfrm>
                <a:off x="2691" y="1027"/>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40" name="Rectangle 40"/>
              <p:cNvSpPr>
                <a:spLocks noChangeArrowheads="1"/>
              </p:cNvSpPr>
              <p:nvPr/>
            </p:nvSpPr>
            <p:spPr bwMode="auto">
              <a:xfrm>
                <a:off x="3015" y="1027"/>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41" name="Rectangle 41"/>
              <p:cNvSpPr>
                <a:spLocks noChangeArrowheads="1"/>
              </p:cNvSpPr>
              <p:nvPr/>
            </p:nvSpPr>
            <p:spPr bwMode="auto">
              <a:xfrm>
                <a:off x="3340" y="1027"/>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42" name="Rectangle 42"/>
              <p:cNvSpPr>
                <a:spLocks noChangeArrowheads="1"/>
              </p:cNvSpPr>
              <p:nvPr/>
            </p:nvSpPr>
            <p:spPr bwMode="auto">
              <a:xfrm>
                <a:off x="3664" y="1027"/>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43" name="Rectangle 43"/>
              <p:cNvSpPr>
                <a:spLocks noChangeArrowheads="1"/>
              </p:cNvSpPr>
              <p:nvPr/>
            </p:nvSpPr>
            <p:spPr bwMode="auto">
              <a:xfrm>
                <a:off x="4019" y="1023"/>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44" name="Rectangle 44"/>
              <p:cNvSpPr>
                <a:spLocks noChangeArrowheads="1"/>
              </p:cNvSpPr>
              <p:nvPr/>
            </p:nvSpPr>
            <p:spPr bwMode="auto">
              <a:xfrm>
                <a:off x="1424" y="1170"/>
                <a:ext cx="16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XXVII</a:t>
                </a:r>
                <a:endParaRPr kumimoji="0" lang="es-MX" sz="1800" b="0" i="0" u="none" strike="noStrike" cap="none" normalizeH="0" baseline="0" smtClean="0">
                  <a:ln>
                    <a:noFill/>
                  </a:ln>
                  <a:solidFill>
                    <a:schemeClr val="tx1"/>
                  </a:solidFill>
                  <a:effectLst/>
                  <a:latin typeface="Arial" pitchFamily="34" charset="0"/>
                </a:endParaRPr>
              </a:p>
            </p:txBody>
          </p:sp>
          <p:sp>
            <p:nvSpPr>
              <p:cNvPr id="132245" name="Rectangle 45"/>
              <p:cNvSpPr>
                <a:spLocks noChangeArrowheads="1"/>
              </p:cNvSpPr>
              <p:nvPr/>
            </p:nvSpPr>
            <p:spPr bwMode="auto">
              <a:xfrm>
                <a:off x="1627" y="1170"/>
                <a:ext cx="26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CHALCO</a:t>
                </a:r>
                <a:endParaRPr kumimoji="0" lang="es-MX" sz="1800" b="0" i="0" u="none" strike="noStrike" cap="none" normalizeH="0" baseline="0" smtClean="0">
                  <a:ln>
                    <a:noFill/>
                  </a:ln>
                  <a:solidFill>
                    <a:schemeClr val="tx1"/>
                  </a:solidFill>
                  <a:effectLst/>
                  <a:latin typeface="Arial" pitchFamily="34" charset="0"/>
                </a:endParaRPr>
              </a:p>
            </p:txBody>
          </p:sp>
          <p:sp>
            <p:nvSpPr>
              <p:cNvPr id="132246" name="Rectangle 46"/>
              <p:cNvSpPr>
                <a:spLocks noChangeArrowheads="1"/>
              </p:cNvSpPr>
              <p:nvPr/>
            </p:nvSpPr>
            <p:spPr bwMode="auto">
              <a:xfrm>
                <a:off x="2691" y="1170"/>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5</a:t>
                </a:r>
                <a:endParaRPr kumimoji="0" lang="es-MX" sz="1800" b="0" i="0" u="none" strike="noStrike" cap="none" normalizeH="0" baseline="0" smtClean="0">
                  <a:ln>
                    <a:noFill/>
                  </a:ln>
                  <a:solidFill>
                    <a:schemeClr val="tx1"/>
                  </a:solidFill>
                  <a:effectLst/>
                  <a:latin typeface="Arial" pitchFamily="34" charset="0"/>
                </a:endParaRPr>
              </a:p>
            </p:txBody>
          </p:sp>
          <p:sp>
            <p:nvSpPr>
              <p:cNvPr id="132247" name="Rectangle 47"/>
              <p:cNvSpPr>
                <a:spLocks noChangeArrowheads="1"/>
              </p:cNvSpPr>
              <p:nvPr/>
            </p:nvSpPr>
            <p:spPr bwMode="auto">
              <a:xfrm>
                <a:off x="3015" y="1170"/>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2</a:t>
                </a:r>
                <a:endParaRPr kumimoji="0" lang="es-MX" sz="1800" b="0" i="0" u="none" strike="noStrike" cap="none" normalizeH="0" baseline="0" smtClean="0">
                  <a:ln>
                    <a:noFill/>
                  </a:ln>
                  <a:solidFill>
                    <a:schemeClr val="tx1"/>
                  </a:solidFill>
                  <a:effectLst/>
                  <a:latin typeface="Arial" pitchFamily="34" charset="0"/>
                </a:endParaRPr>
              </a:p>
            </p:txBody>
          </p:sp>
          <p:sp>
            <p:nvSpPr>
              <p:cNvPr id="132248" name="Rectangle 48"/>
              <p:cNvSpPr>
                <a:spLocks noChangeArrowheads="1"/>
              </p:cNvSpPr>
              <p:nvPr/>
            </p:nvSpPr>
            <p:spPr bwMode="auto">
              <a:xfrm>
                <a:off x="3340" y="1170"/>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3</a:t>
                </a:r>
                <a:endParaRPr kumimoji="0" lang="es-MX" sz="1800" b="0" i="0" u="none" strike="noStrike" cap="none" normalizeH="0" baseline="0" smtClean="0">
                  <a:ln>
                    <a:noFill/>
                  </a:ln>
                  <a:solidFill>
                    <a:schemeClr val="tx1"/>
                  </a:solidFill>
                  <a:effectLst/>
                  <a:latin typeface="Arial" pitchFamily="34" charset="0"/>
                </a:endParaRPr>
              </a:p>
            </p:txBody>
          </p:sp>
          <p:sp>
            <p:nvSpPr>
              <p:cNvPr id="132249" name="Rectangle 49"/>
              <p:cNvSpPr>
                <a:spLocks noChangeArrowheads="1"/>
              </p:cNvSpPr>
              <p:nvPr/>
            </p:nvSpPr>
            <p:spPr bwMode="auto">
              <a:xfrm>
                <a:off x="3664" y="1170"/>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8</a:t>
                </a:r>
                <a:endParaRPr kumimoji="0" lang="es-MX" sz="1800" b="0" i="0" u="none" strike="noStrike" cap="none" normalizeH="0" baseline="0" smtClean="0">
                  <a:ln>
                    <a:noFill/>
                  </a:ln>
                  <a:solidFill>
                    <a:schemeClr val="tx1"/>
                  </a:solidFill>
                  <a:effectLst/>
                  <a:latin typeface="Arial" pitchFamily="34" charset="0"/>
                </a:endParaRPr>
              </a:p>
            </p:txBody>
          </p:sp>
          <p:sp>
            <p:nvSpPr>
              <p:cNvPr id="132250" name="Rectangle 50"/>
              <p:cNvSpPr>
                <a:spLocks noChangeArrowheads="1"/>
              </p:cNvSpPr>
              <p:nvPr/>
            </p:nvSpPr>
            <p:spPr bwMode="auto">
              <a:xfrm>
                <a:off x="4006" y="1165"/>
                <a:ext cx="117"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18</a:t>
                </a:r>
                <a:endParaRPr kumimoji="0" lang="es-MX" sz="1800" b="0" i="0" u="none" strike="noStrike" cap="none" normalizeH="0" baseline="0" smtClean="0">
                  <a:ln>
                    <a:noFill/>
                  </a:ln>
                  <a:solidFill>
                    <a:schemeClr val="tx1"/>
                  </a:solidFill>
                  <a:effectLst/>
                  <a:latin typeface="Arial" pitchFamily="34" charset="0"/>
                </a:endParaRPr>
              </a:p>
            </p:txBody>
          </p:sp>
          <p:sp>
            <p:nvSpPr>
              <p:cNvPr id="132251" name="Rectangle 51"/>
              <p:cNvSpPr>
                <a:spLocks noChangeArrowheads="1"/>
              </p:cNvSpPr>
              <p:nvPr/>
            </p:nvSpPr>
            <p:spPr bwMode="auto">
              <a:xfrm>
                <a:off x="1415" y="1312"/>
                <a:ext cx="18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XXVIII</a:t>
                </a:r>
                <a:endParaRPr kumimoji="0" lang="es-MX" sz="1800" b="0" i="0" u="none" strike="noStrike" cap="none" normalizeH="0" baseline="0" smtClean="0">
                  <a:ln>
                    <a:noFill/>
                  </a:ln>
                  <a:solidFill>
                    <a:schemeClr val="tx1"/>
                  </a:solidFill>
                  <a:effectLst/>
                  <a:latin typeface="Arial" pitchFamily="34" charset="0"/>
                </a:endParaRPr>
              </a:p>
            </p:txBody>
          </p:sp>
          <p:sp>
            <p:nvSpPr>
              <p:cNvPr id="132252" name="Rectangle 52"/>
              <p:cNvSpPr>
                <a:spLocks noChangeArrowheads="1"/>
              </p:cNvSpPr>
              <p:nvPr/>
            </p:nvSpPr>
            <p:spPr bwMode="auto">
              <a:xfrm>
                <a:off x="1627" y="1312"/>
                <a:ext cx="38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AMECAMECA</a:t>
                </a:r>
                <a:endParaRPr kumimoji="0" lang="es-MX" sz="1800" b="0" i="0" u="none" strike="noStrike" cap="none" normalizeH="0" baseline="0" smtClean="0">
                  <a:ln>
                    <a:noFill/>
                  </a:ln>
                  <a:solidFill>
                    <a:schemeClr val="tx1"/>
                  </a:solidFill>
                  <a:effectLst/>
                  <a:latin typeface="Arial" pitchFamily="34" charset="0"/>
                </a:endParaRPr>
              </a:p>
            </p:txBody>
          </p:sp>
          <p:sp>
            <p:nvSpPr>
              <p:cNvPr id="132253" name="Rectangle 53"/>
              <p:cNvSpPr>
                <a:spLocks noChangeArrowheads="1"/>
              </p:cNvSpPr>
              <p:nvPr/>
            </p:nvSpPr>
            <p:spPr bwMode="auto">
              <a:xfrm>
                <a:off x="2691" y="1312"/>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54" name="Rectangle 54"/>
              <p:cNvSpPr>
                <a:spLocks noChangeArrowheads="1"/>
              </p:cNvSpPr>
              <p:nvPr/>
            </p:nvSpPr>
            <p:spPr bwMode="auto">
              <a:xfrm>
                <a:off x="3015" y="1312"/>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55" name="Rectangle 55"/>
              <p:cNvSpPr>
                <a:spLocks noChangeArrowheads="1"/>
              </p:cNvSpPr>
              <p:nvPr/>
            </p:nvSpPr>
            <p:spPr bwMode="auto">
              <a:xfrm>
                <a:off x="3340" y="1312"/>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56" name="Rectangle 56"/>
              <p:cNvSpPr>
                <a:spLocks noChangeArrowheads="1"/>
              </p:cNvSpPr>
              <p:nvPr/>
            </p:nvSpPr>
            <p:spPr bwMode="auto">
              <a:xfrm>
                <a:off x="3664" y="1312"/>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57" name="Rectangle 57"/>
              <p:cNvSpPr>
                <a:spLocks noChangeArrowheads="1"/>
              </p:cNvSpPr>
              <p:nvPr/>
            </p:nvSpPr>
            <p:spPr bwMode="auto">
              <a:xfrm>
                <a:off x="4019" y="1308"/>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58" name="Rectangle 58"/>
              <p:cNvSpPr>
                <a:spLocks noChangeArrowheads="1"/>
              </p:cNvSpPr>
              <p:nvPr/>
            </p:nvSpPr>
            <p:spPr bwMode="auto">
              <a:xfrm>
                <a:off x="1432" y="1455"/>
                <a:ext cx="15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XXIX</a:t>
                </a:r>
                <a:endParaRPr kumimoji="0" lang="es-MX" sz="1800" b="0" i="0" u="none" strike="noStrike" cap="none" normalizeH="0" baseline="0" smtClean="0">
                  <a:ln>
                    <a:noFill/>
                  </a:ln>
                  <a:solidFill>
                    <a:schemeClr val="tx1"/>
                  </a:solidFill>
                  <a:effectLst/>
                  <a:latin typeface="Arial" pitchFamily="34" charset="0"/>
                </a:endParaRPr>
              </a:p>
            </p:txBody>
          </p:sp>
          <p:sp>
            <p:nvSpPr>
              <p:cNvPr id="132259" name="Rectangle 59"/>
              <p:cNvSpPr>
                <a:spLocks noChangeArrowheads="1"/>
              </p:cNvSpPr>
              <p:nvPr/>
            </p:nvSpPr>
            <p:spPr bwMode="auto">
              <a:xfrm>
                <a:off x="1627" y="1455"/>
                <a:ext cx="36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NAUCALPAN</a:t>
                </a:r>
                <a:endParaRPr kumimoji="0" lang="es-MX" sz="1800" b="0" i="0" u="none" strike="noStrike" cap="none" normalizeH="0" baseline="0" smtClean="0">
                  <a:ln>
                    <a:noFill/>
                  </a:ln>
                  <a:solidFill>
                    <a:schemeClr val="tx1"/>
                  </a:solidFill>
                  <a:effectLst/>
                  <a:latin typeface="Arial" pitchFamily="34" charset="0"/>
                </a:endParaRPr>
              </a:p>
            </p:txBody>
          </p:sp>
          <p:sp>
            <p:nvSpPr>
              <p:cNvPr id="132260" name="Rectangle 60"/>
              <p:cNvSpPr>
                <a:spLocks noChangeArrowheads="1"/>
              </p:cNvSpPr>
              <p:nvPr/>
            </p:nvSpPr>
            <p:spPr bwMode="auto">
              <a:xfrm>
                <a:off x="2674" y="1455"/>
                <a:ext cx="11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11</a:t>
                </a:r>
                <a:endParaRPr kumimoji="0" lang="es-MX" sz="1800" b="0" i="0" u="none" strike="noStrike" cap="none" normalizeH="0" baseline="0" smtClean="0">
                  <a:ln>
                    <a:noFill/>
                  </a:ln>
                  <a:solidFill>
                    <a:schemeClr val="tx1"/>
                  </a:solidFill>
                  <a:effectLst/>
                  <a:latin typeface="Arial" pitchFamily="34" charset="0"/>
                </a:endParaRPr>
              </a:p>
            </p:txBody>
          </p:sp>
          <p:sp>
            <p:nvSpPr>
              <p:cNvPr id="132261" name="Rectangle 61"/>
              <p:cNvSpPr>
                <a:spLocks noChangeArrowheads="1"/>
              </p:cNvSpPr>
              <p:nvPr/>
            </p:nvSpPr>
            <p:spPr bwMode="auto">
              <a:xfrm>
                <a:off x="3015" y="1455"/>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5</a:t>
                </a:r>
                <a:endParaRPr kumimoji="0" lang="es-MX" sz="1800" b="0" i="0" u="none" strike="noStrike" cap="none" normalizeH="0" baseline="0" smtClean="0">
                  <a:ln>
                    <a:noFill/>
                  </a:ln>
                  <a:solidFill>
                    <a:schemeClr val="tx1"/>
                  </a:solidFill>
                  <a:effectLst/>
                  <a:latin typeface="Arial" pitchFamily="34" charset="0"/>
                </a:endParaRPr>
              </a:p>
            </p:txBody>
          </p:sp>
          <p:sp>
            <p:nvSpPr>
              <p:cNvPr id="132262" name="Rectangle 62"/>
              <p:cNvSpPr>
                <a:spLocks noChangeArrowheads="1"/>
              </p:cNvSpPr>
              <p:nvPr/>
            </p:nvSpPr>
            <p:spPr bwMode="auto">
              <a:xfrm>
                <a:off x="3323" y="1455"/>
                <a:ext cx="11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13</a:t>
                </a:r>
                <a:endParaRPr kumimoji="0" lang="es-MX" sz="1800" b="0" i="0" u="none" strike="noStrike" cap="none" normalizeH="0" baseline="0" smtClean="0">
                  <a:ln>
                    <a:noFill/>
                  </a:ln>
                  <a:solidFill>
                    <a:schemeClr val="tx1"/>
                  </a:solidFill>
                  <a:effectLst/>
                  <a:latin typeface="Arial" pitchFamily="34" charset="0"/>
                </a:endParaRPr>
              </a:p>
            </p:txBody>
          </p:sp>
          <p:sp>
            <p:nvSpPr>
              <p:cNvPr id="132263" name="Rectangle 63"/>
              <p:cNvSpPr>
                <a:spLocks noChangeArrowheads="1"/>
              </p:cNvSpPr>
              <p:nvPr/>
            </p:nvSpPr>
            <p:spPr bwMode="auto">
              <a:xfrm>
                <a:off x="3647" y="1455"/>
                <a:ext cx="11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11</a:t>
                </a:r>
                <a:endParaRPr kumimoji="0" lang="es-MX" sz="1800" b="0" i="0" u="none" strike="noStrike" cap="none" normalizeH="0" baseline="0" smtClean="0">
                  <a:ln>
                    <a:noFill/>
                  </a:ln>
                  <a:solidFill>
                    <a:schemeClr val="tx1"/>
                  </a:solidFill>
                  <a:effectLst/>
                  <a:latin typeface="Arial" pitchFamily="34" charset="0"/>
                </a:endParaRPr>
              </a:p>
            </p:txBody>
          </p:sp>
          <p:sp>
            <p:nvSpPr>
              <p:cNvPr id="132264" name="Rectangle 64"/>
              <p:cNvSpPr>
                <a:spLocks noChangeArrowheads="1"/>
              </p:cNvSpPr>
              <p:nvPr/>
            </p:nvSpPr>
            <p:spPr bwMode="auto">
              <a:xfrm>
                <a:off x="4006" y="1451"/>
                <a:ext cx="117"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40</a:t>
                </a:r>
                <a:endParaRPr kumimoji="0" lang="es-MX" sz="1800" b="0" i="0" u="none" strike="noStrike" cap="none" normalizeH="0" baseline="0" smtClean="0">
                  <a:ln>
                    <a:noFill/>
                  </a:ln>
                  <a:solidFill>
                    <a:schemeClr val="tx1"/>
                  </a:solidFill>
                  <a:effectLst/>
                  <a:latin typeface="Arial" pitchFamily="34" charset="0"/>
                </a:endParaRPr>
              </a:p>
            </p:txBody>
          </p:sp>
          <p:sp>
            <p:nvSpPr>
              <p:cNvPr id="132265" name="Rectangle 65"/>
              <p:cNvSpPr>
                <a:spLocks noChangeArrowheads="1"/>
              </p:cNvSpPr>
              <p:nvPr/>
            </p:nvSpPr>
            <p:spPr bwMode="auto">
              <a:xfrm>
                <a:off x="1441" y="1598"/>
                <a:ext cx="13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XXX</a:t>
                </a:r>
                <a:endParaRPr kumimoji="0" lang="es-MX" sz="1800" b="0" i="0" u="none" strike="noStrike" cap="none" normalizeH="0" baseline="0" smtClean="0">
                  <a:ln>
                    <a:noFill/>
                  </a:ln>
                  <a:solidFill>
                    <a:schemeClr val="tx1"/>
                  </a:solidFill>
                  <a:effectLst/>
                  <a:latin typeface="Arial" pitchFamily="34" charset="0"/>
                </a:endParaRPr>
              </a:p>
            </p:txBody>
          </p:sp>
          <p:sp>
            <p:nvSpPr>
              <p:cNvPr id="132266" name="Rectangle 66"/>
              <p:cNvSpPr>
                <a:spLocks noChangeArrowheads="1"/>
              </p:cNvSpPr>
              <p:nvPr/>
            </p:nvSpPr>
            <p:spPr bwMode="auto">
              <a:xfrm>
                <a:off x="1627" y="1598"/>
                <a:ext cx="36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NAUCALPAN</a:t>
                </a:r>
                <a:endParaRPr kumimoji="0" lang="es-MX" sz="1800" b="0" i="0" u="none" strike="noStrike" cap="none" normalizeH="0" baseline="0" smtClean="0">
                  <a:ln>
                    <a:noFill/>
                  </a:ln>
                  <a:solidFill>
                    <a:schemeClr val="tx1"/>
                  </a:solidFill>
                  <a:effectLst/>
                  <a:latin typeface="Arial" pitchFamily="34" charset="0"/>
                </a:endParaRPr>
              </a:p>
            </p:txBody>
          </p:sp>
          <p:sp>
            <p:nvSpPr>
              <p:cNvPr id="132267" name="Rectangle 67"/>
              <p:cNvSpPr>
                <a:spLocks noChangeArrowheads="1"/>
              </p:cNvSpPr>
              <p:nvPr/>
            </p:nvSpPr>
            <p:spPr bwMode="auto">
              <a:xfrm>
                <a:off x="2691" y="1598"/>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1</a:t>
                </a:r>
                <a:endParaRPr kumimoji="0" lang="es-MX" sz="1800" b="0" i="0" u="none" strike="noStrike" cap="none" normalizeH="0" baseline="0" smtClean="0">
                  <a:ln>
                    <a:noFill/>
                  </a:ln>
                  <a:solidFill>
                    <a:schemeClr val="tx1"/>
                  </a:solidFill>
                  <a:effectLst/>
                  <a:latin typeface="Arial" pitchFamily="34" charset="0"/>
                </a:endParaRPr>
              </a:p>
            </p:txBody>
          </p:sp>
          <p:sp>
            <p:nvSpPr>
              <p:cNvPr id="132268" name="Rectangle 68"/>
              <p:cNvSpPr>
                <a:spLocks noChangeArrowheads="1"/>
              </p:cNvSpPr>
              <p:nvPr/>
            </p:nvSpPr>
            <p:spPr bwMode="auto">
              <a:xfrm>
                <a:off x="3015" y="1598"/>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2</a:t>
                </a:r>
                <a:endParaRPr kumimoji="0" lang="es-MX" sz="1800" b="0" i="0" u="none" strike="noStrike" cap="none" normalizeH="0" baseline="0" smtClean="0">
                  <a:ln>
                    <a:noFill/>
                  </a:ln>
                  <a:solidFill>
                    <a:schemeClr val="tx1"/>
                  </a:solidFill>
                  <a:effectLst/>
                  <a:latin typeface="Arial" pitchFamily="34" charset="0"/>
                </a:endParaRPr>
              </a:p>
            </p:txBody>
          </p:sp>
          <p:sp>
            <p:nvSpPr>
              <p:cNvPr id="132269" name="Rectangle 69"/>
              <p:cNvSpPr>
                <a:spLocks noChangeArrowheads="1"/>
              </p:cNvSpPr>
              <p:nvPr/>
            </p:nvSpPr>
            <p:spPr bwMode="auto">
              <a:xfrm>
                <a:off x="3340" y="1598"/>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70" name="Rectangle 70"/>
              <p:cNvSpPr>
                <a:spLocks noChangeArrowheads="1"/>
              </p:cNvSpPr>
              <p:nvPr/>
            </p:nvSpPr>
            <p:spPr bwMode="auto">
              <a:xfrm>
                <a:off x="3664" y="1598"/>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5</a:t>
                </a:r>
                <a:endParaRPr kumimoji="0" lang="es-MX" sz="1800" b="0" i="0" u="none" strike="noStrike" cap="none" normalizeH="0" baseline="0" smtClean="0">
                  <a:ln>
                    <a:noFill/>
                  </a:ln>
                  <a:solidFill>
                    <a:schemeClr val="tx1"/>
                  </a:solidFill>
                  <a:effectLst/>
                  <a:latin typeface="Arial" pitchFamily="34" charset="0"/>
                </a:endParaRPr>
              </a:p>
            </p:txBody>
          </p:sp>
          <p:sp>
            <p:nvSpPr>
              <p:cNvPr id="132271" name="Rectangle 71"/>
              <p:cNvSpPr>
                <a:spLocks noChangeArrowheads="1"/>
              </p:cNvSpPr>
              <p:nvPr/>
            </p:nvSpPr>
            <p:spPr bwMode="auto">
              <a:xfrm>
                <a:off x="4019" y="1594"/>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8</a:t>
                </a:r>
                <a:endParaRPr kumimoji="0" lang="es-MX" sz="1800" b="0" i="0" u="none" strike="noStrike" cap="none" normalizeH="0" baseline="0" smtClean="0">
                  <a:ln>
                    <a:noFill/>
                  </a:ln>
                  <a:solidFill>
                    <a:schemeClr val="tx1"/>
                  </a:solidFill>
                  <a:effectLst/>
                  <a:latin typeface="Arial" pitchFamily="34" charset="0"/>
                </a:endParaRPr>
              </a:p>
            </p:txBody>
          </p:sp>
          <p:sp>
            <p:nvSpPr>
              <p:cNvPr id="132272" name="Rectangle 72"/>
              <p:cNvSpPr>
                <a:spLocks noChangeArrowheads="1"/>
              </p:cNvSpPr>
              <p:nvPr/>
            </p:nvSpPr>
            <p:spPr bwMode="auto">
              <a:xfrm>
                <a:off x="1432" y="1741"/>
                <a:ext cx="15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XXXI</a:t>
                </a:r>
                <a:endParaRPr kumimoji="0" lang="es-MX" sz="1800" b="0" i="0" u="none" strike="noStrike" cap="none" normalizeH="0" baseline="0" smtClean="0">
                  <a:ln>
                    <a:noFill/>
                  </a:ln>
                  <a:solidFill>
                    <a:schemeClr val="tx1"/>
                  </a:solidFill>
                  <a:effectLst/>
                  <a:latin typeface="Arial" pitchFamily="34" charset="0"/>
                </a:endParaRPr>
              </a:p>
            </p:txBody>
          </p:sp>
          <p:sp>
            <p:nvSpPr>
              <p:cNvPr id="132273" name="Rectangle 73"/>
              <p:cNvSpPr>
                <a:spLocks noChangeArrowheads="1"/>
              </p:cNvSpPr>
              <p:nvPr/>
            </p:nvSpPr>
            <p:spPr bwMode="auto">
              <a:xfrm>
                <a:off x="1627" y="1741"/>
                <a:ext cx="2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LA PAZ</a:t>
                </a:r>
                <a:endParaRPr kumimoji="0" lang="es-MX" sz="1800" b="0" i="0" u="none" strike="noStrike" cap="none" normalizeH="0" baseline="0" smtClean="0">
                  <a:ln>
                    <a:noFill/>
                  </a:ln>
                  <a:solidFill>
                    <a:schemeClr val="tx1"/>
                  </a:solidFill>
                  <a:effectLst/>
                  <a:latin typeface="Arial" pitchFamily="34" charset="0"/>
                </a:endParaRPr>
              </a:p>
            </p:txBody>
          </p:sp>
          <p:sp>
            <p:nvSpPr>
              <p:cNvPr id="132274" name="Rectangle 74"/>
              <p:cNvSpPr>
                <a:spLocks noChangeArrowheads="1"/>
              </p:cNvSpPr>
              <p:nvPr/>
            </p:nvSpPr>
            <p:spPr bwMode="auto">
              <a:xfrm>
                <a:off x="2691" y="1741"/>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75" name="Rectangle 75"/>
              <p:cNvSpPr>
                <a:spLocks noChangeArrowheads="1"/>
              </p:cNvSpPr>
              <p:nvPr/>
            </p:nvSpPr>
            <p:spPr bwMode="auto">
              <a:xfrm>
                <a:off x="3015" y="1741"/>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76" name="Rectangle 76"/>
              <p:cNvSpPr>
                <a:spLocks noChangeArrowheads="1"/>
              </p:cNvSpPr>
              <p:nvPr/>
            </p:nvSpPr>
            <p:spPr bwMode="auto">
              <a:xfrm>
                <a:off x="3340" y="1741"/>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77" name="Rectangle 77"/>
              <p:cNvSpPr>
                <a:spLocks noChangeArrowheads="1"/>
              </p:cNvSpPr>
              <p:nvPr/>
            </p:nvSpPr>
            <p:spPr bwMode="auto">
              <a:xfrm>
                <a:off x="3664" y="1741"/>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78" name="Rectangle 78"/>
              <p:cNvSpPr>
                <a:spLocks noChangeArrowheads="1"/>
              </p:cNvSpPr>
              <p:nvPr/>
            </p:nvSpPr>
            <p:spPr bwMode="auto">
              <a:xfrm>
                <a:off x="4023" y="1736"/>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79" name="Rectangle 79"/>
              <p:cNvSpPr>
                <a:spLocks noChangeArrowheads="1"/>
              </p:cNvSpPr>
              <p:nvPr/>
            </p:nvSpPr>
            <p:spPr bwMode="auto">
              <a:xfrm>
                <a:off x="1428" y="1883"/>
                <a:ext cx="16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XXXII</a:t>
                </a:r>
                <a:endParaRPr kumimoji="0" lang="es-MX" sz="1800" b="0" i="0" u="none" strike="noStrike" cap="none" normalizeH="0" baseline="0" smtClean="0">
                  <a:ln>
                    <a:noFill/>
                  </a:ln>
                  <a:solidFill>
                    <a:schemeClr val="tx1"/>
                  </a:solidFill>
                  <a:effectLst/>
                  <a:latin typeface="Arial" pitchFamily="34" charset="0"/>
                </a:endParaRPr>
              </a:p>
            </p:txBody>
          </p:sp>
          <p:sp>
            <p:nvSpPr>
              <p:cNvPr id="132280" name="Rectangle 80"/>
              <p:cNvSpPr>
                <a:spLocks noChangeArrowheads="1"/>
              </p:cNvSpPr>
              <p:nvPr/>
            </p:nvSpPr>
            <p:spPr bwMode="auto">
              <a:xfrm>
                <a:off x="1627" y="1883"/>
                <a:ext cx="55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NEZAHUALCÓYOTL</a:t>
                </a:r>
                <a:endParaRPr kumimoji="0" lang="es-MX" sz="1800" b="0" i="0" u="none" strike="noStrike" cap="none" normalizeH="0" baseline="0" smtClean="0">
                  <a:ln>
                    <a:noFill/>
                  </a:ln>
                  <a:solidFill>
                    <a:schemeClr val="tx1"/>
                  </a:solidFill>
                  <a:effectLst/>
                  <a:latin typeface="Arial" pitchFamily="34" charset="0"/>
                </a:endParaRPr>
              </a:p>
            </p:txBody>
          </p:sp>
          <p:sp>
            <p:nvSpPr>
              <p:cNvPr id="132281" name="Rectangle 81"/>
              <p:cNvSpPr>
                <a:spLocks noChangeArrowheads="1"/>
              </p:cNvSpPr>
              <p:nvPr/>
            </p:nvSpPr>
            <p:spPr bwMode="auto">
              <a:xfrm>
                <a:off x="2691" y="1883"/>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3</a:t>
                </a:r>
                <a:endParaRPr kumimoji="0" lang="es-MX" sz="1800" b="0" i="0" u="none" strike="noStrike" cap="none" normalizeH="0" baseline="0" smtClean="0">
                  <a:ln>
                    <a:noFill/>
                  </a:ln>
                  <a:solidFill>
                    <a:schemeClr val="tx1"/>
                  </a:solidFill>
                  <a:effectLst/>
                  <a:latin typeface="Arial" pitchFamily="34" charset="0"/>
                </a:endParaRPr>
              </a:p>
            </p:txBody>
          </p:sp>
          <p:sp>
            <p:nvSpPr>
              <p:cNvPr id="132282" name="Rectangle 82"/>
              <p:cNvSpPr>
                <a:spLocks noChangeArrowheads="1"/>
              </p:cNvSpPr>
              <p:nvPr/>
            </p:nvSpPr>
            <p:spPr bwMode="auto">
              <a:xfrm>
                <a:off x="3015" y="1883"/>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3</a:t>
                </a:r>
                <a:endParaRPr kumimoji="0" lang="es-MX" sz="1800" b="0" i="0" u="none" strike="noStrike" cap="none" normalizeH="0" baseline="0" smtClean="0">
                  <a:ln>
                    <a:noFill/>
                  </a:ln>
                  <a:solidFill>
                    <a:schemeClr val="tx1"/>
                  </a:solidFill>
                  <a:effectLst/>
                  <a:latin typeface="Arial" pitchFamily="34" charset="0"/>
                </a:endParaRPr>
              </a:p>
            </p:txBody>
          </p:sp>
          <p:sp>
            <p:nvSpPr>
              <p:cNvPr id="132283" name="Rectangle 83"/>
              <p:cNvSpPr>
                <a:spLocks noChangeArrowheads="1"/>
              </p:cNvSpPr>
              <p:nvPr/>
            </p:nvSpPr>
            <p:spPr bwMode="auto">
              <a:xfrm>
                <a:off x="3340" y="1883"/>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2</a:t>
                </a:r>
                <a:endParaRPr kumimoji="0" lang="es-MX" sz="1800" b="0" i="0" u="none" strike="noStrike" cap="none" normalizeH="0" baseline="0" smtClean="0">
                  <a:ln>
                    <a:noFill/>
                  </a:ln>
                  <a:solidFill>
                    <a:schemeClr val="tx1"/>
                  </a:solidFill>
                  <a:effectLst/>
                  <a:latin typeface="Arial" pitchFamily="34" charset="0"/>
                </a:endParaRPr>
              </a:p>
            </p:txBody>
          </p:sp>
          <p:sp>
            <p:nvSpPr>
              <p:cNvPr id="132284" name="Rectangle 84"/>
              <p:cNvSpPr>
                <a:spLocks noChangeArrowheads="1"/>
              </p:cNvSpPr>
              <p:nvPr/>
            </p:nvSpPr>
            <p:spPr bwMode="auto">
              <a:xfrm>
                <a:off x="3664" y="1883"/>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85" name="Rectangle 85"/>
              <p:cNvSpPr>
                <a:spLocks noChangeArrowheads="1"/>
              </p:cNvSpPr>
              <p:nvPr/>
            </p:nvSpPr>
            <p:spPr bwMode="auto">
              <a:xfrm>
                <a:off x="4019" y="1879"/>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8</a:t>
                </a:r>
                <a:endParaRPr kumimoji="0" lang="es-MX" sz="1800" b="0" i="0" u="none" strike="noStrike" cap="none" normalizeH="0" baseline="0" smtClean="0">
                  <a:ln>
                    <a:noFill/>
                  </a:ln>
                  <a:solidFill>
                    <a:schemeClr val="tx1"/>
                  </a:solidFill>
                  <a:effectLst/>
                  <a:latin typeface="Arial" pitchFamily="34" charset="0"/>
                </a:endParaRPr>
              </a:p>
            </p:txBody>
          </p:sp>
          <p:sp>
            <p:nvSpPr>
              <p:cNvPr id="132286" name="Rectangle 86"/>
              <p:cNvSpPr>
                <a:spLocks noChangeArrowheads="1"/>
              </p:cNvSpPr>
              <p:nvPr/>
            </p:nvSpPr>
            <p:spPr bwMode="auto">
              <a:xfrm>
                <a:off x="1419" y="2026"/>
                <a:ext cx="18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XXXIII</a:t>
                </a:r>
                <a:endParaRPr kumimoji="0" lang="es-MX" sz="1800" b="0" i="0" u="none" strike="noStrike" cap="none" normalizeH="0" baseline="0" smtClean="0">
                  <a:ln>
                    <a:noFill/>
                  </a:ln>
                  <a:solidFill>
                    <a:schemeClr val="tx1"/>
                  </a:solidFill>
                  <a:effectLst/>
                  <a:latin typeface="Arial" pitchFamily="34" charset="0"/>
                </a:endParaRPr>
              </a:p>
            </p:txBody>
          </p:sp>
          <p:sp>
            <p:nvSpPr>
              <p:cNvPr id="132287" name="Rectangle 87"/>
              <p:cNvSpPr>
                <a:spLocks noChangeArrowheads="1"/>
              </p:cNvSpPr>
              <p:nvPr/>
            </p:nvSpPr>
            <p:spPr bwMode="auto">
              <a:xfrm>
                <a:off x="1627" y="2026"/>
                <a:ext cx="32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ECATEPEC</a:t>
                </a:r>
                <a:endParaRPr kumimoji="0" lang="es-MX" sz="1800" b="0" i="0" u="none" strike="noStrike" cap="none" normalizeH="0" baseline="0" smtClean="0">
                  <a:ln>
                    <a:noFill/>
                  </a:ln>
                  <a:solidFill>
                    <a:schemeClr val="tx1"/>
                  </a:solidFill>
                  <a:effectLst/>
                  <a:latin typeface="Arial" pitchFamily="34" charset="0"/>
                </a:endParaRPr>
              </a:p>
            </p:txBody>
          </p:sp>
          <p:sp>
            <p:nvSpPr>
              <p:cNvPr id="132288" name="Rectangle 88"/>
              <p:cNvSpPr>
                <a:spLocks noChangeArrowheads="1"/>
              </p:cNvSpPr>
              <p:nvPr/>
            </p:nvSpPr>
            <p:spPr bwMode="auto">
              <a:xfrm>
                <a:off x="2691" y="2026"/>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3</a:t>
                </a:r>
                <a:endParaRPr kumimoji="0" lang="es-MX" sz="1800" b="0" i="0" u="none" strike="noStrike" cap="none" normalizeH="0" baseline="0" smtClean="0">
                  <a:ln>
                    <a:noFill/>
                  </a:ln>
                  <a:solidFill>
                    <a:schemeClr val="tx1"/>
                  </a:solidFill>
                  <a:effectLst/>
                  <a:latin typeface="Arial" pitchFamily="34" charset="0"/>
                </a:endParaRPr>
              </a:p>
            </p:txBody>
          </p:sp>
          <p:sp>
            <p:nvSpPr>
              <p:cNvPr id="132289" name="Rectangle 89"/>
              <p:cNvSpPr>
                <a:spLocks noChangeArrowheads="1"/>
              </p:cNvSpPr>
              <p:nvPr/>
            </p:nvSpPr>
            <p:spPr bwMode="auto">
              <a:xfrm>
                <a:off x="2998" y="2026"/>
                <a:ext cx="11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10</a:t>
                </a:r>
                <a:endParaRPr kumimoji="0" lang="es-MX" sz="1800" b="0" i="0" u="none" strike="noStrike" cap="none" normalizeH="0" baseline="0" smtClean="0">
                  <a:ln>
                    <a:noFill/>
                  </a:ln>
                  <a:solidFill>
                    <a:schemeClr val="tx1"/>
                  </a:solidFill>
                  <a:effectLst/>
                  <a:latin typeface="Arial" pitchFamily="34" charset="0"/>
                </a:endParaRPr>
              </a:p>
            </p:txBody>
          </p:sp>
          <p:sp>
            <p:nvSpPr>
              <p:cNvPr id="132290" name="Rectangle 90"/>
              <p:cNvSpPr>
                <a:spLocks noChangeArrowheads="1"/>
              </p:cNvSpPr>
              <p:nvPr/>
            </p:nvSpPr>
            <p:spPr bwMode="auto">
              <a:xfrm>
                <a:off x="3340" y="2026"/>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7</a:t>
                </a:r>
                <a:endParaRPr kumimoji="0" lang="es-MX" sz="1800" b="0" i="0" u="none" strike="noStrike" cap="none" normalizeH="0" baseline="0" smtClean="0">
                  <a:ln>
                    <a:noFill/>
                  </a:ln>
                  <a:solidFill>
                    <a:schemeClr val="tx1"/>
                  </a:solidFill>
                  <a:effectLst/>
                  <a:latin typeface="Arial" pitchFamily="34" charset="0"/>
                </a:endParaRPr>
              </a:p>
            </p:txBody>
          </p:sp>
          <p:sp>
            <p:nvSpPr>
              <p:cNvPr id="132291" name="Rectangle 91"/>
              <p:cNvSpPr>
                <a:spLocks noChangeArrowheads="1"/>
              </p:cNvSpPr>
              <p:nvPr/>
            </p:nvSpPr>
            <p:spPr bwMode="auto">
              <a:xfrm>
                <a:off x="3664" y="2026"/>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92" name="Rectangle 92"/>
              <p:cNvSpPr>
                <a:spLocks noChangeArrowheads="1"/>
              </p:cNvSpPr>
              <p:nvPr/>
            </p:nvSpPr>
            <p:spPr bwMode="auto">
              <a:xfrm>
                <a:off x="4006" y="2022"/>
                <a:ext cx="117"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20</a:t>
                </a:r>
                <a:endParaRPr kumimoji="0" lang="es-MX" sz="1800" b="0" i="0" u="none" strike="noStrike" cap="none" normalizeH="0" baseline="0" smtClean="0">
                  <a:ln>
                    <a:noFill/>
                  </a:ln>
                  <a:solidFill>
                    <a:schemeClr val="tx1"/>
                  </a:solidFill>
                  <a:effectLst/>
                  <a:latin typeface="Arial" pitchFamily="34" charset="0"/>
                </a:endParaRPr>
              </a:p>
            </p:txBody>
          </p:sp>
          <p:sp>
            <p:nvSpPr>
              <p:cNvPr id="132293" name="Rectangle 93"/>
              <p:cNvSpPr>
                <a:spLocks noChangeArrowheads="1"/>
              </p:cNvSpPr>
              <p:nvPr/>
            </p:nvSpPr>
            <p:spPr bwMode="auto">
              <a:xfrm>
                <a:off x="1415" y="2169"/>
                <a:ext cx="1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XXXIV</a:t>
                </a:r>
                <a:endParaRPr kumimoji="0" lang="es-MX" sz="1800" b="0" i="0" u="none" strike="noStrike" cap="none" normalizeH="0" baseline="0" smtClean="0">
                  <a:ln>
                    <a:noFill/>
                  </a:ln>
                  <a:solidFill>
                    <a:schemeClr val="tx1"/>
                  </a:solidFill>
                  <a:effectLst/>
                  <a:latin typeface="Arial" pitchFamily="34" charset="0"/>
                </a:endParaRPr>
              </a:p>
            </p:txBody>
          </p:sp>
          <p:sp>
            <p:nvSpPr>
              <p:cNvPr id="132294" name="Rectangle 94"/>
              <p:cNvSpPr>
                <a:spLocks noChangeArrowheads="1"/>
              </p:cNvSpPr>
              <p:nvPr/>
            </p:nvSpPr>
            <p:spPr bwMode="auto">
              <a:xfrm>
                <a:off x="1627" y="2169"/>
                <a:ext cx="5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IXTAPAN DE LA SAL</a:t>
                </a:r>
                <a:endParaRPr kumimoji="0" lang="es-MX" sz="1800" b="0" i="0" u="none" strike="noStrike" cap="none" normalizeH="0" baseline="0" smtClean="0">
                  <a:ln>
                    <a:noFill/>
                  </a:ln>
                  <a:solidFill>
                    <a:schemeClr val="tx1"/>
                  </a:solidFill>
                  <a:effectLst/>
                  <a:latin typeface="Arial" pitchFamily="34" charset="0"/>
                </a:endParaRPr>
              </a:p>
            </p:txBody>
          </p:sp>
          <p:sp>
            <p:nvSpPr>
              <p:cNvPr id="132295" name="Rectangle 95"/>
              <p:cNvSpPr>
                <a:spLocks noChangeArrowheads="1"/>
              </p:cNvSpPr>
              <p:nvPr/>
            </p:nvSpPr>
            <p:spPr bwMode="auto">
              <a:xfrm>
                <a:off x="2691" y="2169"/>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96" name="Rectangle 96"/>
              <p:cNvSpPr>
                <a:spLocks noChangeArrowheads="1"/>
              </p:cNvSpPr>
              <p:nvPr/>
            </p:nvSpPr>
            <p:spPr bwMode="auto">
              <a:xfrm>
                <a:off x="3015" y="2169"/>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97" name="Rectangle 97"/>
              <p:cNvSpPr>
                <a:spLocks noChangeArrowheads="1"/>
              </p:cNvSpPr>
              <p:nvPr/>
            </p:nvSpPr>
            <p:spPr bwMode="auto">
              <a:xfrm>
                <a:off x="3340" y="2169"/>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98" name="Rectangle 98"/>
              <p:cNvSpPr>
                <a:spLocks noChangeArrowheads="1"/>
              </p:cNvSpPr>
              <p:nvPr/>
            </p:nvSpPr>
            <p:spPr bwMode="auto">
              <a:xfrm>
                <a:off x="3664" y="2169"/>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299" name="Rectangle 99"/>
              <p:cNvSpPr>
                <a:spLocks noChangeArrowheads="1"/>
              </p:cNvSpPr>
              <p:nvPr/>
            </p:nvSpPr>
            <p:spPr bwMode="auto">
              <a:xfrm>
                <a:off x="4019" y="2165"/>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00" name="Rectangle 100"/>
              <p:cNvSpPr>
                <a:spLocks noChangeArrowheads="1"/>
              </p:cNvSpPr>
              <p:nvPr/>
            </p:nvSpPr>
            <p:spPr bwMode="auto">
              <a:xfrm>
                <a:off x="1419" y="2312"/>
                <a:ext cx="17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XXXV</a:t>
                </a:r>
                <a:endParaRPr kumimoji="0" lang="es-MX" sz="1800" b="0" i="0" u="none" strike="noStrike" cap="none" normalizeH="0" baseline="0" smtClean="0">
                  <a:ln>
                    <a:noFill/>
                  </a:ln>
                  <a:solidFill>
                    <a:schemeClr val="tx1"/>
                  </a:solidFill>
                  <a:effectLst/>
                  <a:latin typeface="Arial" pitchFamily="34" charset="0"/>
                </a:endParaRPr>
              </a:p>
            </p:txBody>
          </p:sp>
          <p:sp>
            <p:nvSpPr>
              <p:cNvPr id="132301" name="Rectangle 101"/>
              <p:cNvSpPr>
                <a:spLocks noChangeArrowheads="1"/>
              </p:cNvSpPr>
              <p:nvPr/>
            </p:nvSpPr>
            <p:spPr bwMode="auto">
              <a:xfrm>
                <a:off x="1627" y="2312"/>
                <a:ext cx="29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METEPEC</a:t>
                </a:r>
                <a:endParaRPr kumimoji="0" lang="es-MX" sz="1800" b="0" i="0" u="none" strike="noStrike" cap="none" normalizeH="0" baseline="0" smtClean="0">
                  <a:ln>
                    <a:noFill/>
                  </a:ln>
                  <a:solidFill>
                    <a:schemeClr val="tx1"/>
                  </a:solidFill>
                  <a:effectLst/>
                  <a:latin typeface="Arial" pitchFamily="34" charset="0"/>
                </a:endParaRPr>
              </a:p>
            </p:txBody>
          </p:sp>
          <p:sp>
            <p:nvSpPr>
              <p:cNvPr id="132302" name="Rectangle 102"/>
              <p:cNvSpPr>
                <a:spLocks noChangeArrowheads="1"/>
              </p:cNvSpPr>
              <p:nvPr/>
            </p:nvSpPr>
            <p:spPr bwMode="auto">
              <a:xfrm>
                <a:off x="2691" y="2312"/>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03" name="Rectangle 103"/>
              <p:cNvSpPr>
                <a:spLocks noChangeArrowheads="1"/>
              </p:cNvSpPr>
              <p:nvPr/>
            </p:nvSpPr>
            <p:spPr bwMode="auto">
              <a:xfrm>
                <a:off x="3015" y="2312"/>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04" name="Rectangle 104"/>
              <p:cNvSpPr>
                <a:spLocks noChangeArrowheads="1"/>
              </p:cNvSpPr>
              <p:nvPr/>
            </p:nvSpPr>
            <p:spPr bwMode="auto">
              <a:xfrm>
                <a:off x="3340" y="2312"/>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05" name="Rectangle 105"/>
              <p:cNvSpPr>
                <a:spLocks noChangeArrowheads="1"/>
              </p:cNvSpPr>
              <p:nvPr/>
            </p:nvSpPr>
            <p:spPr bwMode="auto">
              <a:xfrm>
                <a:off x="3664" y="2312"/>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06" name="Rectangle 106"/>
              <p:cNvSpPr>
                <a:spLocks noChangeArrowheads="1"/>
              </p:cNvSpPr>
              <p:nvPr/>
            </p:nvSpPr>
            <p:spPr bwMode="auto">
              <a:xfrm>
                <a:off x="4019" y="2307"/>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07" name="Rectangle 107"/>
              <p:cNvSpPr>
                <a:spLocks noChangeArrowheads="1"/>
              </p:cNvSpPr>
              <p:nvPr/>
            </p:nvSpPr>
            <p:spPr bwMode="auto">
              <a:xfrm>
                <a:off x="1415" y="2454"/>
                <a:ext cx="1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XXXVI</a:t>
                </a:r>
                <a:endParaRPr kumimoji="0" lang="es-MX" sz="1800" b="0" i="0" u="none" strike="noStrike" cap="none" normalizeH="0" baseline="0" smtClean="0">
                  <a:ln>
                    <a:noFill/>
                  </a:ln>
                  <a:solidFill>
                    <a:schemeClr val="tx1"/>
                  </a:solidFill>
                  <a:effectLst/>
                  <a:latin typeface="Arial" pitchFamily="34" charset="0"/>
                </a:endParaRPr>
              </a:p>
            </p:txBody>
          </p:sp>
          <p:sp>
            <p:nvSpPr>
              <p:cNvPr id="132308" name="Rectangle 108"/>
              <p:cNvSpPr>
                <a:spLocks noChangeArrowheads="1"/>
              </p:cNvSpPr>
              <p:nvPr/>
            </p:nvSpPr>
            <p:spPr bwMode="auto">
              <a:xfrm>
                <a:off x="1627" y="2454"/>
                <a:ext cx="52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VILLA DE CARBÓN</a:t>
                </a:r>
                <a:endParaRPr kumimoji="0" lang="es-MX" sz="1800" b="0" i="0" u="none" strike="noStrike" cap="none" normalizeH="0" baseline="0" smtClean="0">
                  <a:ln>
                    <a:noFill/>
                  </a:ln>
                  <a:solidFill>
                    <a:schemeClr val="tx1"/>
                  </a:solidFill>
                  <a:effectLst/>
                  <a:latin typeface="Arial" pitchFamily="34" charset="0"/>
                </a:endParaRPr>
              </a:p>
            </p:txBody>
          </p:sp>
          <p:sp>
            <p:nvSpPr>
              <p:cNvPr id="132309" name="Rectangle 109"/>
              <p:cNvSpPr>
                <a:spLocks noChangeArrowheads="1"/>
              </p:cNvSpPr>
              <p:nvPr/>
            </p:nvSpPr>
            <p:spPr bwMode="auto">
              <a:xfrm>
                <a:off x="2691" y="2454"/>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10" name="Rectangle 110"/>
              <p:cNvSpPr>
                <a:spLocks noChangeArrowheads="1"/>
              </p:cNvSpPr>
              <p:nvPr/>
            </p:nvSpPr>
            <p:spPr bwMode="auto">
              <a:xfrm>
                <a:off x="3015" y="2454"/>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11" name="Rectangle 111"/>
              <p:cNvSpPr>
                <a:spLocks noChangeArrowheads="1"/>
              </p:cNvSpPr>
              <p:nvPr/>
            </p:nvSpPr>
            <p:spPr bwMode="auto">
              <a:xfrm>
                <a:off x="3340" y="2454"/>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12" name="Rectangle 112"/>
              <p:cNvSpPr>
                <a:spLocks noChangeArrowheads="1"/>
              </p:cNvSpPr>
              <p:nvPr/>
            </p:nvSpPr>
            <p:spPr bwMode="auto">
              <a:xfrm>
                <a:off x="3664" y="2454"/>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1</a:t>
                </a:r>
                <a:endParaRPr kumimoji="0" lang="es-MX" sz="1800" b="0" i="0" u="none" strike="noStrike" cap="none" normalizeH="0" baseline="0" smtClean="0">
                  <a:ln>
                    <a:noFill/>
                  </a:ln>
                  <a:solidFill>
                    <a:schemeClr val="tx1"/>
                  </a:solidFill>
                  <a:effectLst/>
                  <a:latin typeface="Arial" pitchFamily="34" charset="0"/>
                </a:endParaRPr>
              </a:p>
            </p:txBody>
          </p:sp>
          <p:sp>
            <p:nvSpPr>
              <p:cNvPr id="132313" name="Rectangle 113"/>
              <p:cNvSpPr>
                <a:spLocks noChangeArrowheads="1"/>
              </p:cNvSpPr>
              <p:nvPr/>
            </p:nvSpPr>
            <p:spPr bwMode="auto">
              <a:xfrm>
                <a:off x="4019" y="2450"/>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1</a:t>
                </a:r>
                <a:endParaRPr kumimoji="0" lang="es-MX" sz="1800" b="0" i="0" u="none" strike="noStrike" cap="none" normalizeH="0" baseline="0" smtClean="0">
                  <a:ln>
                    <a:noFill/>
                  </a:ln>
                  <a:solidFill>
                    <a:schemeClr val="tx1"/>
                  </a:solidFill>
                  <a:effectLst/>
                  <a:latin typeface="Arial" pitchFamily="34" charset="0"/>
                </a:endParaRPr>
              </a:p>
            </p:txBody>
          </p:sp>
          <p:sp>
            <p:nvSpPr>
              <p:cNvPr id="132314" name="Rectangle 114"/>
              <p:cNvSpPr>
                <a:spLocks noChangeArrowheads="1"/>
              </p:cNvSpPr>
              <p:nvPr/>
            </p:nvSpPr>
            <p:spPr bwMode="auto">
              <a:xfrm>
                <a:off x="1406" y="2597"/>
                <a:ext cx="20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XXXVII</a:t>
                </a:r>
                <a:endParaRPr kumimoji="0" lang="es-MX" sz="1800" b="0" i="0" u="none" strike="noStrike" cap="none" normalizeH="0" baseline="0" smtClean="0">
                  <a:ln>
                    <a:noFill/>
                  </a:ln>
                  <a:solidFill>
                    <a:schemeClr val="tx1"/>
                  </a:solidFill>
                  <a:effectLst/>
                  <a:latin typeface="Arial" pitchFamily="34" charset="0"/>
                </a:endParaRPr>
              </a:p>
            </p:txBody>
          </p:sp>
          <p:sp>
            <p:nvSpPr>
              <p:cNvPr id="132315" name="Rectangle 115"/>
              <p:cNvSpPr>
                <a:spLocks noChangeArrowheads="1"/>
              </p:cNvSpPr>
              <p:nvPr/>
            </p:nvSpPr>
            <p:spPr bwMode="auto">
              <a:xfrm>
                <a:off x="1627" y="2597"/>
                <a:ext cx="45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TLALNEPANTLA</a:t>
                </a:r>
                <a:endParaRPr kumimoji="0" lang="es-MX" sz="1800" b="0" i="0" u="none" strike="noStrike" cap="none" normalizeH="0" baseline="0" smtClean="0">
                  <a:ln>
                    <a:noFill/>
                  </a:ln>
                  <a:solidFill>
                    <a:schemeClr val="tx1"/>
                  </a:solidFill>
                  <a:effectLst/>
                  <a:latin typeface="Arial" pitchFamily="34" charset="0"/>
                </a:endParaRPr>
              </a:p>
            </p:txBody>
          </p:sp>
          <p:sp>
            <p:nvSpPr>
              <p:cNvPr id="132316" name="Rectangle 116"/>
              <p:cNvSpPr>
                <a:spLocks noChangeArrowheads="1"/>
              </p:cNvSpPr>
              <p:nvPr/>
            </p:nvSpPr>
            <p:spPr bwMode="auto">
              <a:xfrm>
                <a:off x="2691" y="2597"/>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2</a:t>
                </a:r>
                <a:endParaRPr kumimoji="0" lang="es-MX" sz="1800" b="0" i="0" u="none" strike="noStrike" cap="none" normalizeH="0" baseline="0" smtClean="0">
                  <a:ln>
                    <a:noFill/>
                  </a:ln>
                  <a:solidFill>
                    <a:schemeClr val="tx1"/>
                  </a:solidFill>
                  <a:effectLst/>
                  <a:latin typeface="Arial" pitchFamily="34" charset="0"/>
                </a:endParaRPr>
              </a:p>
            </p:txBody>
          </p:sp>
          <p:sp>
            <p:nvSpPr>
              <p:cNvPr id="132317" name="Rectangle 117"/>
              <p:cNvSpPr>
                <a:spLocks noChangeArrowheads="1"/>
              </p:cNvSpPr>
              <p:nvPr/>
            </p:nvSpPr>
            <p:spPr bwMode="auto">
              <a:xfrm>
                <a:off x="3015" y="2597"/>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2</a:t>
                </a:r>
                <a:endParaRPr kumimoji="0" lang="es-MX" sz="1800" b="0" i="0" u="none" strike="noStrike" cap="none" normalizeH="0" baseline="0" smtClean="0">
                  <a:ln>
                    <a:noFill/>
                  </a:ln>
                  <a:solidFill>
                    <a:schemeClr val="tx1"/>
                  </a:solidFill>
                  <a:effectLst/>
                  <a:latin typeface="Arial" pitchFamily="34" charset="0"/>
                </a:endParaRPr>
              </a:p>
            </p:txBody>
          </p:sp>
          <p:sp>
            <p:nvSpPr>
              <p:cNvPr id="132318" name="Rectangle 118"/>
              <p:cNvSpPr>
                <a:spLocks noChangeArrowheads="1"/>
              </p:cNvSpPr>
              <p:nvPr/>
            </p:nvSpPr>
            <p:spPr bwMode="auto">
              <a:xfrm>
                <a:off x="3340" y="2597"/>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3</a:t>
                </a:r>
                <a:endParaRPr kumimoji="0" lang="es-MX" sz="1800" b="0" i="0" u="none" strike="noStrike" cap="none" normalizeH="0" baseline="0" smtClean="0">
                  <a:ln>
                    <a:noFill/>
                  </a:ln>
                  <a:solidFill>
                    <a:schemeClr val="tx1"/>
                  </a:solidFill>
                  <a:effectLst/>
                  <a:latin typeface="Arial" pitchFamily="34" charset="0"/>
                </a:endParaRPr>
              </a:p>
            </p:txBody>
          </p:sp>
          <p:sp>
            <p:nvSpPr>
              <p:cNvPr id="132319" name="Rectangle 119"/>
              <p:cNvSpPr>
                <a:spLocks noChangeArrowheads="1"/>
              </p:cNvSpPr>
              <p:nvPr/>
            </p:nvSpPr>
            <p:spPr bwMode="auto">
              <a:xfrm>
                <a:off x="3664" y="2597"/>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2</a:t>
                </a:r>
                <a:endParaRPr kumimoji="0" lang="es-MX" sz="1800" b="0" i="0" u="none" strike="noStrike" cap="none" normalizeH="0" baseline="0" smtClean="0">
                  <a:ln>
                    <a:noFill/>
                  </a:ln>
                  <a:solidFill>
                    <a:schemeClr val="tx1"/>
                  </a:solidFill>
                  <a:effectLst/>
                  <a:latin typeface="Arial" pitchFamily="34" charset="0"/>
                </a:endParaRPr>
              </a:p>
            </p:txBody>
          </p:sp>
          <p:sp>
            <p:nvSpPr>
              <p:cNvPr id="132320" name="Rectangle 120"/>
              <p:cNvSpPr>
                <a:spLocks noChangeArrowheads="1"/>
              </p:cNvSpPr>
              <p:nvPr/>
            </p:nvSpPr>
            <p:spPr bwMode="auto">
              <a:xfrm>
                <a:off x="4019" y="2593"/>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9</a:t>
                </a:r>
                <a:endParaRPr kumimoji="0" lang="es-MX" sz="1800" b="0" i="0" u="none" strike="noStrike" cap="none" normalizeH="0" baseline="0" smtClean="0">
                  <a:ln>
                    <a:noFill/>
                  </a:ln>
                  <a:solidFill>
                    <a:schemeClr val="tx1"/>
                  </a:solidFill>
                  <a:effectLst/>
                  <a:latin typeface="Arial" pitchFamily="34" charset="0"/>
                </a:endParaRPr>
              </a:p>
            </p:txBody>
          </p:sp>
          <p:sp>
            <p:nvSpPr>
              <p:cNvPr id="132321" name="Rectangle 121"/>
              <p:cNvSpPr>
                <a:spLocks noChangeArrowheads="1"/>
              </p:cNvSpPr>
              <p:nvPr/>
            </p:nvSpPr>
            <p:spPr bwMode="auto">
              <a:xfrm>
                <a:off x="1402" y="2740"/>
                <a:ext cx="22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XXXVIII</a:t>
                </a:r>
                <a:endParaRPr kumimoji="0" lang="es-MX" sz="1800" b="0" i="0" u="none" strike="noStrike" cap="none" normalizeH="0" baseline="0" smtClean="0">
                  <a:ln>
                    <a:noFill/>
                  </a:ln>
                  <a:solidFill>
                    <a:schemeClr val="tx1"/>
                  </a:solidFill>
                  <a:effectLst/>
                  <a:latin typeface="Arial" pitchFamily="34" charset="0"/>
                </a:endParaRPr>
              </a:p>
            </p:txBody>
          </p:sp>
          <p:sp>
            <p:nvSpPr>
              <p:cNvPr id="132322" name="Rectangle 122"/>
              <p:cNvSpPr>
                <a:spLocks noChangeArrowheads="1"/>
              </p:cNvSpPr>
              <p:nvPr/>
            </p:nvSpPr>
            <p:spPr bwMode="auto">
              <a:xfrm>
                <a:off x="1627" y="2740"/>
                <a:ext cx="3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COACALCO</a:t>
                </a:r>
                <a:endParaRPr kumimoji="0" lang="es-MX" sz="1800" b="0" i="0" u="none" strike="noStrike" cap="none" normalizeH="0" baseline="0" smtClean="0">
                  <a:ln>
                    <a:noFill/>
                  </a:ln>
                  <a:solidFill>
                    <a:schemeClr val="tx1"/>
                  </a:solidFill>
                  <a:effectLst/>
                  <a:latin typeface="Arial" pitchFamily="34" charset="0"/>
                </a:endParaRPr>
              </a:p>
            </p:txBody>
          </p:sp>
          <p:sp>
            <p:nvSpPr>
              <p:cNvPr id="132323" name="Rectangle 123"/>
              <p:cNvSpPr>
                <a:spLocks noChangeArrowheads="1"/>
              </p:cNvSpPr>
              <p:nvPr/>
            </p:nvSpPr>
            <p:spPr bwMode="auto">
              <a:xfrm>
                <a:off x="2691" y="2740"/>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24" name="Rectangle 124"/>
              <p:cNvSpPr>
                <a:spLocks noChangeArrowheads="1"/>
              </p:cNvSpPr>
              <p:nvPr/>
            </p:nvSpPr>
            <p:spPr bwMode="auto">
              <a:xfrm>
                <a:off x="3015" y="2740"/>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25" name="Rectangle 125"/>
              <p:cNvSpPr>
                <a:spLocks noChangeArrowheads="1"/>
              </p:cNvSpPr>
              <p:nvPr/>
            </p:nvSpPr>
            <p:spPr bwMode="auto">
              <a:xfrm>
                <a:off x="3340" y="2740"/>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1</a:t>
                </a:r>
                <a:endParaRPr kumimoji="0" lang="es-MX" sz="1800" b="0" i="0" u="none" strike="noStrike" cap="none" normalizeH="0" baseline="0" smtClean="0">
                  <a:ln>
                    <a:noFill/>
                  </a:ln>
                  <a:solidFill>
                    <a:schemeClr val="tx1"/>
                  </a:solidFill>
                  <a:effectLst/>
                  <a:latin typeface="Arial" pitchFamily="34" charset="0"/>
                </a:endParaRPr>
              </a:p>
            </p:txBody>
          </p:sp>
          <p:sp>
            <p:nvSpPr>
              <p:cNvPr id="132326" name="Rectangle 126"/>
              <p:cNvSpPr>
                <a:spLocks noChangeArrowheads="1"/>
              </p:cNvSpPr>
              <p:nvPr/>
            </p:nvSpPr>
            <p:spPr bwMode="auto">
              <a:xfrm>
                <a:off x="3664" y="2740"/>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27" name="Rectangle 127"/>
              <p:cNvSpPr>
                <a:spLocks noChangeArrowheads="1"/>
              </p:cNvSpPr>
              <p:nvPr/>
            </p:nvSpPr>
            <p:spPr bwMode="auto">
              <a:xfrm>
                <a:off x="4019" y="2736"/>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1</a:t>
                </a:r>
                <a:endParaRPr kumimoji="0" lang="es-MX" sz="1800" b="0" i="0" u="none" strike="noStrike" cap="none" normalizeH="0" baseline="0" smtClean="0">
                  <a:ln>
                    <a:noFill/>
                  </a:ln>
                  <a:solidFill>
                    <a:schemeClr val="tx1"/>
                  </a:solidFill>
                  <a:effectLst/>
                  <a:latin typeface="Arial" pitchFamily="34" charset="0"/>
                </a:endParaRPr>
              </a:p>
            </p:txBody>
          </p:sp>
          <p:sp>
            <p:nvSpPr>
              <p:cNvPr id="132328" name="Rectangle 128"/>
              <p:cNvSpPr>
                <a:spLocks noChangeArrowheads="1"/>
              </p:cNvSpPr>
              <p:nvPr/>
            </p:nvSpPr>
            <p:spPr bwMode="auto">
              <a:xfrm>
                <a:off x="1419" y="2883"/>
                <a:ext cx="1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XXXIX</a:t>
                </a:r>
                <a:endParaRPr kumimoji="0" lang="es-MX" sz="1800" b="0" i="0" u="none" strike="noStrike" cap="none" normalizeH="0" baseline="0" smtClean="0">
                  <a:ln>
                    <a:noFill/>
                  </a:ln>
                  <a:solidFill>
                    <a:schemeClr val="tx1"/>
                  </a:solidFill>
                  <a:effectLst/>
                  <a:latin typeface="Arial" pitchFamily="34" charset="0"/>
                </a:endParaRPr>
              </a:p>
            </p:txBody>
          </p:sp>
          <p:sp>
            <p:nvSpPr>
              <p:cNvPr id="132329" name="Rectangle 129"/>
              <p:cNvSpPr>
                <a:spLocks noChangeArrowheads="1"/>
              </p:cNvSpPr>
              <p:nvPr/>
            </p:nvSpPr>
            <p:spPr bwMode="auto">
              <a:xfrm>
                <a:off x="1627" y="2883"/>
                <a:ext cx="26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OTUMBA</a:t>
                </a:r>
                <a:endParaRPr kumimoji="0" lang="es-MX" sz="1800" b="0" i="0" u="none" strike="noStrike" cap="none" normalizeH="0" baseline="0" smtClean="0">
                  <a:ln>
                    <a:noFill/>
                  </a:ln>
                  <a:solidFill>
                    <a:schemeClr val="tx1"/>
                  </a:solidFill>
                  <a:effectLst/>
                  <a:latin typeface="Arial" pitchFamily="34" charset="0"/>
                </a:endParaRPr>
              </a:p>
            </p:txBody>
          </p:sp>
          <p:sp>
            <p:nvSpPr>
              <p:cNvPr id="132330" name="Rectangle 130"/>
              <p:cNvSpPr>
                <a:spLocks noChangeArrowheads="1"/>
              </p:cNvSpPr>
              <p:nvPr/>
            </p:nvSpPr>
            <p:spPr bwMode="auto">
              <a:xfrm>
                <a:off x="2691" y="2883"/>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31" name="Rectangle 131"/>
              <p:cNvSpPr>
                <a:spLocks noChangeArrowheads="1"/>
              </p:cNvSpPr>
              <p:nvPr/>
            </p:nvSpPr>
            <p:spPr bwMode="auto">
              <a:xfrm>
                <a:off x="3015" y="2883"/>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32" name="Rectangle 132"/>
              <p:cNvSpPr>
                <a:spLocks noChangeArrowheads="1"/>
              </p:cNvSpPr>
              <p:nvPr/>
            </p:nvSpPr>
            <p:spPr bwMode="auto">
              <a:xfrm>
                <a:off x="3340" y="2883"/>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dirty="0" smtClean="0">
                    <a:ln>
                      <a:noFill/>
                    </a:ln>
                    <a:solidFill>
                      <a:srgbClr val="000000"/>
                    </a:solidFill>
                    <a:effectLst/>
                    <a:latin typeface="Arial" pitchFamily="34" charset="0"/>
                  </a:rPr>
                  <a:t>0</a:t>
                </a:r>
                <a:endParaRPr kumimoji="0" lang="es-MX" sz="1800" b="0" i="0" u="none" strike="noStrike" cap="none" normalizeH="0" baseline="0" dirty="0" smtClean="0">
                  <a:ln>
                    <a:noFill/>
                  </a:ln>
                  <a:solidFill>
                    <a:schemeClr val="tx1"/>
                  </a:solidFill>
                  <a:effectLst/>
                  <a:latin typeface="Arial" pitchFamily="34" charset="0"/>
                </a:endParaRPr>
              </a:p>
            </p:txBody>
          </p:sp>
          <p:sp>
            <p:nvSpPr>
              <p:cNvPr id="132333" name="Rectangle 133"/>
              <p:cNvSpPr>
                <a:spLocks noChangeArrowheads="1"/>
              </p:cNvSpPr>
              <p:nvPr/>
            </p:nvSpPr>
            <p:spPr bwMode="auto">
              <a:xfrm>
                <a:off x="3664" y="2883"/>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34" name="Rectangle 134"/>
              <p:cNvSpPr>
                <a:spLocks noChangeArrowheads="1"/>
              </p:cNvSpPr>
              <p:nvPr/>
            </p:nvSpPr>
            <p:spPr bwMode="auto">
              <a:xfrm>
                <a:off x="4023" y="2878"/>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35" name="Rectangle 135"/>
              <p:cNvSpPr>
                <a:spLocks noChangeArrowheads="1"/>
              </p:cNvSpPr>
              <p:nvPr/>
            </p:nvSpPr>
            <p:spPr bwMode="auto">
              <a:xfrm>
                <a:off x="1454" y="3025"/>
                <a:ext cx="9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XL</a:t>
                </a:r>
                <a:endParaRPr kumimoji="0" lang="es-MX" sz="1800" b="0" i="0" u="none" strike="noStrike" cap="none" normalizeH="0" baseline="0" smtClean="0">
                  <a:ln>
                    <a:noFill/>
                  </a:ln>
                  <a:solidFill>
                    <a:schemeClr val="tx1"/>
                  </a:solidFill>
                  <a:effectLst/>
                  <a:latin typeface="Arial" pitchFamily="34" charset="0"/>
                </a:endParaRPr>
              </a:p>
            </p:txBody>
          </p:sp>
          <p:sp>
            <p:nvSpPr>
              <p:cNvPr id="132336" name="Rectangle 136"/>
              <p:cNvSpPr>
                <a:spLocks noChangeArrowheads="1"/>
              </p:cNvSpPr>
              <p:nvPr/>
            </p:nvSpPr>
            <p:spPr bwMode="auto">
              <a:xfrm>
                <a:off x="1627" y="3025"/>
                <a:ext cx="37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IXTAPALUCA</a:t>
                </a:r>
                <a:endParaRPr kumimoji="0" lang="es-MX" sz="1800" b="0" i="0" u="none" strike="noStrike" cap="none" normalizeH="0" baseline="0" smtClean="0">
                  <a:ln>
                    <a:noFill/>
                  </a:ln>
                  <a:solidFill>
                    <a:schemeClr val="tx1"/>
                  </a:solidFill>
                  <a:effectLst/>
                  <a:latin typeface="Arial" pitchFamily="34" charset="0"/>
                </a:endParaRPr>
              </a:p>
            </p:txBody>
          </p:sp>
          <p:sp>
            <p:nvSpPr>
              <p:cNvPr id="132337" name="Rectangle 137"/>
              <p:cNvSpPr>
                <a:spLocks noChangeArrowheads="1"/>
              </p:cNvSpPr>
              <p:nvPr/>
            </p:nvSpPr>
            <p:spPr bwMode="auto">
              <a:xfrm>
                <a:off x="2691" y="3025"/>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38" name="Rectangle 138"/>
              <p:cNvSpPr>
                <a:spLocks noChangeArrowheads="1"/>
              </p:cNvSpPr>
              <p:nvPr/>
            </p:nvSpPr>
            <p:spPr bwMode="auto">
              <a:xfrm>
                <a:off x="3015" y="3025"/>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1</a:t>
                </a:r>
                <a:endParaRPr kumimoji="0" lang="es-MX" sz="1800" b="0" i="0" u="none" strike="noStrike" cap="none" normalizeH="0" baseline="0" smtClean="0">
                  <a:ln>
                    <a:noFill/>
                  </a:ln>
                  <a:solidFill>
                    <a:schemeClr val="tx1"/>
                  </a:solidFill>
                  <a:effectLst/>
                  <a:latin typeface="Arial" pitchFamily="34" charset="0"/>
                </a:endParaRPr>
              </a:p>
            </p:txBody>
          </p:sp>
          <p:sp>
            <p:nvSpPr>
              <p:cNvPr id="132339" name="Rectangle 139"/>
              <p:cNvSpPr>
                <a:spLocks noChangeArrowheads="1"/>
              </p:cNvSpPr>
              <p:nvPr/>
            </p:nvSpPr>
            <p:spPr bwMode="auto">
              <a:xfrm>
                <a:off x="3340" y="3025"/>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dirty="0" smtClean="0">
                    <a:ln>
                      <a:noFill/>
                    </a:ln>
                    <a:solidFill>
                      <a:srgbClr val="000000"/>
                    </a:solidFill>
                    <a:effectLst/>
                    <a:latin typeface="Arial" pitchFamily="34" charset="0"/>
                  </a:rPr>
                  <a:t>2</a:t>
                </a:r>
                <a:endParaRPr kumimoji="0" lang="es-MX" sz="1800" b="0" i="0" u="none" strike="noStrike" cap="none" normalizeH="0" baseline="0" dirty="0" smtClean="0">
                  <a:ln>
                    <a:noFill/>
                  </a:ln>
                  <a:solidFill>
                    <a:schemeClr val="tx1"/>
                  </a:solidFill>
                  <a:effectLst/>
                  <a:latin typeface="Arial" pitchFamily="34" charset="0"/>
                </a:endParaRPr>
              </a:p>
            </p:txBody>
          </p:sp>
          <p:sp>
            <p:nvSpPr>
              <p:cNvPr id="132340" name="Rectangle 140"/>
              <p:cNvSpPr>
                <a:spLocks noChangeArrowheads="1"/>
              </p:cNvSpPr>
              <p:nvPr/>
            </p:nvSpPr>
            <p:spPr bwMode="auto">
              <a:xfrm>
                <a:off x="3664" y="3025"/>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dirty="0" smtClean="0">
                    <a:ln>
                      <a:noFill/>
                    </a:ln>
                    <a:solidFill>
                      <a:srgbClr val="000000"/>
                    </a:solidFill>
                    <a:effectLst/>
                    <a:latin typeface="Arial" pitchFamily="34" charset="0"/>
                  </a:rPr>
                  <a:t>0</a:t>
                </a:r>
                <a:endParaRPr kumimoji="0" lang="es-MX" sz="1800" b="0" i="0" u="none" strike="noStrike" cap="none" normalizeH="0" baseline="0" dirty="0" smtClean="0">
                  <a:ln>
                    <a:noFill/>
                  </a:ln>
                  <a:solidFill>
                    <a:schemeClr val="tx1"/>
                  </a:solidFill>
                  <a:effectLst/>
                  <a:latin typeface="Arial" pitchFamily="34" charset="0"/>
                </a:endParaRPr>
              </a:p>
            </p:txBody>
          </p:sp>
          <p:sp>
            <p:nvSpPr>
              <p:cNvPr id="132341" name="Rectangle 141"/>
              <p:cNvSpPr>
                <a:spLocks noChangeArrowheads="1"/>
              </p:cNvSpPr>
              <p:nvPr/>
            </p:nvSpPr>
            <p:spPr bwMode="auto">
              <a:xfrm>
                <a:off x="4019" y="3021"/>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3</a:t>
                </a:r>
                <a:endParaRPr kumimoji="0" lang="es-MX" sz="1800" b="0" i="0" u="none" strike="noStrike" cap="none" normalizeH="0" baseline="0" smtClean="0">
                  <a:ln>
                    <a:noFill/>
                  </a:ln>
                  <a:solidFill>
                    <a:schemeClr val="tx1"/>
                  </a:solidFill>
                  <a:effectLst/>
                  <a:latin typeface="Arial" pitchFamily="34" charset="0"/>
                </a:endParaRPr>
              </a:p>
            </p:txBody>
          </p:sp>
          <p:sp>
            <p:nvSpPr>
              <p:cNvPr id="132342" name="Rectangle 142"/>
              <p:cNvSpPr>
                <a:spLocks noChangeArrowheads="1"/>
              </p:cNvSpPr>
              <p:nvPr/>
            </p:nvSpPr>
            <p:spPr bwMode="auto">
              <a:xfrm>
                <a:off x="1449" y="3168"/>
                <a:ext cx="10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XLI</a:t>
                </a:r>
                <a:endParaRPr kumimoji="0" lang="es-MX" sz="1800" b="0" i="0" u="none" strike="noStrike" cap="none" normalizeH="0" baseline="0" smtClean="0">
                  <a:ln>
                    <a:noFill/>
                  </a:ln>
                  <a:solidFill>
                    <a:schemeClr val="tx1"/>
                  </a:solidFill>
                  <a:effectLst/>
                  <a:latin typeface="Arial" pitchFamily="34" charset="0"/>
                </a:endParaRPr>
              </a:p>
            </p:txBody>
          </p:sp>
          <p:sp>
            <p:nvSpPr>
              <p:cNvPr id="132343" name="Rectangle 143"/>
              <p:cNvSpPr>
                <a:spLocks noChangeArrowheads="1"/>
              </p:cNvSpPr>
              <p:nvPr/>
            </p:nvSpPr>
            <p:spPr bwMode="auto">
              <a:xfrm>
                <a:off x="1627" y="3168"/>
                <a:ext cx="55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NEZAHUALCÓYOTL</a:t>
                </a:r>
                <a:endParaRPr kumimoji="0" lang="es-MX" sz="1800" b="0" i="0" u="none" strike="noStrike" cap="none" normalizeH="0" baseline="0" smtClean="0">
                  <a:ln>
                    <a:noFill/>
                  </a:ln>
                  <a:solidFill>
                    <a:schemeClr val="tx1"/>
                  </a:solidFill>
                  <a:effectLst/>
                  <a:latin typeface="Arial" pitchFamily="34" charset="0"/>
                </a:endParaRPr>
              </a:p>
            </p:txBody>
          </p:sp>
          <p:sp>
            <p:nvSpPr>
              <p:cNvPr id="132344" name="Rectangle 144"/>
              <p:cNvSpPr>
                <a:spLocks noChangeArrowheads="1"/>
              </p:cNvSpPr>
              <p:nvPr/>
            </p:nvSpPr>
            <p:spPr bwMode="auto">
              <a:xfrm>
                <a:off x="2691" y="3168"/>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3</a:t>
                </a:r>
                <a:endParaRPr kumimoji="0" lang="es-MX" sz="1800" b="0" i="0" u="none" strike="noStrike" cap="none" normalizeH="0" baseline="0" smtClean="0">
                  <a:ln>
                    <a:noFill/>
                  </a:ln>
                  <a:solidFill>
                    <a:schemeClr val="tx1"/>
                  </a:solidFill>
                  <a:effectLst/>
                  <a:latin typeface="Arial" pitchFamily="34" charset="0"/>
                </a:endParaRPr>
              </a:p>
            </p:txBody>
          </p:sp>
          <p:sp>
            <p:nvSpPr>
              <p:cNvPr id="132345" name="Rectangle 145"/>
              <p:cNvSpPr>
                <a:spLocks noChangeArrowheads="1"/>
              </p:cNvSpPr>
              <p:nvPr/>
            </p:nvSpPr>
            <p:spPr bwMode="auto">
              <a:xfrm>
                <a:off x="3015" y="3168"/>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6</a:t>
                </a:r>
                <a:endParaRPr kumimoji="0" lang="es-MX" sz="1800" b="0" i="0" u="none" strike="noStrike" cap="none" normalizeH="0" baseline="0" smtClean="0">
                  <a:ln>
                    <a:noFill/>
                  </a:ln>
                  <a:solidFill>
                    <a:schemeClr val="tx1"/>
                  </a:solidFill>
                  <a:effectLst/>
                  <a:latin typeface="Arial" pitchFamily="34" charset="0"/>
                </a:endParaRPr>
              </a:p>
            </p:txBody>
          </p:sp>
          <p:sp>
            <p:nvSpPr>
              <p:cNvPr id="132346" name="Rectangle 146"/>
              <p:cNvSpPr>
                <a:spLocks noChangeArrowheads="1"/>
              </p:cNvSpPr>
              <p:nvPr/>
            </p:nvSpPr>
            <p:spPr bwMode="auto">
              <a:xfrm>
                <a:off x="4023" y="3164"/>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9</a:t>
                </a:r>
                <a:endParaRPr kumimoji="0" lang="es-MX" sz="1800" b="0" i="0" u="none" strike="noStrike" cap="none" normalizeH="0" baseline="0" smtClean="0">
                  <a:ln>
                    <a:noFill/>
                  </a:ln>
                  <a:solidFill>
                    <a:schemeClr val="tx1"/>
                  </a:solidFill>
                  <a:effectLst/>
                  <a:latin typeface="Arial" pitchFamily="34" charset="0"/>
                </a:endParaRPr>
              </a:p>
            </p:txBody>
          </p:sp>
          <p:sp>
            <p:nvSpPr>
              <p:cNvPr id="132347" name="Rectangle 147"/>
              <p:cNvSpPr>
                <a:spLocks noChangeArrowheads="1"/>
              </p:cNvSpPr>
              <p:nvPr/>
            </p:nvSpPr>
            <p:spPr bwMode="auto">
              <a:xfrm>
                <a:off x="1441" y="3311"/>
                <a:ext cx="12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XLII</a:t>
                </a:r>
                <a:endParaRPr kumimoji="0" lang="es-MX" sz="1800" b="0" i="0" u="none" strike="noStrike" cap="none" normalizeH="0" baseline="0" smtClean="0">
                  <a:ln>
                    <a:noFill/>
                  </a:ln>
                  <a:solidFill>
                    <a:schemeClr val="tx1"/>
                  </a:solidFill>
                  <a:effectLst/>
                  <a:latin typeface="Arial" pitchFamily="34" charset="0"/>
                </a:endParaRPr>
              </a:p>
            </p:txBody>
          </p:sp>
          <p:sp>
            <p:nvSpPr>
              <p:cNvPr id="132348" name="Rectangle 148"/>
              <p:cNvSpPr>
                <a:spLocks noChangeArrowheads="1"/>
              </p:cNvSpPr>
              <p:nvPr/>
            </p:nvSpPr>
            <p:spPr bwMode="auto">
              <a:xfrm>
                <a:off x="1627" y="3311"/>
                <a:ext cx="32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ECATEPEC</a:t>
                </a:r>
                <a:endParaRPr kumimoji="0" lang="es-MX" sz="1800" b="0" i="0" u="none" strike="noStrike" cap="none" normalizeH="0" baseline="0" smtClean="0">
                  <a:ln>
                    <a:noFill/>
                  </a:ln>
                  <a:solidFill>
                    <a:schemeClr val="tx1"/>
                  </a:solidFill>
                  <a:effectLst/>
                  <a:latin typeface="Arial" pitchFamily="34" charset="0"/>
                </a:endParaRPr>
              </a:p>
            </p:txBody>
          </p:sp>
          <p:sp>
            <p:nvSpPr>
              <p:cNvPr id="132349" name="Rectangle 149"/>
              <p:cNvSpPr>
                <a:spLocks noChangeArrowheads="1"/>
              </p:cNvSpPr>
              <p:nvPr/>
            </p:nvSpPr>
            <p:spPr bwMode="auto">
              <a:xfrm>
                <a:off x="2691" y="3311"/>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1</a:t>
                </a:r>
                <a:endParaRPr kumimoji="0" lang="es-MX" sz="1800" b="0" i="0" u="none" strike="noStrike" cap="none" normalizeH="0" baseline="0" smtClean="0">
                  <a:ln>
                    <a:noFill/>
                  </a:ln>
                  <a:solidFill>
                    <a:schemeClr val="tx1"/>
                  </a:solidFill>
                  <a:effectLst/>
                  <a:latin typeface="Arial" pitchFamily="34" charset="0"/>
                </a:endParaRPr>
              </a:p>
            </p:txBody>
          </p:sp>
          <p:sp>
            <p:nvSpPr>
              <p:cNvPr id="132350" name="Rectangle 150"/>
              <p:cNvSpPr>
                <a:spLocks noChangeArrowheads="1"/>
              </p:cNvSpPr>
              <p:nvPr/>
            </p:nvSpPr>
            <p:spPr bwMode="auto">
              <a:xfrm>
                <a:off x="3015" y="3311"/>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1</a:t>
                </a:r>
                <a:endParaRPr kumimoji="0" lang="es-MX" sz="1800" b="0" i="0" u="none" strike="noStrike" cap="none" normalizeH="0" baseline="0" smtClean="0">
                  <a:ln>
                    <a:noFill/>
                  </a:ln>
                  <a:solidFill>
                    <a:schemeClr val="tx1"/>
                  </a:solidFill>
                  <a:effectLst/>
                  <a:latin typeface="Arial" pitchFamily="34" charset="0"/>
                </a:endParaRPr>
              </a:p>
            </p:txBody>
          </p:sp>
          <p:sp>
            <p:nvSpPr>
              <p:cNvPr id="132351" name="Rectangle 151"/>
              <p:cNvSpPr>
                <a:spLocks noChangeArrowheads="1"/>
              </p:cNvSpPr>
              <p:nvPr/>
            </p:nvSpPr>
            <p:spPr bwMode="auto">
              <a:xfrm>
                <a:off x="3340" y="3311"/>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3</a:t>
                </a:r>
                <a:endParaRPr kumimoji="0" lang="es-MX" sz="1800" b="0" i="0" u="none" strike="noStrike" cap="none" normalizeH="0" baseline="0" smtClean="0">
                  <a:ln>
                    <a:noFill/>
                  </a:ln>
                  <a:solidFill>
                    <a:schemeClr val="tx1"/>
                  </a:solidFill>
                  <a:effectLst/>
                  <a:latin typeface="Arial" pitchFamily="34" charset="0"/>
                </a:endParaRPr>
              </a:p>
            </p:txBody>
          </p:sp>
          <p:sp>
            <p:nvSpPr>
              <p:cNvPr id="132352" name="Rectangle 152"/>
              <p:cNvSpPr>
                <a:spLocks noChangeArrowheads="1"/>
              </p:cNvSpPr>
              <p:nvPr/>
            </p:nvSpPr>
            <p:spPr bwMode="auto">
              <a:xfrm>
                <a:off x="3664" y="3311"/>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53" name="Rectangle 153"/>
              <p:cNvSpPr>
                <a:spLocks noChangeArrowheads="1"/>
              </p:cNvSpPr>
              <p:nvPr/>
            </p:nvSpPr>
            <p:spPr bwMode="auto">
              <a:xfrm>
                <a:off x="4023" y="3307"/>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5</a:t>
                </a:r>
                <a:endParaRPr kumimoji="0" lang="es-MX" sz="1800" b="0" i="0" u="none" strike="noStrike" cap="none" normalizeH="0" baseline="0" smtClean="0">
                  <a:ln>
                    <a:noFill/>
                  </a:ln>
                  <a:solidFill>
                    <a:schemeClr val="tx1"/>
                  </a:solidFill>
                  <a:effectLst/>
                  <a:latin typeface="Arial" pitchFamily="34" charset="0"/>
                </a:endParaRPr>
              </a:p>
            </p:txBody>
          </p:sp>
          <p:sp>
            <p:nvSpPr>
              <p:cNvPr id="132354" name="Rectangle 154"/>
              <p:cNvSpPr>
                <a:spLocks noChangeArrowheads="1"/>
              </p:cNvSpPr>
              <p:nvPr/>
            </p:nvSpPr>
            <p:spPr bwMode="auto">
              <a:xfrm>
                <a:off x="1437" y="3454"/>
                <a:ext cx="13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XLIII</a:t>
                </a:r>
                <a:endParaRPr kumimoji="0" lang="es-MX" sz="1800" b="0" i="0" u="none" strike="noStrike" cap="none" normalizeH="0" baseline="0" smtClean="0">
                  <a:ln>
                    <a:noFill/>
                  </a:ln>
                  <a:solidFill>
                    <a:schemeClr val="tx1"/>
                  </a:solidFill>
                  <a:effectLst/>
                  <a:latin typeface="Arial" pitchFamily="34" charset="0"/>
                </a:endParaRPr>
              </a:p>
            </p:txBody>
          </p:sp>
          <p:sp>
            <p:nvSpPr>
              <p:cNvPr id="132355" name="Rectangle 155"/>
              <p:cNvSpPr>
                <a:spLocks noChangeArrowheads="1"/>
              </p:cNvSpPr>
              <p:nvPr/>
            </p:nvSpPr>
            <p:spPr bwMode="auto">
              <a:xfrm>
                <a:off x="1627" y="3454"/>
                <a:ext cx="59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CUAUTITLÁN IZCALLI</a:t>
                </a:r>
                <a:endParaRPr kumimoji="0" lang="es-MX" sz="1800" b="0" i="0" u="none" strike="noStrike" cap="none" normalizeH="0" baseline="0" smtClean="0">
                  <a:ln>
                    <a:noFill/>
                  </a:ln>
                  <a:solidFill>
                    <a:schemeClr val="tx1"/>
                  </a:solidFill>
                  <a:effectLst/>
                  <a:latin typeface="Arial" pitchFamily="34" charset="0"/>
                </a:endParaRPr>
              </a:p>
            </p:txBody>
          </p:sp>
          <p:sp>
            <p:nvSpPr>
              <p:cNvPr id="132356" name="Rectangle 156"/>
              <p:cNvSpPr>
                <a:spLocks noChangeArrowheads="1"/>
              </p:cNvSpPr>
              <p:nvPr/>
            </p:nvSpPr>
            <p:spPr bwMode="auto">
              <a:xfrm>
                <a:off x="2691" y="3454"/>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57" name="Rectangle 157"/>
              <p:cNvSpPr>
                <a:spLocks noChangeArrowheads="1"/>
              </p:cNvSpPr>
              <p:nvPr/>
            </p:nvSpPr>
            <p:spPr bwMode="auto">
              <a:xfrm>
                <a:off x="3015" y="3454"/>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58" name="Rectangle 158"/>
              <p:cNvSpPr>
                <a:spLocks noChangeArrowheads="1"/>
              </p:cNvSpPr>
              <p:nvPr/>
            </p:nvSpPr>
            <p:spPr bwMode="auto">
              <a:xfrm>
                <a:off x="3340" y="3454"/>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59" name="Rectangle 159"/>
              <p:cNvSpPr>
                <a:spLocks noChangeArrowheads="1"/>
              </p:cNvSpPr>
              <p:nvPr/>
            </p:nvSpPr>
            <p:spPr bwMode="auto">
              <a:xfrm>
                <a:off x="3664" y="3454"/>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60" name="Rectangle 160"/>
              <p:cNvSpPr>
                <a:spLocks noChangeArrowheads="1"/>
              </p:cNvSpPr>
              <p:nvPr/>
            </p:nvSpPr>
            <p:spPr bwMode="auto">
              <a:xfrm>
                <a:off x="4023" y="3449"/>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61" name="Rectangle 161"/>
              <p:cNvSpPr>
                <a:spLocks noChangeArrowheads="1"/>
              </p:cNvSpPr>
              <p:nvPr/>
            </p:nvSpPr>
            <p:spPr bwMode="auto">
              <a:xfrm>
                <a:off x="1428" y="3596"/>
                <a:ext cx="14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XLIV</a:t>
                </a:r>
                <a:endParaRPr kumimoji="0" lang="es-MX" sz="1800" b="0" i="0" u="none" strike="noStrike" cap="none" normalizeH="0" baseline="0" smtClean="0">
                  <a:ln>
                    <a:noFill/>
                  </a:ln>
                  <a:solidFill>
                    <a:schemeClr val="tx1"/>
                  </a:solidFill>
                  <a:effectLst/>
                  <a:latin typeface="Arial" pitchFamily="34" charset="0"/>
                </a:endParaRPr>
              </a:p>
            </p:txBody>
          </p:sp>
          <p:sp>
            <p:nvSpPr>
              <p:cNvPr id="132362" name="Rectangle 162"/>
              <p:cNvSpPr>
                <a:spLocks noChangeArrowheads="1"/>
              </p:cNvSpPr>
              <p:nvPr/>
            </p:nvSpPr>
            <p:spPr bwMode="auto">
              <a:xfrm>
                <a:off x="1627" y="3596"/>
                <a:ext cx="5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NICOLÁS ROMERO</a:t>
                </a:r>
                <a:endParaRPr kumimoji="0" lang="es-MX" sz="1800" b="0" i="0" u="none" strike="noStrike" cap="none" normalizeH="0" baseline="0" smtClean="0">
                  <a:ln>
                    <a:noFill/>
                  </a:ln>
                  <a:solidFill>
                    <a:schemeClr val="tx1"/>
                  </a:solidFill>
                  <a:effectLst/>
                  <a:latin typeface="Arial" pitchFamily="34" charset="0"/>
                </a:endParaRPr>
              </a:p>
            </p:txBody>
          </p:sp>
          <p:sp>
            <p:nvSpPr>
              <p:cNvPr id="132363" name="Rectangle 163"/>
              <p:cNvSpPr>
                <a:spLocks noChangeArrowheads="1"/>
              </p:cNvSpPr>
              <p:nvPr/>
            </p:nvSpPr>
            <p:spPr bwMode="auto">
              <a:xfrm>
                <a:off x="2691" y="3596"/>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64" name="Rectangle 164"/>
              <p:cNvSpPr>
                <a:spLocks noChangeArrowheads="1"/>
              </p:cNvSpPr>
              <p:nvPr/>
            </p:nvSpPr>
            <p:spPr bwMode="auto">
              <a:xfrm>
                <a:off x="3015" y="3596"/>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65" name="Rectangle 165"/>
              <p:cNvSpPr>
                <a:spLocks noChangeArrowheads="1"/>
              </p:cNvSpPr>
              <p:nvPr/>
            </p:nvSpPr>
            <p:spPr bwMode="auto">
              <a:xfrm>
                <a:off x="3340" y="3596"/>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66" name="Rectangle 166"/>
              <p:cNvSpPr>
                <a:spLocks noChangeArrowheads="1"/>
              </p:cNvSpPr>
              <p:nvPr/>
            </p:nvSpPr>
            <p:spPr bwMode="auto">
              <a:xfrm>
                <a:off x="3664" y="3596"/>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67" name="Rectangle 167"/>
              <p:cNvSpPr>
                <a:spLocks noChangeArrowheads="1"/>
              </p:cNvSpPr>
              <p:nvPr/>
            </p:nvSpPr>
            <p:spPr bwMode="auto">
              <a:xfrm>
                <a:off x="4023" y="3592"/>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68" name="Rectangle 168"/>
              <p:cNvSpPr>
                <a:spLocks noChangeArrowheads="1"/>
              </p:cNvSpPr>
              <p:nvPr/>
            </p:nvSpPr>
            <p:spPr bwMode="auto">
              <a:xfrm>
                <a:off x="1437" y="3739"/>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XLV</a:t>
                </a:r>
                <a:endParaRPr kumimoji="0" lang="es-MX" sz="1800" b="0" i="0" u="none" strike="noStrike" cap="none" normalizeH="0" baseline="0" smtClean="0">
                  <a:ln>
                    <a:noFill/>
                  </a:ln>
                  <a:solidFill>
                    <a:schemeClr val="tx1"/>
                  </a:solidFill>
                  <a:effectLst/>
                  <a:latin typeface="Arial" pitchFamily="34" charset="0"/>
                </a:endParaRPr>
              </a:p>
            </p:txBody>
          </p:sp>
          <p:sp>
            <p:nvSpPr>
              <p:cNvPr id="132369" name="Rectangle 169"/>
              <p:cNvSpPr>
                <a:spLocks noChangeArrowheads="1"/>
              </p:cNvSpPr>
              <p:nvPr/>
            </p:nvSpPr>
            <p:spPr bwMode="auto">
              <a:xfrm>
                <a:off x="1627" y="3739"/>
                <a:ext cx="45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000000"/>
                    </a:solidFill>
                    <a:effectLst/>
                    <a:latin typeface="Arial" pitchFamily="34" charset="0"/>
                  </a:rPr>
                  <a:t>ZINACANTEPEC</a:t>
                </a:r>
                <a:endParaRPr kumimoji="0" lang="es-MX" sz="1800" b="0" i="0" u="none" strike="noStrike" cap="none" normalizeH="0" baseline="0" smtClean="0">
                  <a:ln>
                    <a:noFill/>
                  </a:ln>
                  <a:solidFill>
                    <a:schemeClr val="tx1"/>
                  </a:solidFill>
                  <a:effectLst/>
                  <a:latin typeface="Arial" pitchFamily="34" charset="0"/>
                </a:endParaRPr>
              </a:p>
            </p:txBody>
          </p:sp>
          <p:sp>
            <p:nvSpPr>
              <p:cNvPr id="132370" name="Rectangle 170"/>
              <p:cNvSpPr>
                <a:spLocks noChangeArrowheads="1"/>
              </p:cNvSpPr>
              <p:nvPr/>
            </p:nvSpPr>
            <p:spPr bwMode="auto">
              <a:xfrm>
                <a:off x="2691" y="3739"/>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71" name="Rectangle 171"/>
              <p:cNvSpPr>
                <a:spLocks noChangeArrowheads="1"/>
              </p:cNvSpPr>
              <p:nvPr/>
            </p:nvSpPr>
            <p:spPr bwMode="auto">
              <a:xfrm>
                <a:off x="3015" y="3739"/>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1</a:t>
                </a:r>
                <a:endParaRPr kumimoji="0" lang="es-MX" sz="1800" b="0" i="0" u="none" strike="noStrike" cap="none" normalizeH="0" baseline="0" smtClean="0">
                  <a:ln>
                    <a:noFill/>
                  </a:ln>
                  <a:solidFill>
                    <a:schemeClr val="tx1"/>
                  </a:solidFill>
                  <a:effectLst/>
                  <a:latin typeface="Arial" pitchFamily="34" charset="0"/>
                </a:endParaRPr>
              </a:p>
            </p:txBody>
          </p:sp>
          <p:sp>
            <p:nvSpPr>
              <p:cNvPr id="132372" name="Rectangle 172"/>
              <p:cNvSpPr>
                <a:spLocks noChangeArrowheads="1"/>
              </p:cNvSpPr>
              <p:nvPr/>
            </p:nvSpPr>
            <p:spPr bwMode="auto">
              <a:xfrm>
                <a:off x="3340" y="3739"/>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2</a:t>
                </a:r>
                <a:endParaRPr kumimoji="0" lang="es-MX" sz="1800" b="0" i="0" u="none" strike="noStrike" cap="none" normalizeH="0" baseline="0" smtClean="0">
                  <a:ln>
                    <a:noFill/>
                  </a:ln>
                  <a:solidFill>
                    <a:schemeClr val="tx1"/>
                  </a:solidFill>
                  <a:effectLst/>
                  <a:latin typeface="Arial" pitchFamily="34" charset="0"/>
                </a:endParaRPr>
              </a:p>
            </p:txBody>
          </p:sp>
          <p:sp>
            <p:nvSpPr>
              <p:cNvPr id="132373" name="Rectangle 173"/>
              <p:cNvSpPr>
                <a:spLocks noChangeArrowheads="1"/>
              </p:cNvSpPr>
              <p:nvPr/>
            </p:nvSpPr>
            <p:spPr bwMode="auto">
              <a:xfrm>
                <a:off x="3664" y="3739"/>
                <a:ext cx="7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Arial" pitchFamily="34" charset="0"/>
                  </a:rPr>
                  <a:t>0</a:t>
                </a:r>
                <a:endParaRPr kumimoji="0" lang="es-MX" sz="1800" b="0" i="0" u="none" strike="noStrike" cap="none" normalizeH="0" baseline="0" smtClean="0">
                  <a:ln>
                    <a:noFill/>
                  </a:ln>
                  <a:solidFill>
                    <a:schemeClr val="tx1"/>
                  </a:solidFill>
                  <a:effectLst/>
                  <a:latin typeface="Arial" pitchFamily="34" charset="0"/>
                </a:endParaRPr>
              </a:p>
            </p:txBody>
          </p:sp>
          <p:sp>
            <p:nvSpPr>
              <p:cNvPr id="132374" name="Rectangle 174"/>
              <p:cNvSpPr>
                <a:spLocks noChangeArrowheads="1"/>
              </p:cNvSpPr>
              <p:nvPr/>
            </p:nvSpPr>
            <p:spPr bwMode="auto">
              <a:xfrm>
                <a:off x="4023" y="3735"/>
                <a:ext cx="7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smtClean="0">
                    <a:ln>
                      <a:noFill/>
                    </a:ln>
                    <a:solidFill>
                      <a:srgbClr val="000000"/>
                    </a:solidFill>
                    <a:effectLst/>
                    <a:latin typeface="Calibri" pitchFamily="34" charset="0"/>
                  </a:rPr>
                  <a:t>3</a:t>
                </a:r>
                <a:endParaRPr kumimoji="0" lang="es-MX" sz="1800" b="0" i="0" u="none" strike="noStrike" cap="none" normalizeH="0" baseline="0" smtClean="0">
                  <a:ln>
                    <a:noFill/>
                  </a:ln>
                  <a:solidFill>
                    <a:schemeClr val="tx1"/>
                  </a:solidFill>
                  <a:effectLst/>
                  <a:latin typeface="Arial" pitchFamily="34" charset="0"/>
                </a:endParaRPr>
              </a:p>
            </p:txBody>
          </p:sp>
          <p:sp>
            <p:nvSpPr>
              <p:cNvPr id="132375" name="Rectangle 175"/>
              <p:cNvSpPr>
                <a:spLocks noChangeArrowheads="1"/>
              </p:cNvSpPr>
              <p:nvPr/>
            </p:nvSpPr>
            <p:spPr bwMode="auto">
              <a:xfrm>
                <a:off x="2678" y="3882"/>
                <a:ext cx="8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FFFFFF"/>
                    </a:solidFill>
                    <a:effectLst/>
                    <a:latin typeface="Arial" pitchFamily="34" charset="0"/>
                  </a:rPr>
                  <a:t>76</a:t>
                </a:r>
                <a:endParaRPr kumimoji="0" lang="es-MX" sz="1800" b="0" i="0" u="none" strike="noStrike" cap="none" normalizeH="0" baseline="0" smtClean="0">
                  <a:ln>
                    <a:noFill/>
                  </a:ln>
                  <a:solidFill>
                    <a:schemeClr val="tx1"/>
                  </a:solidFill>
                  <a:effectLst/>
                  <a:latin typeface="Arial" pitchFamily="34" charset="0"/>
                </a:endParaRPr>
              </a:p>
            </p:txBody>
          </p:sp>
          <p:sp>
            <p:nvSpPr>
              <p:cNvPr id="132376" name="Rectangle 176"/>
              <p:cNvSpPr>
                <a:spLocks noChangeArrowheads="1"/>
              </p:cNvSpPr>
              <p:nvPr/>
            </p:nvSpPr>
            <p:spPr bwMode="auto">
              <a:xfrm>
                <a:off x="3002" y="3882"/>
                <a:ext cx="8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FFFFFF"/>
                    </a:solidFill>
                    <a:effectLst/>
                    <a:latin typeface="Arial" pitchFamily="34" charset="0"/>
                  </a:rPr>
                  <a:t>74</a:t>
                </a:r>
                <a:endParaRPr kumimoji="0" lang="es-MX" sz="1800" b="0" i="0" u="none" strike="noStrike" cap="none" normalizeH="0" baseline="0" smtClean="0">
                  <a:ln>
                    <a:noFill/>
                  </a:ln>
                  <a:solidFill>
                    <a:schemeClr val="tx1"/>
                  </a:solidFill>
                  <a:effectLst/>
                  <a:latin typeface="Arial" pitchFamily="34" charset="0"/>
                </a:endParaRPr>
              </a:p>
            </p:txBody>
          </p:sp>
          <p:sp>
            <p:nvSpPr>
              <p:cNvPr id="132377" name="Rectangle 177"/>
              <p:cNvSpPr>
                <a:spLocks noChangeArrowheads="1"/>
              </p:cNvSpPr>
              <p:nvPr/>
            </p:nvSpPr>
            <p:spPr bwMode="auto">
              <a:xfrm>
                <a:off x="3314" y="3882"/>
                <a:ext cx="11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FFFFFF"/>
                    </a:solidFill>
                    <a:effectLst/>
                    <a:latin typeface="Arial" pitchFamily="34" charset="0"/>
                  </a:rPr>
                  <a:t>109</a:t>
                </a:r>
                <a:endParaRPr kumimoji="0" lang="es-MX" sz="1800" b="0" i="0" u="none" strike="noStrike" cap="none" normalizeH="0" baseline="0" smtClean="0">
                  <a:ln>
                    <a:noFill/>
                  </a:ln>
                  <a:solidFill>
                    <a:schemeClr val="tx1"/>
                  </a:solidFill>
                  <a:effectLst/>
                  <a:latin typeface="Arial" pitchFamily="34" charset="0"/>
                </a:endParaRPr>
              </a:p>
            </p:txBody>
          </p:sp>
          <p:sp>
            <p:nvSpPr>
              <p:cNvPr id="132378" name="Rectangle 178"/>
              <p:cNvSpPr>
                <a:spLocks noChangeArrowheads="1"/>
              </p:cNvSpPr>
              <p:nvPr/>
            </p:nvSpPr>
            <p:spPr bwMode="auto">
              <a:xfrm>
                <a:off x="3651" y="3882"/>
                <a:ext cx="8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FFFFFF"/>
                    </a:solidFill>
                    <a:effectLst/>
                    <a:latin typeface="Arial" pitchFamily="34" charset="0"/>
                  </a:rPr>
                  <a:t>64</a:t>
                </a:r>
                <a:endParaRPr kumimoji="0" lang="es-MX" sz="1800" b="0" i="0" u="none" strike="noStrike" cap="none" normalizeH="0" baseline="0" smtClean="0">
                  <a:ln>
                    <a:noFill/>
                  </a:ln>
                  <a:solidFill>
                    <a:schemeClr val="tx1"/>
                  </a:solidFill>
                  <a:effectLst/>
                  <a:latin typeface="Arial" pitchFamily="34" charset="0"/>
                </a:endParaRPr>
              </a:p>
            </p:txBody>
          </p:sp>
          <p:sp>
            <p:nvSpPr>
              <p:cNvPr id="132379" name="Rectangle 179"/>
              <p:cNvSpPr>
                <a:spLocks noChangeArrowheads="1"/>
              </p:cNvSpPr>
              <p:nvPr/>
            </p:nvSpPr>
            <p:spPr bwMode="auto">
              <a:xfrm>
                <a:off x="3993" y="3882"/>
                <a:ext cx="11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FFFFFF"/>
                    </a:solidFill>
                    <a:effectLst/>
                    <a:latin typeface="Arial" pitchFamily="34" charset="0"/>
                  </a:rPr>
                  <a:t>323</a:t>
                </a:r>
                <a:endParaRPr kumimoji="0" lang="es-MX" sz="1800" b="0" i="0" u="none" strike="noStrike" cap="none" normalizeH="0" baseline="0" smtClean="0">
                  <a:ln>
                    <a:noFill/>
                  </a:ln>
                  <a:solidFill>
                    <a:schemeClr val="tx1"/>
                  </a:solidFill>
                  <a:effectLst/>
                  <a:latin typeface="Arial" pitchFamily="34" charset="0"/>
                </a:endParaRPr>
              </a:p>
            </p:txBody>
          </p:sp>
          <p:sp>
            <p:nvSpPr>
              <p:cNvPr id="132380" name="Rectangle 180"/>
              <p:cNvSpPr>
                <a:spLocks noChangeArrowheads="1"/>
              </p:cNvSpPr>
              <p:nvPr/>
            </p:nvSpPr>
            <p:spPr bwMode="auto">
              <a:xfrm>
                <a:off x="1761" y="3878"/>
                <a:ext cx="41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0" i="0" u="none" strike="noStrike" cap="none" normalizeH="0" baseline="0" smtClean="0">
                    <a:ln>
                      <a:noFill/>
                    </a:ln>
                    <a:solidFill>
                      <a:srgbClr val="FFFFFF"/>
                    </a:solidFill>
                    <a:effectLst/>
                    <a:latin typeface="Arial" pitchFamily="34" charset="0"/>
                  </a:rPr>
                  <a:t>TOTAL DIARIO</a:t>
                </a:r>
                <a:endParaRPr kumimoji="0" lang="es-MX" sz="1800" b="0" i="0" u="none" strike="noStrike" cap="none" normalizeH="0" baseline="0" smtClean="0">
                  <a:ln>
                    <a:noFill/>
                  </a:ln>
                  <a:solidFill>
                    <a:schemeClr val="tx1"/>
                  </a:solidFill>
                  <a:effectLst/>
                  <a:latin typeface="Arial" pitchFamily="34" charset="0"/>
                </a:endParaRPr>
              </a:p>
            </p:txBody>
          </p:sp>
          <p:sp>
            <p:nvSpPr>
              <p:cNvPr id="132381" name="Rectangle 181"/>
              <p:cNvSpPr>
                <a:spLocks noChangeArrowheads="1"/>
              </p:cNvSpPr>
              <p:nvPr/>
            </p:nvSpPr>
            <p:spPr bwMode="auto">
              <a:xfrm>
                <a:off x="1441" y="270"/>
                <a:ext cx="25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1" i="0" u="none" strike="noStrike" cap="none" normalizeH="0" baseline="0" smtClean="0">
                    <a:ln>
                      <a:noFill/>
                    </a:ln>
                    <a:solidFill>
                      <a:srgbClr val="FFFFFF"/>
                    </a:solidFill>
                    <a:effectLst/>
                    <a:latin typeface="Arial" pitchFamily="34" charset="0"/>
                  </a:rPr>
                  <a:t> PROPAGANDA OBSERVADA POSTERIOR AL PERIODO DE CAMPAÑA QUE COMPRENDE DEL </a:t>
                </a:r>
                <a:endParaRPr kumimoji="0" lang="es-MX" sz="1800" b="0" i="0" u="none" strike="noStrike" cap="none" normalizeH="0" baseline="0" smtClean="0">
                  <a:ln>
                    <a:noFill/>
                  </a:ln>
                  <a:solidFill>
                    <a:schemeClr val="tx1"/>
                  </a:solidFill>
                  <a:effectLst/>
                  <a:latin typeface="Arial" pitchFamily="34" charset="0"/>
                </a:endParaRPr>
              </a:p>
            </p:txBody>
          </p:sp>
          <p:sp>
            <p:nvSpPr>
              <p:cNvPr id="132382" name="Rectangle 182"/>
              <p:cNvSpPr>
                <a:spLocks noChangeArrowheads="1"/>
              </p:cNvSpPr>
              <p:nvPr/>
            </p:nvSpPr>
            <p:spPr bwMode="auto">
              <a:xfrm>
                <a:off x="3971" y="270"/>
                <a:ext cx="12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1" i="0" u="none" strike="noStrike" cap="none" normalizeH="0" baseline="0" smtClean="0">
                    <a:ln>
                      <a:noFill/>
                    </a:ln>
                    <a:solidFill>
                      <a:srgbClr val="FFFFFF"/>
                    </a:solidFill>
                    <a:effectLst/>
                    <a:latin typeface="Arial" pitchFamily="34" charset="0"/>
                  </a:rPr>
                  <a:t>30  </a:t>
                </a:r>
                <a:endParaRPr kumimoji="0" lang="es-MX" sz="1800" b="0" i="0" u="none" strike="noStrike" cap="none" normalizeH="0" baseline="0" smtClean="0">
                  <a:ln>
                    <a:noFill/>
                  </a:ln>
                  <a:solidFill>
                    <a:schemeClr val="tx1"/>
                  </a:solidFill>
                  <a:effectLst/>
                  <a:latin typeface="Arial" pitchFamily="34" charset="0"/>
                </a:endParaRPr>
              </a:p>
            </p:txBody>
          </p:sp>
          <p:sp>
            <p:nvSpPr>
              <p:cNvPr id="132383" name="Rectangle 183"/>
              <p:cNvSpPr>
                <a:spLocks noChangeArrowheads="1"/>
              </p:cNvSpPr>
              <p:nvPr/>
            </p:nvSpPr>
            <p:spPr bwMode="auto">
              <a:xfrm>
                <a:off x="4067" y="270"/>
                <a:ext cx="11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1" i="0" u="none" strike="noStrike" cap="none" normalizeH="0" baseline="0" smtClean="0">
                    <a:ln>
                      <a:noFill/>
                    </a:ln>
                    <a:solidFill>
                      <a:srgbClr val="FFFFFF"/>
                    </a:solidFill>
                    <a:effectLst/>
                    <a:latin typeface="Arial" pitchFamily="34" charset="0"/>
                  </a:rPr>
                  <a:t>DE </a:t>
                </a:r>
                <a:endParaRPr kumimoji="0" lang="es-MX" sz="1800" b="0" i="0" u="none" strike="noStrike" cap="none" normalizeH="0" baseline="0" smtClean="0">
                  <a:ln>
                    <a:noFill/>
                  </a:ln>
                  <a:solidFill>
                    <a:schemeClr val="tx1"/>
                  </a:solidFill>
                  <a:effectLst/>
                  <a:latin typeface="Arial" pitchFamily="34" charset="0"/>
                </a:endParaRPr>
              </a:p>
            </p:txBody>
          </p:sp>
          <p:sp>
            <p:nvSpPr>
              <p:cNvPr id="132384" name="Rectangle 184"/>
              <p:cNvSpPr>
                <a:spLocks noChangeArrowheads="1"/>
              </p:cNvSpPr>
              <p:nvPr/>
            </p:nvSpPr>
            <p:spPr bwMode="auto">
              <a:xfrm>
                <a:off x="2345" y="344"/>
                <a:ext cx="92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1" i="0" u="none" strike="noStrike" cap="none" normalizeH="0" baseline="0" smtClean="0">
                    <a:ln>
                      <a:noFill/>
                    </a:ln>
                    <a:solidFill>
                      <a:srgbClr val="FFFFFF"/>
                    </a:solidFill>
                    <a:effectLst/>
                    <a:latin typeface="Arial" pitchFamily="34" charset="0"/>
                  </a:rPr>
                  <a:t>JUNIO AL 03 DE JULIO DEL 2011.</a:t>
                </a:r>
                <a:endParaRPr kumimoji="0" lang="es-MX" sz="1800" b="0" i="0" u="none" strike="noStrike" cap="none" normalizeH="0" baseline="0" smtClean="0">
                  <a:ln>
                    <a:noFill/>
                  </a:ln>
                  <a:solidFill>
                    <a:schemeClr val="tx1"/>
                  </a:solidFill>
                  <a:effectLst/>
                  <a:latin typeface="Arial" pitchFamily="34" charset="0"/>
                </a:endParaRPr>
              </a:p>
            </p:txBody>
          </p:sp>
          <p:sp>
            <p:nvSpPr>
              <p:cNvPr id="132385" name="Rectangle 185"/>
              <p:cNvSpPr>
                <a:spLocks noChangeArrowheads="1"/>
              </p:cNvSpPr>
              <p:nvPr/>
            </p:nvSpPr>
            <p:spPr bwMode="auto">
              <a:xfrm>
                <a:off x="1817" y="447"/>
                <a:ext cx="2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1" i="0" u="none" strike="noStrike" cap="none" normalizeH="0" baseline="0" smtClean="0">
                    <a:ln>
                      <a:noFill/>
                    </a:ln>
                    <a:solidFill>
                      <a:srgbClr val="FFFFFF"/>
                    </a:solidFill>
                    <a:effectLst/>
                    <a:latin typeface="Arial" pitchFamily="34" charset="0"/>
                  </a:rPr>
                  <a:t>DISTRITO</a:t>
                </a:r>
                <a:endParaRPr kumimoji="0" lang="es-MX" sz="1800" b="0" i="0" u="none" strike="noStrike" cap="none" normalizeH="0" baseline="0" smtClean="0">
                  <a:ln>
                    <a:noFill/>
                  </a:ln>
                  <a:solidFill>
                    <a:schemeClr val="tx1"/>
                  </a:solidFill>
                  <a:effectLst/>
                  <a:latin typeface="Arial" pitchFamily="34" charset="0"/>
                </a:endParaRPr>
              </a:p>
            </p:txBody>
          </p:sp>
          <p:sp>
            <p:nvSpPr>
              <p:cNvPr id="132386" name="Rectangle 186"/>
              <p:cNvSpPr>
                <a:spLocks noChangeArrowheads="1"/>
              </p:cNvSpPr>
              <p:nvPr/>
            </p:nvSpPr>
            <p:spPr bwMode="auto">
              <a:xfrm>
                <a:off x="3967" y="447"/>
                <a:ext cx="16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700" b="1" i="0" u="none" strike="noStrike" cap="none" normalizeH="0" baseline="0" smtClean="0">
                    <a:ln>
                      <a:noFill/>
                    </a:ln>
                    <a:solidFill>
                      <a:srgbClr val="FFFFFF"/>
                    </a:solidFill>
                    <a:effectLst/>
                    <a:latin typeface="Arial" pitchFamily="34" charset="0"/>
                  </a:rPr>
                  <a:t>Total</a:t>
                </a:r>
                <a:endParaRPr kumimoji="0" lang="es-MX" sz="1800" b="0" i="0" u="none" strike="noStrike" cap="none" normalizeH="0" baseline="0" smtClean="0">
                  <a:ln>
                    <a:noFill/>
                  </a:ln>
                  <a:solidFill>
                    <a:schemeClr val="tx1"/>
                  </a:solidFill>
                  <a:effectLst/>
                  <a:latin typeface="Arial" pitchFamily="34" charset="0"/>
                </a:endParaRPr>
              </a:p>
            </p:txBody>
          </p:sp>
          <p:sp>
            <p:nvSpPr>
              <p:cNvPr id="132387" name="Rectangle 187"/>
              <p:cNvSpPr>
                <a:spLocks noChangeArrowheads="1"/>
              </p:cNvSpPr>
              <p:nvPr/>
            </p:nvSpPr>
            <p:spPr bwMode="auto">
              <a:xfrm>
                <a:off x="1350" y="270"/>
                <a:ext cx="4" cy="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388" name="Line 188"/>
              <p:cNvSpPr>
                <a:spLocks noChangeShapeType="1"/>
              </p:cNvSpPr>
              <p:nvPr/>
            </p:nvSpPr>
            <p:spPr bwMode="auto">
              <a:xfrm>
                <a:off x="1354" y="270"/>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389" name="Rectangle 189"/>
              <p:cNvSpPr>
                <a:spLocks noChangeArrowheads="1"/>
              </p:cNvSpPr>
              <p:nvPr/>
            </p:nvSpPr>
            <p:spPr bwMode="auto">
              <a:xfrm>
                <a:off x="1354" y="270"/>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390" name="Rectangle 190"/>
              <p:cNvSpPr>
                <a:spLocks noChangeArrowheads="1"/>
              </p:cNvSpPr>
              <p:nvPr/>
            </p:nvSpPr>
            <p:spPr bwMode="auto">
              <a:xfrm>
                <a:off x="4227" y="270"/>
                <a:ext cx="4" cy="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391" name="Rectangle 191"/>
              <p:cNvSpPr>
                <a:spLocks noChangeArrowheads="1"/>
              </p:cNvSpPr>
              <p:nvPr/>
            </p:nvSpPr>
            <p:spPr bwMode="auto">
              <a:xfrm>
                <a:off x="2544" y="270"/>
                <a:ext cx="4" cy="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392" name="Rectangle 192"/>
              <p:cNvSpPr>
                <a:spLocks noChangeArrowheads="1"/>
              </p:cNvSpPr>
              <p:nvPr/>
            </p:nvSpPr>
            <p:spPr bwMode="auto">
              <a:xfrm>
                <a:off x="2868" y="270"/>
                <a:ext cx="5" cy="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393" name="Rectangle 193"/>
              <p:cNvSpPr>
                <a:spLocks noChangeArrowheads="1"/>
              </p:cNvSpPr>
              <p:nvPr/>
            </p:nvSpPr>
            <p:spPr bwMode="auto">
              <a:xfrm>
                <a:off x="3193" y="270"/>
                <a:ext cx="4" cy="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394" name="Rectangle 194"/>
              <p:cNvSpPr>
                <a:spLocks noChangeArrowheads="1"/>
              </p:cNvSpPr>
              <p:nvPr/>
            </p:nvSpPr>
            <p:spPr bwMode="auto">
              <a:xfrm>
                <a:off x="3517" y="270"/>
                <a:ext cx="5" cy="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395" name="Rectangle 195"/>
              <p:cNvSpPr>
                <a:spLocks noChangeArrowheads="1"/>
              </p:cNvSpPr>
              <p:nvPr/>
            </p:nvSpPr>
            <p:spPr bwMode="auto">
              <a:xfrm>
                <a:off x="3842" y="270"/>
                <a:ext cx="4" cy="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396" name="Line 196"/>
              <p:cNvSpPr>
                <a:spLocks noChangeShapeType="1"/>
              </p:cNvSpPr>
              <p:nvPr/>
            </p:nvSpPr>
            <p:spPr bwMode="auto">
              <a:xfrm>
                <a:off x="1354" y="408"/>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397" name="Rectangle 197"/>
              <p:cNvSpPr>
                <a:spLocks noChangeArrowheads="1"/>
              </p:cNvSpPr>
              <p:nvPr/>
            </p:nvSpPr>
            <p:spPr bwMode="auto">
              <a:xfrm>
                <a:off x="1354" y="408"/>
                <a:ext cx="287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398" name="Line 198"/>
              <p:cNvSpPr>
                <a:spLocks noChangeShapeType="1"/>
              </p:cNvSpPr>
              <p:nvPr/>
            </p:nvSpPr>
            <p:spPr bwMode="auto">
              <a:xfrm>
                <a:off x="2548" y="486"/>
                <a:ext cx="129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399" name="Rectangle 199"/>
              <p:cNvSpPr>
                <a:spLocks noChangeArrowheads="1"/>
              </p:cNvSpPr>
              <p:nvPr/>
            </p:nvSpPr>
            <p:spPr bwMode="auto">
              <a:xfrm>
                <a:off x="2548" y="486"/>
                <a:ext cx="129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400" name="Rectangle 200"/>
              <p:cNvSpPr>
                <a:spLocks noChangeArrowheads="1"/>
              </p:cNvSpPr>
              <p:nvPr/>
            </p:nvSpPr>
            <p:spPr bwMode="auto">
              <a:xfrm>
                <a:off x="1614" y="270"/>
                <a:ext cx="4" cy="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401" name="Line 201"/>
              <p:cNvSpPr>
                <a:spLocks noChangeShapeType="1"/>
              </p:cNvSpPr>
              <p:nvPr/>
            </p:nvSpPr>
            <p:spPr bwMode="auto">
              <a:xfrm>
                <a:off x="1354" y="560"/>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402" name="Rectangle 202"/>
              <p:cNvSpPr>
                <a:spLocks noChangeArrowheads="1"/>
              </p:cNvSpPr>
              <p:nvPr/>
            </p:nvSpPr>
            <p:spPr bwMode="auto">
              <a:xfrm>
                <a:off x="1354" y="560"/>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403" name="Line 203"/>
              <p:cNvSpPr>
                <a:spLocks noChangeShapeType="1"/>
              </p:cNvSpPr>
              <p:nvPr/>
            </p:nvSpPr>
            <p:spPr bwMode="auto">
              <a:xfrm>
                <a:off x="1354" y="703"/>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404" name="Rectangle 204"/>
              <p:cNvSpPr>
                <a:spLocks noChangeArrowheads="1"/>
              </p:cNvSpPr>
              <p:nvPr/>
            </p:nvSpPr>
            <p:spPr bwMode="auto">
              <a:xfrm>
                <a:off x="1354" y="703"/>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grpSp>
        <p:sp>
          <p:nvSpPr>
            <p:cNvPr id="6" name="Line 206"/>
            <p:cNvSpPr>
              <a:spLocks noChangeShapeType="1"/>
            </p:cNvSpPr>
            <p:nvPr/>
          </p:nvSpPr>
          <p:spPr bwMode="auto">
            <a:xfrm>
              <a:off x="1354" y="845"/>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7" name="Rectangle 207"/>
            <p:cNvSpPr>
              <a:spLocks noChangeArrowheads="1"/>
            </p:cNvSpPr>
            <p:nvPr/>
          </p:nvSpPr>
          <p:spPr bwMode="auto">
            <a:xfrm>
              <a:off x="1354" y="845"/>
              <a:ext cx="287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8" name="Line 208"/>
            <p:cNvSpPr>
              <a:spLocks noChangeShapeType="1"/>
            </p:cNvSpPr>
            <p:nvPr/>
          </p:nvSpPr>
          <p:spPr bwMode="auto">
            <a:xfrm>
              <a:off x="1354" y="988"/>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9" name="Rectangle 209"/>
            <p:cNvSpPr>
              <a:spLocks noChangeArrowheads="1"/>
            </p:cNvSpPr>
            <p:nvPr/>
          </p:nvSpPr>
          <p:spPr bwMode="auto">
            <a:xfrm>
              <a:off x="1354" y="988"/>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0" name="Line 210"/>
            <p:cNvSpPr>
              <a:spLocks noChangeShapeType="1"/>
            </p:cNvSpPr>
            <p:nvPr/>
          </p:nvSpPr>
          <p:spPr bwMode="auto">
            <a:xfrm>
              <a:off x="1354" y="1131"/>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1" name="Rectangle 211"/>
            <p:cNvSpPr>
              <a:spLocks noChangeArrowheads="1"/>
            </p:cNvSpPr>
            <p:nvPr/>
          </p:nvSpPr>
          <p:spPr bwMode="auto">
            <a:xfrm>
              <a:off x="1354" y="1131"/>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2" name="Line 212"/>
            <p:cNvSpPr>
              <a:spLocks noChangeShapeType="1"/>
            </p:cNvSpPr>
            <p:nvPr/>
          </p:nvSpPr>
          <p:spPr bwMode="auto">
            <a:xfrm>
              <a:off x="1354" y="1274"/>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 name="Rectangle 213"/>
            <p:cNvSpPr>
              <a:spLocks noChangeArrowheads="1"/>
            </p:cNvSpPr>
            <p:nvPr/>
          </p:nvSpPr>
          <p:spPr bwMode="auto">
            <a:xfrm>
              <a:off x="1354" y="1274"/>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4" name="Line 214"/>
            <p:cNvSpPr>
              <a:spLocks noChangeShapeType="1"/>
            </p:cNvSpPr>
            <p:nvPr/>
          </p:nvSpPr>
          <p:spPr bwMode="auto">
            <a:xfrm>
              <a:off x="1354" y="1416"/>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5" name="Rectangle 215"/>
            <p:cNvSpPr>
              <a:spLocks noChangeArrowheads="1"/>
            </p:cNvSpPr>
            <p:nvPr/>
          </p:nvSpPr>
          <p:spPr bwMode="auto">
            <a:xfrm>
              <a:off x="1354" y="1416"/>
              <a:ext cx="287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6" name="Line 216"/>
            <p:cNvSpPr>
              <a:spLocks noChangeShapeType="1"/>
            </p:cNvSpPr>
            <p:nvPr/>
          </p:nvSpPr>
          <p:spPr bwMode="auto">
            <a:xfrm>
              <a:off x="1354" y="1559"/>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7" name="Rectangle 217"/>
            <p:cNvSpPr>
              <a:spLocks noChangeArrowheads="1"/>
            </p:cNvSpPr>
            <p:nvPr/>
          </p:nvSpPr>
          <p:spPr bwMode="auto">
            <a:xfrm>
              <a:off x="1354" y="1559"/>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8" name="Line 218"/>
            <p:cNvSpPr>
              <a:spLocks noChangeShapeType="1"/>
            </p:cNvSpPr>
            <p:nvPr/>
          </p:nvSpPr>
          <p:spPr bwMode="auto">
            <a:xfrm>
              <a:off x="1354" y="1702"/>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9" name="Rectangle 219"/>
            <p:cNvSpPr>
              <a:spLocks noChangeArrowheads="1"/>
            </p:cNvSpPr>
            <p:nvPr/>
          </p:nvSpPr>
          <p:spPr bwMode="auto">
            <a:xfrm>
              <a:off x="1354" y="1702"/>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20" name="Line 220"/>
            <p:cNvSpPr>
              <a:spLocks noChangeShapeType="1"/>
            </p:cNvSpPr>
            <p:nvPr/>
          </p:nvSpPr>
          <p:spPr bwMode="auto">
            <a:xfrm>
              <a:off x="1354" y="1845"/>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21" name="Rectangle 221"/>
            <p:cNvSpPr>
              <a:spLocks noChangeArrowheads="1"/>
            </p:cNvSpPr>
            <p:nvPr/>
          </p:nvSpPr>
          <p:spPr bwMode="auto">
            <a:xfrm>
              <a:off x="1354" y="1845"/>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22" name="Line 222"/>
            <p:cNvSpPr>
              <a:spLocks noChangeShapeType="1"/>
            </p:cNvSpPr>
            <p:nvPr/>
          </p:nvSpPr>
          <p:spPr bwMode="auto">
            <a:xfrm>
              <a:off x="1354" y="1987"/>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23" name="Rectangle 223"/>
            <p:cNvSpPr>
              <a:spLocks noChangeArrowheads="1"/>
            </p:cNvSpPr>
            <p:nvPr/>
          </p:nvSpPr>
          <p:spPr bwMode="auto">
            <a:xfrm>
              <a:off x="1354" y="1987"/>
              <a:ext cx="287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24" name="Line 224"/>
            <p:cNvSpPr>
              <a:spLocks noChangeShapeType="1"/>
            </p:cNvSpPr>
            <p:nvPr/>
          </p:nvSpPr>
          <p:spPr bwMode="auto">
            <a:xfrm>
              <a:off x="1354" y="2130"/>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25" name="Rectangle 225"/>
            <p:cNvSpPr>
              <a:spLocks noChangeArrowheads="1"/>
            </p:cNvSpPr>
            <p:nvPr/>
          </p:nvSpPr>
          <p:spPr bwMode="auto">
            <a:xfrm>
              <a:off x="1354" y="2130"/>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26" name="Line 226"/>
            <p:cNvSpPr>
              <a:spLocks noChangeShapeType="1"/>
            </p:cNvSpPr>
            <p:nvPr/>
          </p:nvSpPr>
          <p:spPr bwMode="auto">
            <a:xfrm>
              <a:off x="1354" y="2273"/>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27" name="Rectangle 227"/>
            <p:cNvSpPr>
              <a:spLocks noChangeArrowheads="1"/>
            </p:cNvSpPr>
            <p:nvPr/>
          </p:nvSpPr>
          <p:spPr bwMode="auto">
            <a:xfrm>
              <a:off x="1354" y="2273"/>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28" name="Line 228"/>
            <p:cNvSpPr>
              <a:spLocks noChangeShapeType="1"/>
            </p:cNvSpPr>
            <p:nvPr/>
          </p:nvSpPr>
          <p:spPr bwMode="auto">
            <a:xfrm>
              <a:off x="1354" y="2415"/>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29" name="Rectangle 229"/>
            <p:cNvSpPr>
              <a:spLocks noChangeArrowheads="1"/>
            </p:cNvSpPr>
            <p:nvPr/>
          </p:nvSpPr>
          <p:spPr bwMode="auto">
            <a:xfrm>
              <a:off x="1354" y="2415"/>
              <a:ext cx="287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30" name="Line 230"/>
            <p:cNvSpPr>
              <a:spLocks noChangeShapeType="1"/>
            </p:cNvSpPr>
            <p:nvPr/>
          </p:nvSpPr>
          <p:spPr bwMode="auto">
            <a:xfrm>
              <a:off x="1354" y="2558"/>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31" name="Rectangle 231"/>
            <p:cNvSpPr>
              <a:spLocks noChangeArrowheads="1"/>
            </p:cNvSpPr>
            <p:nvPr/>
          </p:nvSpPr>
          <p:spPr bwMode="auto">
            <a:xfrm>
              <a:off x="1354" y="2558"/>
              <a:ext cx="287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096" name="Line 232"/>
            <p:cNvSpPr>
              <a:spLocks noChangeShapeType="1"/>
            </p:cNvSpPr>
            <p:nvPr/>
          </p:nvSpPr>
          <p:spPr bwMode="auto">
            <a:xfrm>
              <a:off x="1354" y="2701"/>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097" name="Rectangle 233"/>
            <p:cNvSpPr>
              <a:spLocks noChangeArrowheads="1"/>
            </p:cNvSpPr>
            <p:nvPr/>
          </p:nvSpPr>
          <p:spPr bwMode="auto">
            <a:xfrm>
              <a:off x="1354" y="2701"/>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099" name="Line 234"/>
            <p:cNvSpPr>
              <a:spLocks noChangeShapeType="1"/>
            </p:cNvSpPr>
            <p:nvPr/>
          </p:nvSpPr>
          <p:spPr bwMode="auto">
            <a:xfrm>
              <a:off x="1354" y="2844"/>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00" name="Rectangle 235"/>
            <p:cNvSpPr>
              <a:spLocks noChangeArrowheads="1"/>
            </p:cNvSpPr>
            <p:nvPr/>
          </p:nvSpPr>
          <p:spPr bwMode="auto">
            <a:xfrm>
              <a:off x="1354" y="2844"/>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01" name="Line 236"/>
            <p:cNvSpPr>
              <a:spLocks noChangeShapeType="1"/>
            </p:cNvSpPr>
            <p:nvPr/>
          </p:nvSpPr>
          <p:spPr bwMode="auto">
            <a:xfrm>
              <a:off x="1354" y="2986"/>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02" name="Rectangle 237"/>
            <p:cNvSpPr>
              <a:spLocks noChangeArrowheads="1"/>
            </p:cNvSpPr>
            <p:nvPr/>
          </p:nvSpPr>
          <p:spPr bwMode="auto">
            <a:xfrm>
              <a:off x="1354" y="2986"/>
              <a:ext cx="287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03" name="Line 238"/>
            <p:cNvSpPr>
              <a:spLocks noChangeShapeType="1"/>
            </p:cNvSpPr>
            <p:nvPr/>
          </p:nvSpPr>
          <p:spPr bwMode="auto">
            <a:xfrm>
              <a:off x="1354" y="3129"/>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04" name="Rectangle 239"/>
            <p:cNvSpPr>
              <a:spLocks noChangeArrowheads="1"/>
            </p:cNvSpPr>
            <p:nvPr/>
          </p:nvSpPr>
          <p:spPr bwMode="auto">
            <a:xfrm>
              <a:off x="1354" y="3129"/>
              <a:ext cx="287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05" name="Line 240"/>
            <p:cNvSpPr>
              <a:spLocks noChangeShapeType="1"/>
            </p:cNvSpPr>
            <p:nvPr/>
          </p:nvSpPr>
          <p:spPr bwMode="auto">
            <a:xfrm>
              <a:off x="1354" y="3272"/>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06" name="Rectangle 241"/>
            <p:cNvSpPr>
              <a:spLocks noChangeArrowheads="1"/>
            </p:cNvSpPr>
            <p:nvPr/>
          </p:nvSpPr>
          <p:spPr bwMode="auto">
            <a:xfrm>
              <a:off x="1354" y="3272"/>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07" name="Line 242"/>
            <p:cNvSpPr>
              <a:spLocks noChangeShapeType="1"/>
            </p:cNvSpPr>
            <p:nvPr/>
          </p:nvSpPr>
          <p:spPr bwMode="auto">
            <a:xfrm>
              <a:off x="1354" y="3415"/>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08" name="Rectangle 243"/>
            <p:cNvSpPr>
              <a:spLocks noChangeArrowheads="1"/>
            </p:cNvSpPr>
            <p:nvPr/>
          </p:nvSpPr>
          <p:spPr bwMode="auto">
            <a:xfrm>
              <a:off x="1354" y="3415"/>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09" name="Line 244"/>
            <p:cNvSpPr>
              <a:spLocks noChangeShapeType="1"/>
            </p:cNvSpPr>
            <p:nvPr/>
          </p:nvSpPr>
          <p:spPr bwMode="auto">
            <a:xfrm>
              <a:off x="1354" y="3557"/>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10" name="Rectangle 245"/>
            <p:cNvSpPr>
              <a:spLocks noChangeArrowheads="1"/>
            </p:cNvSpPr>
            <p:nvPr/>
          </p:nvSpPr>
          <p:spPr bwMode="auto">
            <a:xfrm>
              <a:off x="1354" y="3557"/>
              <a:ext cx="287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11" name="Line 246"/>
            <p:cNvSpPr>
              <a:spLocks noChangeShapeType="1"/>
            </p:cNvSpPr>
            <p:nvPr/>
          </p:nvSpPr>
          <p:spPr bwMode="auto">
            <a:xfrm>
              <a:off x="1354" y="3700"/>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12" name="Rectangle 247"/>
            <p:cNvSpPr>
              <a:spLocks noChangeArrowheads="1"/>
            </p:cNvSpPr>
            <p:nvPr/>
          </p:nvSpPr>
          <p:spPr bwMode="auto">
            <a:xfrm>
              <a:off x="1354" y="3700"/>
              <a:ext cx="287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13" name="Line 248"/>
            <p:cNvSpPr>
              <a:spLocks noChangeShapeType="1"/>
            </p:cNvSpPr>
            <p:nvPr/>
          </p:nvSpPr>
          <p:spPr bwMode="auto">
            <a:xfrm>
              <a:off x="1354" y="3843"/>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14" name="Rectangle 249"/>
            <p:cNvSpPr>
              <a:spLocks noChangeArrowheads="1"/>
            </p:cNvSpPr>
            <p:nvPr/>
          </p:nvSpPr>
          <p:spPr bwMode="auto">
            <a:xfrm>
              <a:off x="1354" y="3843"/>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15" name="Line 250"/>
            <p:cNvSpPr>
              <a:spLocks noChangeShapeType="1"/>
            </p:cNvSpPr>
            <p:nvPr/>
          </p:nvSpPr>
          <p:spPr bwMode="auto">
            <a:xfrm>
              <a:off x="1350" y="270"/>
              <a:ext cx="0" cy="372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16" name="Rectangle 251"/>
            <p:cNvSpPr>
              <a:spLocks noChangeArrowheads="1"/>
            </p:cNvSpPr>
            <p:nvPr/>
          </p:nvSpPr>
          <p:spPr bwMode="auto">
            <a:xfrm>
              <a:off x="1350" y="270"/>
              <a:ext cx="4" cy="37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17" name="Line 252"/>
            <p:cNvSpPr>
              <a:spLocks noChangeShapeType="1"/>
            </p:cNvSpPr>
            <p:nvPr/>
          </p:nvSpPr>
          <p:spPr bwMode="auto">
            <a:xfrm>
              <a:off x="1614" y="564"/>
              <a:ext cx="0" cy="3283"/>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18" name="Rectangle 253"/>
            <p:cNvSpPr>
              <a:spLocks noChangeArrowheads="1"/>
            </p:cNvSpPr>
            <p:nvPr/>
          </p:nvSpPr>
          <p:spPr bwMode="auto">
            <a:xfrm>
              <a:off x="1614" y="564"/>
              <a:ext cx="4" cy="328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19" name="Line 254"/>
            <p:cNvSpPr>
              <a:spLocks noChangeShapeType="1"/>
            </p:cNvSpPr>
            <p:nvPr/>
          </p:nvSpPr>
          <p:spPr bwMode="auto">
            <a:xfrm>
              <a:off x="2544" y="413"/>
              <a:ext cx="0" cy="357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20" name="Rectangle 255"/>
            <p:cNvSpPr>
              <a:spLocks noChangeArrowheads="1"/>
            </p:cNvSpPr>
            <p:nvPr/>
          </p:nvSpPr>
          <p:spPr bwMode="auto">
            <a:xfrm>
              <a:off x="2544" y="413"/>
              <a:ext cx="4" cy="357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21" name="Line 256"/>
            <p:cNvSpPr>
              <a:spLocks noChangeShapeType="1"/>
            </p:cNvSpPr>
            <p:nvPr/>
          </p:nvSpPr>
          <p:spPr bwMode="auto">
            <a:xfrm>
              <a:off x="2868" y="413"/>
              <a:ext cx="0" cy="357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22" name="Rectangle 257"/>
            <p:cNvSpPr>
              <a:spLocks noChangeArrowheads="1"/>
            </p:cNvSpPr>
            <p:nvPr/>
          </p:nvSpPr>
          <p:spPr bwMode="auto">
            <a:xfrm>
              <a:off x="2868" y="413"/>
              <a:ext cx="5" cy="357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23" name="Line 258"/>
            <p:cNvSpPr>
              <a:spLocks noChangeShapeType="1"/>
            </p:cNvSpPr>
            <p:nvPr/>
          </p:nvSpPr>
          <p:spPr bwMode="auto">
            <a:xfrm>
              <a:off x="3193" y="413"/>
              <a:ext cx="0" cy="357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24" name="Rectangle 259"/>
            <p:cNvSpPr>
              <a:spLocks noChangeArrowheads="1"/>
            </p:cNvSpPr>
            <p:nvPr/>
          </p:nvSpPr>
          <p:spPr bwMode="auto">
            <a:xfrm>
              <a:off x="3193" y="413"/>
              <a:ext cx="4" cy="357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25" name="Line 260"/>
            <p:cNvSpPr>
              <a:spLocks noChangeShapeType="1"/>
            </p:cNvSpPr>
            <p:nvPr/>
          </p:nvSpPr>
          <p:spPr bwMode="auto">
            <a:xfrm>
              <a:off x="3517" y="413"/>
              <a:ext cx="0" cy="357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26" name="Rectangle 261"/>
            <p:cNvSpPr>
              <a:spLocks noChangeArrowheads="1"/>
            </p:cNvSpPr>
            <p:nvPr/>
          </p:nvSpPr>
          <p:spPr bwMode="auto">
            <a:xfrm>
              <a:off x="3517" y="413"/>
              <a:ext cx="5" cy="357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27" name="Line 262"/>
            <p:cNvSpPr>
              <a:spLocks noChangeShapeType="1"/>
            </p:cNvSpPr>
            <p:nvPr/>
          </p:nvSpPr>
          <p:spPr bwMode="auto">
            <a:xfrm>
              <a:off x="3842" y="413"/>
              <a:ext cx="0" cy="357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28" name="Rectangle 263"/>
            <p:cNvSpPr>
              <a:spLocks noChangeArrowheads="1"/>
            </p:cNvSpPr>
            <p:nvPr/>
          </p:nvSpPr>
          <p:spPr bwMode="auto">
            <a:xfrm>
              <a:off x="3842" y="413"/>
              <a:ext cx="4" cy="357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29" name="Line 264"/>
            <p:cNvSpPr>
              <a:spLocks noChangeShapeType="1"/>
            </p:cNvSpPr>
            <p:nvPr/>
          </p:nvSpPr>
          <p:spPr bwMode="auto">
            <a:xfrm>
              <a:off x="1354" y="3986"/>
              <a:ext cx="287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30" name="Rectangle 265"/>
            <p:cNvSpPr>
              <a:spLocks noChangeArrowheads="1"/>
            </p:cNvSpPr>
            <p:nvPr/>
          </p:nvSpPr>
          <p:spPr bwMode="auto">
            <a:xfrm>
              <a:off x="1354" y="3986"/>
              <a:ext cx="287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31" name="Line 266"/>
            <p:cNvSpPr>
              <a:spLocks noChangeShapeType="1"/>
            </p:cNvSpPr>
            <p:nvPr/>
          </p:nvSpPr>
          <p:spPr bwMode="auto">
            <a:xfrm>
              <a:off x="4227" y="274"/>
              <a:ext cx="0" cy="371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32" name="Rectangle 267"/>
            <p:cNvSpPr>
              <a:spLocks noChangeArrowheads="1"/>
            </p:cNvSpPr>
            <p:nvPr/>
          </p:nvSpPr>
          <p:spPr bwMode="auto">
            <a:xfrm>
              <a:off x="4227" y="274"/>
              <a:ext cx="4" cy="37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33" name="Line 268"/>
            <p:cNvSpPr>
              <a:spLocks noChangeShapeType="1"/>
            </p:cNvSpPr>
            <p:nvPr/>
          </p:nvSpPr>
          <p:spPr bwMode="auto">
            <a:xfrm>
              <a:off x="1350" y="399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34" name="Rectangle 269"/>
            <p:cNvSpPr>
              <a:spLocks noChangeArrowheads="1"/>
            </p:cNvSpPr>
            <p:nvPr/>
          </p:nvSpPr>
          <p:spPr bwMode="auto">
            <a:xfrm>
              <a:off x="1350" y="3990"/>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35" name="Line 270"/>
            <p:cNvSpPr>
              <a:spLocks noChangeShapeType="1"/>
            </p:cNvSpPr>
            <p:nvPr/>
          </p:nvSpPr>
          <p:spPr bwMode="auto">
            <a:xfrm>
              <a:off x="1614" y="399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36" name="Rectangle 271"/>
            <p:cNvSpPr>
              <a:spLocks noChangeArrowheads="1"/>
            </p:cNvSpPr>
            <p:nvPr/>
          </p:nvSpPr>
          <p:spPr bwMode="auto">
            <a:xfrm>
              <a:off x="1614" y="3990"/>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37" name="Line 272"/>
            <p:cNvSpPr>
              <a:spLocks noChangeShapeType="1"/>
            </p:cNvSpPr>
            <p:nvPr/>
          </p:nvSpPr>
          <p:spPr bwMode="auto">
            <a:xfrm>
              <a:off x="2544" y="399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38" name="Rectangle 273"/>
            <p:cNvSpPr>
              <a:spLocks noChangeArrowheads="1"/>
            </p:cNvSpPr>
            <p:nvPr/>
          </p:nvSpPr>
          <p:spPr bwMode="auto">
            <a:xfrm>
              <a:off x="2544" y="3990"/>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39" name="Line 274"/>
            <p:cNvSpPr>
              <a:spLocks noChangeShapeType="1"/>
            </p:cNvSpPr>
            <p:nvPr/>
          </p:nvSpPr>
          <p:spPr bwMode="auto">
            <a:xfrm>
              <a:off x="2868" y="399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40" name="Rectangle 275"/>
            <p:cNvSpPr>
              <a:spLocks noChangeArrowheads="1"/>
            </p:cNvSpPr>
            <p:nvPr/>
          </p:nvSpPr>
          <p:spPr bwMode="auto">
            <a:xfrm>
              <a:off x="2868" y="3990"/>
              <a:ext cx="5"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41" name="Line 276"/>
            <p:cNvSpPr>
              <a:spLocks noChangeShapeType="1"/>
            </p:cNvSpPr>
            <p:nvPr/>
          </p:nvSpPr>
          <p:spPr bwMode="auto">
            <a:xfrm>
              <a:off x="3193" y="399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42" name="Rectangle 277"/>
            <p:cNvSpPr>
              <a:spLocks noChangeArrowheads="1"/>
            </p:cNvSpPr>
            <p:nvPr/>
          </p:nvSpPr>
          <p:spPr bwMode="auto">
            <a:xfrm>
              <a:off x="3193" y="3990"/>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43" name="Line 278"/>
            <p:cNvSpPr>
              <a:spLocks noChangeShapeType="1"/>
            </p:cNvSpPr>
            <p:nvPr/>
          </p:nvSpPr>
          <p:spPr bwMode="auto">
            <a:xfrm>
              <a:off x="3517" y="399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44" name="Rectangle 279"/>
            <p:cNvSpPr>
              <a:spLocks noChangeArrowheads="1"/>
            </p:cNvSpPr>
            <p:nvPr/>
          </p:nvSpPr>
          <p:spPr bwMode="auto">
            <a:xfrm>
              <a:off x="3517" y="3990"/>
              <a:ext cx="5"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45" name="Line 280"/>
            <p:cNvSpPr>
              <a:spLocks noChangeShapeType="1"/>
            </p:cNvSpPr>
            <p:nvPr/>
          </p:nvSpPr>
          <p:spPr bwMode="auto">
            <a:xfrm>
              <a:off x="3842" y="399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46" name="Rectangle 281"/>
            <p:cNvSpPr>
              <a:spLocks noChangeArrowheads="1"/>
            </p:cNvSpPr>
            <p:nvPr/>
          </p:nvSpPr>
          <p:spPr bwMode="auto">
            <a:xfrm>
              <a:off x="3842" y="3990"/>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47" name="Line 282"/>
            <p:cNvSpPr>
              <a:spLocks noChangeShapeType="1"/>
            </p:cNvSpPr>
            <p:nvPr/>
          </p:nvSpPr>
          <p:spPr bwMode="auto">
            <a:xfrm>
              <a:off x="4227" y="399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48" name="Rectangle 283"/>
            <p:cNvSpPr>
              <a:spLocks noChangeArrowheads="1"/>
            </p:cNvSpPr>
            <p:nvPr/>
          </p:nvSpPr>
          <p:spPr bwMode="auto">
            <a:xfrm>
              <a:off x="4227" y="3990"/>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49" name="Line 284"/>
            <p:cNvSpPr>
              <a:spLocks noChangeShapeType="1"/>
            </p:cNvSpPr>
            <p:nvPr/>
          </p:nvSpPr>
          <p:spPr bwMode="auto">
            <a:xfrm>
              <a:off x="4231" y="27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50" name="Rectangle 285"/>
            <p:cNvSpPr>
              <a:spLocks noChangeArrowheads="1"/>
            </p:cNvSpPr>
            <p:nvPr/>
          </p:nvSpPr>
          <p:spPr bwMode="auto">
            <a:xfrm>
              <a:off x="4231" y="270"/>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51" name="Line 286"/>
            <p:cNvSpPr>
              <a:spLocks noChangeShapeType="1"/>
            </p:cNvSpPr>
            <p:nvPr/>
          </p:nvSpPr>
          <p:spPr bwMode="auto">
            <a:xfrm>
              <a:off x="4231" y="408"/>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52" name="Rectangle 287"/>
            <p:cNvSpPr>
              <a:spLocks noChangeArrowheads="1"/>
            </p:cNvSpPr>
            <p:nvPr/>
          </p:nvSpPr>
          <p:spPr bwMode="auto">
            <a:xfrm>
              <a:off x="4231" y="408"/>
              <a:ext cx="4" cy="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53" name="Line 288"/>
            <p:cNvSpPr>
              <a:spLocks noChangeShapeType="1"/>
            </p:cNvSpPr>
            <p:nvPr/>
          </p:nvSpPr>
          <p:spPr bwMode="auto">
            <a:xfrm>
              <a:off x="4231" y="486"/>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54" name="Rectangle 289"/>
            <p:cNvSpPr>
              <a:spLocks noChangeArrowheads="1"/>
            </p:cNvSpPr>
            <p:nvPr/>
          </p:nvSpPr>
          <p:spPr bwMode="auto">
            <a:xfrm>
              <a:off x="4231" y="486"/>
              <a:ext cx="4" cy="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55" name="Line 290"/>
            <p:cNvSpPr>
              <a:spLocks noChangeShapeType="1"/>
            </p:cNvSpPr>
            <p:nvPr/>
          </p:nvSpPr>
          <p:spPr bwMode="auto">
            <a:xfrm>
              <a:off x="4231" y="56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56" name="Rectangle 291"/>
            <p:cNvSpPr>
              <a:spLocks noChangeArrowheads="1"/>
            </p:cNvSpPr>
            <p:nvPr/>
          </p:nvSpPr>
          <p:spPr bwMode="auto">
            <a:xfrm>
              <a:off x="4231" y="560"/>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57" name="Line 292"/>
            <p:cNvSpPr>
              <a:spLocks noChangeShapeType="1"/>
            </p:cNvSpPr>
            <p:nvPr/>
          </p:nvSpPr>
          <p:spPr bwMode="auto">
            <a:xfrm>
              <a:off x="4231" y="703"/>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58" name="Rectangle 293"/>
            <p:cNvSpPr>
              <a:spLocks noChangeArrowheads="1"/>
            </p:cNvSpPr>
            <p:nvPr/>
          </p:nvSpPr>
          <p:spPr bwMode="auto">
            <a:xfrm>
              <a:off x="4231" y="703"/>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59" name="Line 294"/>
            <p:cNvSpPr>
              <a:spLocks noChangeShapeType="1"/>
            </p:cNvSpPr>
            <p:nvPr/>
          </p:nvSpPr>
          <p:spPr bwMode="auto">
            <a:xfrm>
              <a:off x="4231" y="845"/>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60" name="Rectangle 295"/>
            <p:cNvSpPr>
              <a:spLocks noChangeArrowheads="1"/>
            </p:cNvSpPr>
            <p:nvPr/>
          </p:nvSpPr>
          <p:spPr bwMode="auto">
            <a:xfrm>
              <a:off x="4231" y="845"/>
              <a:ext cx="4" cy="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61" name="Line 296"/>
            <p:cNvSpPr>
              <a:spLocks noChangeShapeType="1"/>
            </p:cNvSpPr>
            <p:nvPr/>
          </p:nvSpPr>
          <p:spPr bwMode="auto">
            <a:xfrm>
              <a:off x="4231" y="988"/>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62" name="Rectangle 297"/>
            <p:cNvSpPr>
              <a:spLocks noChangeArrowheads="1"/>
            </p:cNvSpPr>
            <p:nvPr/>
          </p:nvSpPr>
          <p:spPr bwMode="auto">
            <a:xfrm>
              <a:off x="4231" y="988"/>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63" name="Line 298"/>
            <p:cNvSpPr>
              <a:spLocks noChangeShapeType="1"/>
            </p:cNvSpPr>
            <p:nvPr/>
          </p:nvSpPr>
          <p:spPr bwMode="auto">
            <a:xfrm>
              <a:off x="4231" y="1131"/>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64" name="Rectangle 299"/>
            <p:cNvSpPr>
              <a:spLocks noChangeArrowheads="1"/>
            </p:cNvSpPr>
            <p:nvPr/>
          </p:nvSpPr>
          <p:spPr bwMode="auto">
            <a:xfrm>
              <a:off x="4231" y="1131"/>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65" name="Line 300"/>
            <p:cNvSpPr>
              <a:spLocks noChangeShapeType="1"/>
            </p:cNvSpPr>
            <p:nvPr/>
          </p:nvSpPr>
          <p:spPr bwMode="auto">
            <a:xfrm>
              <a:off x="4231" y="1274"/>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66" name="Rectangle 301"/>
            <p:cNvSpPr>
              <a:spLocks noChangeArrowheads="1"/>
            </p:cNvSpPr>
            <p:nvPr/>
          </p:nvSpPr>
          <p:spPr bwMode="auto">
            <a:xfrm>
              <a:off x="4231" y="1274"/>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67" name="Line 302"/>
            <p:cNvSpPr>
              <a:spLocks noChangeShapeType="1"/>
            </p:cNvSpPr>
            <p:nvPr/>
          </p:nvSpPr>
          <p:spPr bwMode="auto">
            <a:xfrm>
              <a:off x="4231" y="1416"/>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68" name="Rectangle 303"/>
            <p:cNvSpPr>
              <a:spLocks noChangeArrowheads="1"/>
            </p:cNvSpPr>
            <p:nvPr/>
          </p:nvSpPr>
          <p:spPr bwMode="auto">
            <a:xfrm>
              <a:off x="4231" y="1416"/>
              <a:ext cx="4" cy="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69" name="Line 304"/>
            <p:cNvSpPr>
              <a:spLocks noChangeShapeType="1"/>
            </p:cNvSpPr>
            <p:nvPr/>
          </p:nvSpPr>
          <p:spPr bwMode="auto">
            <a:xfrm>
              <a:off x="4231" y="1559"/>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70" name="Rectangle 305"/>
            <p:cNvSpPr>
              <a:spLocks noChangeArrowheads="1"/>
            </p:cNvSpPr>
            <p:nvPr/>
          </p:nvSpPr>
          <p:spPr bwMode="auto">
            <a:xfrm>
              <a:off x="4231" y="1559"/>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71" name="Line 306"/>
            <p:cNvSpPr>
              <a:spLocks noChangeShapeType="1"/>
            </p:cNvSpPr>
            <p:nvPr/>
          </p:nvSpPr>
          <p:spPr bwMode="auto">
            <a:xfrm>
              <a:off x="4231" y="1702"/>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72" name="Rectangle 307"/>
            <p:cNvSpPr>
              <a:spLocks noChangeArrowheads="1"/>
            </p:cNvSpPr>
            <p:nvPr/>
          </p:nvSpPr>
          <p:spPr bwMode="auto">
            <a:xfrm>
              <a:off x="4231" y="1702"/>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73" name="Line 308"/>
            <p:cNvSpPr>
              <a:spLocks noChangeShapeType="1"/>
            </p:cNvSpPr>
            <p:nvPr/>
          </p:nvSpPr>
          <p:spPr bwMode="auto">
            <a:xfrm>
              <a:off x="4231" y="1845"/>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74" name="Rectangle 309"/>
            <p:cNvSpPr>
              <a:spLocks noChangeArrowheads="1"/>
            </p:cNvSpPr>
            <p:nvPr/>
          </p:nvSpPr>
          <p:spPr bwMode="auto">
            <a:xfrm>
              <a:off x="4231" y="1845"/>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75" name="Line 310"/>
            <p:cNvSpPr>
              <a:spLocks noChangeShapeType="1"/>
            </p:cNvSpPr>
            <p:nvPr/>
          </p:nvSpPr>
          <p:spPr bwMode="auto">
            <a:xfrm>
              <a:off x="4231" y="1987"/>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76" name="Rectangle 311"/>
            <p:cNvSpPr>
              <a:spLocks noChangeArrowheads="1"/>
            </p:cNvSpPr>
            <p:nvPr/>
          </p:nvSpPr>
          <p:spPr bwMode="auto">
            <a:xfrm>
              <a:off x="4231" y="1987"/>
              <a:ext cx="4" cy="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77" name="Line 312"/>
            <p:cNvSpPr>
              <a:spLocks noChangeShapeType="1"/>
            </p:cNvSpPr>
            <p:nvPr/>
          </p:nvSpPr>
          <p:spPr bwMode="auto">
            <a:xfrm>
              <a:off x="4231" y="213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78" name="Rectangle 313"/>
            <p:cNvSpPr>
              <a:spLocks noChangeArrowheads="1"/>
            </p:cNvSpPr>
            <p:nvPr/>
          </p:nvSpPr>
          <p:spPr bwMode="auto">
            <a:xfrm>
              <a:off x="4231" y="2130"/>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79" name="Line 314"/>
            <p:cNvSpPr>
              <a:spLocks noChangeShapeType="1"/>
            </p:cNvSpPr>
            <p:nvPr/>
          </p:nvSpPr>
          <p:spPr bwMode="auto">
            <a:xfrm>
              <a:off x="4231" y="2273"/>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80" name="Rectangle 315"/>
            <p:cNvSpPr>
              <a:spLocks noChangeArrowheads="1"/>
            </p:cNvSpPr>
            <p:nvPr/>
          </p:nvSpPr>
          <p:spPr bwMode="auto">
            <a:xfrm>
              <a:off x="4231" y="2273"/>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81" name="Line 316"/>
            <p:cNvSpPr>
              <a:spLocks noChangeShapeType="1"/>
            </p:cNvSpPr>
            <p:nvPr/>
          </p:nvSpPr>
          <p:spPr bwMode="auto">
            <a:xfrm>
              <a:off x="4231" y="2415"/>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82" name="Rectangle 317"/>
            <p:cNvSpPr>
              <a:spLocks noChangeArrowheads="1"/>
            </p:cNvSpPr>
            <p:nvPr/>
          </p:nvSpPr>
          <p:spPr bwMode="auto">
            <a:xfrm>
              <a:off x="4231" y="2415"/>
              <a:ext cx="4" cy="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83" name="Line 318"/>
            <p:cNvSpPr>
              <a:spLocks noChangeShapeType="1"/>
            </p:cNvSpPr>
            <p:nvPr/>
          </p:nvSpPr>
          <p:spPr bwMode="auto">
            <a:xfrm>
              <a:off x="4231" y="2558"/>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84" name="Rectangle 319"/>
            <p:cNvSpPr>
              <a:spLocks noChangeArrowheads="1"/>
            </p:cNvSpPr>
            <p:nvPr/>
          </p:nvSpPr>
          <p:spPr bwMode="auto">
            <a:xfrm>
              <a:off x="4231" y="2558"/>
              <a:ext cx="4" cy="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85" name="Line 320"/>
            <p:cNvSpPr>
              <a:spLocks noChangeShapeType="1"/>
            </p:cNvSpPr>
            <p:nvPr/>
          </p:nvSpPr>
          <p:spPr bwMode="auto">
            <a:xfrm>
              <a:off x="4231" y="2701"/>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86" name="Rectangle 321"/>
            <p:cNvSpPr>
              <a:spLocks noChangeArrowheads="1"/>
            </p:cNvSpPr>
            <p:nvPr/>
          </p:nvSpPr>
          <p:spPr bwMode="auto">
            <a:xfrm>
              <a:off x="4231" y="2701"/>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87" name="Line 322"/>
            <p:cNvSpPr>
              <a:spLocks noChangeShapeType="1"/>
            </p:cNvSpPr>
            <p:nvPr/>
          </p:nvSpPr>
          <p:spPr bwMode="auto">
            <a:xfrm>
              <a:off x="4231" y="2844"/>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88" name="Rectangle 323"/>
            <p:cNvSpPr>
              <a:spLocks noChangeArrowheads="1"/>
            </p:cNvSpPr>
            <p:nvPr/>
          </p:nvSpPr>
          <p:spPr bwMode="auto">
            <a:xfrm>
              <a:off x="4231" y="2844"/>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89" name="Line 324"/>
            <p:cNvSpPr>
              <a:spLocks noChangeShapeType="1"/>
            </p:cNvSpPr>
            <p:nvPr/>
          </p:nvSpPr>
          <p:spPr bwMode="auto">
            <a:xfrm>
              <a:off x="4231" y="2986"/>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90" name="Rectangle 325"/>
            <p:cNvSpPr>
              <a:spLocks noChangeArrowheads="1"/>
            </p:cNvSpPr>
            <p:nvPr/>
          </p:nvSpPr>
          <p:spPr bwMode="auto">
            <a:xfrm>
              <a:off x="4231" y="2986"/>
              <a:ext cx="4" cy="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91" name="Line 326"/>
            <p:cNvSpPr>
              <a:spLocks noChangeShapeType="1"/>
            </p:cNvSpPr>
            <p:nvPr/>
          </p:nvSpPr>
          <p:spPr bwMode="auto">
            <a:xfrm>
              <a:off x="4231" y="3129"/>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92" name="Rectangle 327"/>
            <p:cNvSpPr>
              <a:spLocks noChangeArrowheads="1"/>
            </p:cNvSpPr>
            <p:nvPr/>
          </p:nvSpPr>
          <p:spPr bwMode="auto">
            <a:xfrm>
              <a:off x="4231" y="3129"/>
              <a:ext cx="4" cy="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93" name="Line 328"/>
            <p:cNvSpPr>
              <a:spLocks noChangeShapeType="1"/>
            </p:cNvSpPr>
            <p:nvPr/>
          </p:nvSpPr>
          <p:spPr bwMode="auto">
            <a:xfrm>
              <a:off x="4231" y="3272"/>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94" name="Rectangle 329"/>
            <p:cNvSpPr>
              <a:spLocks noChangeArrowheads="1"/>
            </p:cNvSpPr>
            <p:nvPr/>
          </p:nvSpPr>
          <p:spPr bwMode="auto">
            <a:xfrm>
              <a:off x="4231" y="3272"/>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95" name="Line 330"/>
            <p:cNvSpPr>
              <a:spLocks noChangeShapeType="1"/>
            </p:cNvSpPr>
            <p:nvPr/>
          </p:nvSpPr>
          <p:spPr bwMode="auto">
            <a:xfrm>
              <a:off x="4231" y="3415"/>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96" name="Rectangle 331"/>
            <p:cNvSpPr>
              <a:spLocks noChangeArrowheads="1"/>
            </p:cNvSpPr>
            <p:nvPr/>
          </p:nvSpPr>
          <p:spPr bwMode="auto">
            <a:xfrm>
              <a:off x="4231" y="3415"/>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97" name="Line 332"/>
            <p:cNvSpPr>
              <a:spLocks noChangeShapeType="1"/>
            </p:cNvSpPr>
            <p:nvPr/>
          </p:nvSpPr>
          <p:spPr bwMode="auto">
            <a:xfrm>
              <a:off x="4231" y="3557"/>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198" name="Rectangle 333"/>
            <p:cNvSpPr>
              <a:spLocks noChangeArrowheads="1"/>
            </p:cNvSpPr>
            <p:nvPr/>
          </p:nvSpPr>
          <p:spPr bwMode="auto">
            <a:xfrm>
              <a:off x="4231" y="3557"/>
              <a:ext cx="4" cy="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199" name="Line 334"/>
            <p:cNvSpPr>
              <a:spLocks noChangeShapeType="1"/>
            </p:cNvSpPr>
            <p:nvPr/>
          </p:nvSpPr>
          <p:spPr bwMode="auto">
            <a:xfrm>
              <a:off x="4231" y="370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200" name="Rectangle 335"/>
            <p:cNvSpPr>
              <a:spLocks noChangeArrowheads="1"/>
            </p:cNvSpPr>
            <p:nvPr/>
          </p:nvSpPr>
          <p:spPr bwMode="auto">
            <a:xfrm>
              <a:off x="4231" y="3700"/>
              <a:ext cx="4" cy="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201" name="Line 336"/>
            <p:cNvSpPr>
              <a:spLocks noChangeShapeType="1"/>
            </p:cNvSpPr>
            <p:nvPr/>
          </p:nvSpPr>
          <p:spPr bwMode="auto">
            <a:xfrm>
              <a:off x="4231" y="3843"/>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202" name="Rectangle 337"/>
            <p:cNvSpPr>
              <a:spLocks noChangeArrowheads="1"/>
            </p:cNvSpPr>
            <p:nvPr/>
          </p:nvSpPr>
          <p:spPr bwMode="auto">
            <a:xfrm>
              <a:off x="4231" y="3843"/>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132203" name="Line 338"/>
            <p:cNvSpPr>
              <a:spLocks noChangeShapeType="1"/>
            </p:cNvSpPr>
            <p:nvPr/>
          </p:nvSpPr>
          <p:spPr bwMode="auto">
            <a:xfrm>
              <a:off x="4231" y="3986"/>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32204" name="Rectangle 339"/>
            <p:cNvSpPr>
              <a:spLocks noChangeArrowheads="1"/>
            </p:cNvSpPr>
            <p:nvPr/>
          </p:nvSpPr>
          <p:spPr bwMode="auto">
            <a:xfrm>
              <a:off x="4231" y="3986"/>
              <a:ext cx="4" cy="4"/>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grpSp>
      <p:sp>
        <p:nvSpPr>
          <p:cNvPr id="342" name="Rectangle 132"/>
          <p:cNvSpPr>
            <a:spLocks noChangeArrowheads="1"/>
          </p:cNvSpPr>
          <p:nvPr/>
        </p:nvSpPr>
        <p:spPr bwMode="auto">
          <a:xfrm>
            <a:off x="5307806" y="5024437"/>
            <a:ext cx="117475" cy="15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dirty="0" smtClean="0">
                <a:ln>
                  <a:noFill/>
                </a:ln>
                <a:solidFill>
                  <a:srgbClr val="000000"/>
                </a:solidFill>
                <a:effectLst/>
                <a:latin typeface="Arial" pitchFamily="34" charset="0"/>
              </a:rPr>
              <a:t>0</a:t>
            </a:r>
            <a:endParaRPr kumimoji="0" lang="es-MX" sz="1800" b="0" i="0" u="none" strike="noStrike" cap="none" normalizeH="0" baseline="0" dirty="0" smtClean="0">
              <a:ln>
                <a:noFill/>
              </a:ln>
              <a:solidFill>
                <a:schemeClr val="tx1"/>
              </a:solidFill>
              <a:effectLst/>
              <a:latin typeface="Arial" pitchFamily="34" charset="0"/>
            </a:endParaRPr>
          </a:p>
        </p:txBody>
      </p:sp>
      <p:sp>
        <p:nvSpPr>
          <p:cNvPr id="343" name="Rectangle 132"/>
          <p:cNvSpPr>
            <a:spLocks noChangeArrowheads="1"/>
          </p:cNvSpPr>
          <p:nvPr/>
        </p:nvSpPr>
        <p:spPr bwMode="auto">
          <a:xfrm>
            <a:off x="5818188" y="5024438"/>
            <a:ext cx="117475" cy="15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800" b="0" i="0" u="none" strike="noStrike" cap="none" normalizeH="0" baseline="0" dirty="0" smtClean="0">
                <a:ln>
                  <a:noFill/>
                </a:ln>
                <a:solidFill>
                  <a:srgbClr val="000000"/>
                </a:solidFill>
                <a:effectLst/>
                <a:latin typeface="Arial" pitchFamily="34" charset="0"/>
              </a:rPr>
              <a:t>0</a:t>
            </a:r>
            <a:endParaRPr kumimoji="0" lang="es-MX" sz="18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186339106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xfrm>
            <a:off x="7010400" y="6356350"/>
            <a:ext cx="2133600" cy="501650"/>
          </a:xfrm>
        </p:spPr>
        <p:txBody>
          <a:bodyPr/>
          <a:lstStyle/>
          <a:p>
            <a:pPr>
              <a:defRPr/>
            </a:pPr>
            <a:fld id="{3A9A00B9-854D-41C2-89E0-41E239A01D43}" type="slidenum">
              <a:rPr lang="es-ES">
                <a:solidFill>
                  <a:prstClr val="black">
                    <a:tint val="75000"/>
                  </a:prstClr>
                </a:solidFill>
              </a:rPr>
              <a:pPr>
                <a:defRPr/>
              </a:pPr>
              <a:t>105</a:t>
            </a:fld>
            <a:endParaRPr lang="es-ES" dirty="0">
              <a:solidFill>
                <a:prstClr val="black">
                  <a:tint val="75000"/>
                </a:prstClr>
              </a:solidFill>
            </a:endParaRPr>
          </a:p>
        </p:txBody>
      </p:sp>
      <p:sp>
        <p:nvSpPr>
          <p:cNvPr id="12" name="11 Rectángulo"/>
          <p:cNvSpPr/>
          <p:nvPr/>
        </p:nvSpPr>
        <p:spPr>
          <a:xfrm>
            <a:off x="1086334" y="581829"/>
            <a:ext cx="6925934" cy="954107"/>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a:t>
            </a:r>
          </a:p>
          <a:p>
            <a:pPr algn="ctr">
              <a:defRPr/>
            </a:pPr>
            <a:endParaRPr lang="es-ES" sz="8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PARTIDO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POLÍTICO O COALICIÓN </a:t>
            </a: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DEL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30 </a:t>
            </a: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DE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JUNIO AL 3 DE JULIO</a:t>
            </a: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sp>
        <p:nvSpPr>
          <p:cNvPr id="38917" name="1 CuadroTexto"/>
          <p:cNvSpPr txBox="1">
            <a:spLocks noChangeArrowheads="1"/>
          </p:cNvSpPr>
          <p:nvPr/>
        </p:nvSpPr>
        <p:spPr bwMode="auto">
          <a:xfrm>
            <a:off x="309372" y="1185209"/>
            <a:ext cx="84963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TABLA «C1»</a:t>
            </a:r>
          </a:p>
        </p:txBody>
      </p:sp>
      <p:sp>
        <p:nvSpPr>
          <p:cNvPr id="38918" name="7 CuadroTexto"/>
          <p:cNvSpPr txBox="1">
            <a:spLocks noChangeArrowheads="1"/>
          </p:cNvSpPr>
          <p:nvPr/>
        </p:nvSpPr>
        <p:spPr bwMode="auto">
          <a:xfrm>
            <a:off x="3527425" y="5952046"/>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Fuente: Sistema de Monitoreo de la Unidad de Informática y Estadística.</a:t>
            </a:r>
          </a:p>
        </p:txBody>
      </p:sp>
      <p:pic>
        <p:nvPicPr>
          <p:cNvPr id="983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 y="1671638"/>
            <a:ext cx="7353300"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0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4050" y="2778126"/>
            <a:ext cx="4895850" cy="296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760899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xfrm>
            <a:off x="7010400" y="6359525"/>
            <a:ext cx="2133600" cy="498475"/>
          </a:xfrm>
        </p:spPr>
        <p:txBody>
          <a:bodyPr/>
          <a:lstStyle/>
          <a:p>
            <a:pPr>
              <a:defRPr/>
            </a:pPr>
            <a:fld id="{91B7DDE6-3B43-4264-AB40-6208B84E63F8}" type="slidenum">
              <a:rPr lang="es-ES">
                <a:solidFill>
                  <a:prstClr val="black">
                    <a:tint val="75000"/>
                  </a:prstClr>
                </a:solidFill>
              </a:rPr>
              <a:pPr>
                <a:defRPr/>
              </a:pPr>
              <a:t>106</a:t>
            </a:fld>
            <a:endParaRPr lang="es-ES" dirty="0">
              <a:solidFill>
                <a:prstClr val="black">
                  <a:tint val="75000"/>
                </a:prstClr>
              </a:solidFill>
            </a:endParaRPr>
          </a:p>
        </p:txBody>
      </p:sp>
      <p:sp>
        <p:nvSpPr>
          <p:cNvPr id="9" name="8 Rectángulo"/>
          <p:cNvSpPr/>
          <p:nvPr/>
        </p:nvSpPr>
        <p:spPr>
          <a:xfrm>
            <a:off x="932447" y="622112"/>
            <a:ext cx="7233712" cy="1015663"/>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a:t>
            </a: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PARTIDO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POLÍTICO O COALICIÓN </a:t>
            </a: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DEL 30 DE JUNIO AL 3 DE JULIO</a:t>
            </a: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sp>
        <p:nvSpPr>
          <p:cNvPr id="39941" name="1 CuadroTexto"/>
          <p:cNvSpPr txBox="1">
            <a:spLocks noChangeArrowheads="1"/>
          </p:cNvSpPr>
          <p:nvPr/>
        </p:nvSpPr>
        <p:spPr bwMode="auto">
          <a:xfrm>
            <a:off x="323850" y="1269524"/>
            <a:ext cx="8496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a:solidFill>
                  <a:prstClr val="black"/>
                </a:solidFill>
              </a:rPr>
              <a:t>TABLA «C1»</a:t>
            </a:r>
          </a:p>
        </p:txBody>
      </p:sp>
      <p:sp>
        <p:nvSpPr>
          <p:cNvPr id="39942" name="7 CuadroTexto"/>
          <p:cNvSpPr txBox="1">
            <a:spLocks noChangeArrowheads="1"/>
          </p:cNvSpPr>
          <p:nvPr/>
        </p:nvSpPr>
        <p:spPr bwMode="auto">
          <a:xfrm>
            <a:off x="3527425" y="5930900"/>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Fuente: Sistema de Monitoreo de la Unidad de Informática y Estadística.</a:t>
            </a:r>
          </a:p>
        </p:txBody>
      </p:sp>
      <p:pic>
        <p:nvPicPr>
          <p:cNvPr id="993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912" y="1541780"/>
            <a:ext cx="8205788" cy="433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286524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Grp="1" noChangeArrowheads="1"/>
          </p:cNvSpPr>
          <p:nvPr>
            <p:ph type="sldNum" sz="quarter" idx="12"/>
          </p:nvPr>
        </p:nvSpPr>
        <p:spPr>
          <a:xfrm>
            <a:off x="7010400" y="6356350"/>
            <a:ext cx="2133600" cy="501650"/>
          </a:xfrm>
        </p:spPr>
        <p:txBody>
          <a:bodyPr/>
          <a:lstStyle/>
          <a:p>
            <a:pPr>
              <a:defRPr/>
            </a:pPr>
            <a:fld id="{0B7E6328-4FC2-4EF9-881D-F8504458D105}" type="slidenum">
              <a:rPr lang="es-ES">
                <a:solidFill>
                  <a:prstClr val="black">
                    <a:tint val="75000"/>
                  </a:prstClr>
                </a:solidFill>
              </a:rPr>
              <a:pPr>
                <a:defRPr/>
              </a:pPr>
              <a:t>107</a:t>
            </a:fld>
            <a:endParaRPr lang="es-ES" dirty="0">
              <a:solidFill>
                <a:prstClr val="black">
                  <a:tint val="75000"/>
                </a:prstClr>
              </a:solidFill>
            </a:endParaRPr>
          </a:p>
        </p:txBody>
      </p:sp>
      <p:pic>
        <p:nvPicPr>
          <p:cNvPr id="1003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124" y="642939"/>
            <a:ext cx="7808187" cy="5119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303837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Grp="1" noChangeArrowheads="1"/>
          </p:cNvSpPr>
          <p:nvPr>
            <p:ph type="sldNum" sz="quarter" idx="12"/>
          </p:nvPr>
        </p:nvSpPr>
        <p:spPr>
          <a:xfrm>
            <a:off x="7010400" y="6356350"/>
            <a:ext cx="2133600" cy="501650"/>
          </a:xfrm>
        </p:spPr>
        <p:txBody>
          <a:bodyPr/>
          <a:lstStyle/>
          <a:p>
            <a:pPr>
              <a:defRPr/>
            </a:pPr>
            <a:fld id="{0B7E6328-4FC2-4EF9-881D-F8504458D105}" type="slidenum">
              <a:rPr lang="es-ES">
                <a:solidFill>
                  <a:prstClr val="black">
                    <a:tint val="75000"/>
                  </a:prstClr>
                </a:solidFill>
              </a:rPr>
              <a:pPr>
                <a:defRPr/>
              </a:pPr>
              <a:t>108</a:t>
            </a:fld>
            <a:endParaRPr lang="es-ES" dirty="0">
              <a:solidFill>
                <a:prstClr val="black">
                  <a:tint val="75000"/>
                </a:prstClr>
              </a:solidFill>
            </a:endParaRPr>
          </a:p>
        </p:txBody>
      </p:sp>
      <p:pic>
        <p:nvPicPr>
          <p:cNvPr id="1013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941" y="876300"/>
            <a:ext cx="8419670" cy="479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643222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xfrm>
            <a:off x="7010400" y="6365875"/>
            <a:ext cx="2133600" cy="492125"/>
          </a:xfrm>
        </p:spPr>
        <p:txBody>
          <a:bodyPr/>
          <a:lstStyle/>
          <a:p>
            <a:pPr>
              <a:defRPr/>
            </a:pPr>
            <a:fld id="{0B7E6328-4FC2-4EF9-881D-F8504458D105}" type="slidenum">
              <a:rPr lang="es-ES">
                <a:solidFill>
                  <a:prstClr val="black">
                    <a:tint val="75000"/>
                  </a:prstClr>
                </a:solidFill>
              </a:rPr>
              <a:pPr>
                <a:defRPr/>
              </a:pPr>
              <a:t>109</a:t>
            </a:fld>
            <a:endParaRPr lang="es-ES" dirty="0">
              <a:solidFill>
                <a:prstClr val="black">
                  <a:tint val="75000"/>
                </a:prstClr>
              </a:solidFill>
            </a:endParaRPr>
          </a:p>
        </p:txBody>
      </p:sp>
      <p:sp>
        <p:nvSpPr>
          <p:cNvPr id="8" name="7 Rectángulo"/>
          <p:cNvSpPr/>
          <p:nvPr/>
        </p:nvSpPr>
        <p:spPr>
          <a:xfrm>
            <a:off x="653363" y="612638"/>
            <a:ext cx="7791877" cy="276999"/>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a:t>
            </a:r>
          </a:p>
        </p:txBody>
      </p:sp>
      <p:sp>
        <p:nvSpPr>
          <p:cNvPr id="9" name="8 Rectángulo"/>
          <p:cNvSpPr/>
          <p:nvPr/>
        </p:nvSpPr>
        <p:spPr>
          <a:xfrm>
            <a:off x="2908919" y="940159"/>
            <a:ext cx="3289683" cy="461665"/>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DEL 30 DE JUNIO AL 3 DE JULIO</a:t>
            </a: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sp>
        <p:nvSpPr>
          <p:cNvPr id="40966" name="1 CuadroTexto"/>
          <p:cNvSpPr txBox="1">
            <a:spLocks noChangeArrowheads="1"/>
          </p:cNvSpPr>
          <p:nvPr/>
        </p:nvSpPr>
        <p:spPr bwMode="auto">
          <a:xfrm>
            <a:off x="311150" y="1266023"/>
            <a:ext cx="84978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TABLA «C2»</a:t>
            </a:r>
          </a:p>
        </p:txBody>
      </p:sp>
      <p:sp>
        <p:nvSpPr>
          <p:cNvPr id="40967" name="7 CuadroTexto"/>
          <p:cNvSpPr txBox="1">
            <a:spLocks noChangeArrowheads="1"/>
          </p:cNvSpPr>
          <p:nvPr/>
        </p:nvSpPr>
        <p:spPr bwMode="auto">
          <a:xfrm>
            <a:off x="3527425" y="5900738"/>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Fuente: Sistema de Monitoreo de la Unidad de Informática y Estadística.</a:t>
            </a:r>
          </a:p>
        </p:txBody>
      </p:sp>
      <p:pic>
        <p:nvPicPr>
          <p:cNvPr id="1024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3088" y="2043113"/>
            <a:ext cx="545782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60181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6896100" y="6492875"/>
            <a:ext cx="2133600" cy="365125"/>
          </a:xfrm>
        </p:spPr>
        <p:txBody>
          <a:bodyPr/>
          <a:lstStyle/>
          <a:p>
            <a:pPr>
              <a:defRPr/>
            </a:pPr>
            <a:fld id="{33B13E7C-EF40-44C3-8DF0-6B0476E0FC7C}" type="slidenum">
              <a:rPr lang="es-ES"/>
              <a:pPr>
                <a:defRPr/>
              </a:pPr>
              <a:t>11</a:t>
            </a:fld>
            <a:endParaRPr lang="es-ES" dirty="0"/>
          </a:p>
        </p:txBody>
      </p:sp>
      <p:pic>
        <p:nvPicPr>
          <p:cNvPr id="665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2675" y="421614"/>
            <a:ext cx="4277422" cy="5922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4188731"/>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010400" y="6365875"/>
            <a:ext cx="2133600" cy="492125"/>
          </a:xfrm>
        </p:spPr>
        <p:txBody>
          <a:bodyPr/>
          <a:lstStyle/>
          <a:p>
            <a:pPr>
              <a:defRPr/>
            </a:pPr>
            <a:fld id="{ACFE410A-DB22-47E8-AE41-9943F0EE2624}" type="slidenum">
              <a:rPr lang="es-ES" smtClean="0">
                <a:solidFill>
                  <a:prstClr val="black">
                    <a:tint val="75000"/>
                  </a:prstClr>
                </a:solidFill>
              </a:rPr>
              <a:pPr>
                <a:defRPr/>
              </a:pPr>
              <a:t>110</a:t>
            </a:fld>
            <a:endParaRPr lang="es-ES" dirty="0">
              <a:solidFill>
                <a:prstClr val="black">
                  <a:tint val="75000"/>
                </a:prstClr>
              </a:solidFill>
            </a:endParaRPr>
          </a:p>
        </p:txBody>
      </p:sp>
      <p:sp>
        <p:nvSpPr>
          <p:cNvPr id="5" name="Rectangle 5"/>
          <p:cNvSpPr>
            <a:spLocks noChangeArrowheads="1"/>
          </p:cNvSpPr>
          <p:nvPr/>
        </p:nvSpPr>
        <p:spPr bwMode="auto">
          <a:xfrm>
            <a:off x="755650" y="1523166"/>
            <a:ext cx="7704138" cy="2831544"/>
          </a:xfrm>
          <a:prstGeom prst="rect">
            <a:avLst/>
          </a:prstGeom>
          <a:noFill/>
          <a:ln>
            <a:noFill/>
          </a:ln>
          <a:effectLst/>
          <a:extLst/>
        </p:spPr>
        <p:txBody>
          <a:bodyPr anchor="ctr">
            <a:spAutoFit/>
          </a:bodyPr>
          <a:lstStyle/>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TOTAL GENERAL DE LA PROPAGANDA </a:t>
            </a:r>
          </a:p>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POR TIPO DE EVENTO MASIVO</a:t>
            </a:r>
          </a:p>
          <a:p>
            <a:pPr algn="just">
              <a:defRPr/>
            </a:pPr>
            <a:r>
              <a:rPr lang="es-ES" sz="1200" b="1" dirty="0">
                <a:solidFill>
                  <a:prstClr val="black"/>
                </a:solidFill>
                <a:cs typeface="Times New Roman" pitchFamily="18" charset="0"/>
              </a:rPr>
              <a:t> </a:t>
            </a:r>
            <a:endParaRPr lang="es-MX" sz="1200" dirty="0">
              <a:solidFill>
                <a:prstClr val="black"/>
              </a:solidFill>
              <a:cs typeface="Times New Roman" pitchFamily="18" charset="0"/>
            </a:endParaRPr>
          </a:p>
          <a:p>
            <a:pPr algn="just">
              <a:defRPr/>
            </a:pPr>
            <a:r>
              <a:rPr lang="es-ES" sz="1200" b="1" dirty="0">
                <a:solidFill>
                  <a:prstClr val="black"/>
                </a:solidFill>
                <a:cs typeface="Times New Roman" pitchFamily="18" charset="0"/>
              </a:rPr>
              <a:t> </a:t>
            </a:r>
          </a:p>
          <a:p>
            <a:pPr algn="just">
              <a:defRPr/>
            </a:pPr>
            <a:endParaRPr lang="es-ES" sz="1200" b="1" dirty="0">
              <a:solidFill>
                <a:prstClr val="black"/>
              </a:solidFill>
              <a:cs typeface="Times New Roman" pitchFamily="18" charset="0"/>
            </a:endParaRPr>
          </a:p>
          <a:p>
            <a:pPr algn="just">
              <a:defRPr/>
            </a:pPr>
            <a:endParaRPr lang="es-MX" sz="1200" dirty="0">
              <a:solidFill>
                <a:prstClr val="black"/>
              </a:solidFill>
              <a:cs typeface="Times New Roman" pitchFamily="18" charset="0"/>
            </a:endParaRPr>
          </a:p>
          <a:p>
            <a:pPr algn="ctr">
              <a:defRPr/>
            </a:pPr>
            <a:r>
              <a:rPr lang="es-ES" dirty="0">
                <a:solidFill>
                  <a:prstClr val="black"/>
                </a:solidFill>
                <a:cs typeface="Times New Roman" pitchFamily="18" charset="0"/>
              </a:rPr>
              <a:t>«D1»  POR PARTIDO </a:t>
            </a:r>
            <a:r>
              <a:rPr lang="es-ES" dirty="0" smtClean="0">
                <a:solidFill>
                  <a:prstClr val="black"/>
                </a:solidFill>
                <a:cs typeface="Times New Roman" pitchFamily="18" charset="0"/>
              </a:rPr>
              <a:t>POLÍTICO O COALICIÓN ------------------------------------ 0</a:t>
            </a:r>
            <a:endParaRPr lang="es-ES" dirty="0">
              <a:solidFill>
                <a:prstClr val="black"/>
              </a:solidFill>
              <a:cs typeface="Times New Roman" pitchFamily="18" charset="0"/>
            </a:endParaRPr>
          </a:p>
          <a:p>
            <a:pPr algn="ctr">
              <a:defRPr/>
            </a:pPr>
            <a:endParaRPr lang="es-ES" dirty="0">
              <a:solidFill>
                <a:prstClr val="black"/>
              </a:solidFill>
              <a:cs typeface="Times New Roman" pitchFamily="18" charset="0"/>
            </a:endParaRPr>
          </a:p>
          <a:p>
            <a:pPr algn="ctr">
              <a:defRPr/>
            </a:pPr>
            <a:r>
              <a:rPr lang="es-ES" dirty="0">
                <a:solidFill>
                  <a:prstClr val="black"/>
                </a:solidFill>
                <a:cs typeface="Times New Roman" pitchFamily="18" charset="0"/>
              </a:rPr>
              <a:t>«D2» POR TIPO DE PROPAGANDA GUBERNAMENTAL </a:t>
            </a:r>
            <a:r>
              <a:rPr lang="es-ES" dirty="0" smtClean="0">
                <a:solidFill>
                  <a:prstClr val="black"/>
                </a:solidFill>
                <a:cs typeface="Times New Roman" pitchFamily="18" charset="0"/>
              </a:rPr>
              <a:t>------------------------- 0</a:t>
            </a:r>
            <a:endParaRPr lang="es-ES" dirty="0">
              <a:solidFill>
                <a:prstClr val="black"/>
              </a:solidFill>
              <a:cs typeface="Times New Roman" pitchFamily="18" charset="0"/>
            </a:endParaRPr>
          </a:p>
          <a:p>
            <a:pPr algn="ctr">
              <a:defRPr/>
            </a:pPr>
            <a:endParaRPr lang="es-ES" dirty="0">
              <a:solidFill>
                <a:prstClr val="black"/>
              </a:solidFill>
              <a:cs typeface="Times New Roman" pitchFamily="18" charset="0"/>
            </a:endParaRPr>
          </a:p>
          <a:p>
            <a:pPr algn="ctr">
              <a:defRPr/>
            </a:pPr>
            <a:r>
              <a:rPr lang="es-ES" dirty="0">
                <a:solidFill>
                  <a:prstClr val="black"/>
                </a:solidFill>
                <a:cs typeface="Times New Roman" pitchFamily="18" charset="0"/>
              </a:rPr>
              <a:t>TOTAL «D1 </a:t>
            </a:r>
            <a:r>
              <a:rPr lang="es-ES" dirty="0" smtClean="0">
                <a:solidFill>
                  <a:prstClr val="black"/>
                </a:solidFill>
                <a:cs typeface="Times New Roman" pitchFamily="18" charset="0"/>
              </a:rPr>
              <a:t>+ </a:t>
            </a:r>
            <a:r>
              <a:rPr lang="es-ES" dirty="0">
                <a:solidFill>
                  <a:prstClr val="black"/>
                </a:solidFill>
                <a:cs typeface="Times New Roman" pitchFamily="18" charset="0"/>
              </a:rPr>
              <a:t>D2» </a:t>
            </a:r>
            <a:r>
              <a:rPr lang="es-ES" dirty="0" smtClean="0">
                <a:solidFill>
                  <a:prstClr val="black"/>
                </a:solidFill>
                <a:cs typeface="Times New Roman" pitchFamily="18" charset="0"/>
              </a:rPr>
              <a:t>----------------------------------------------------------------------- 0</a:t>
            </a:r>
            <a:endParaRPr lang="es-MX" dirty="0">
              <a:solidFill>
                <a:prstClr val="black"/>
              </a:solidFill>
              <a:cs typeface="Times New Roman" pitchFamily="18" charset="0"/>
            </a:endParaRPr>
          </a:p>
        </p:txBody>
      </p:sp>
    </p:spTree>
    <p:extLst>
      <p:ext uri="{BB962C8B-B14F-4D97-AF65-F5344CB8AC3E}">
        <p14:creationId xmlns:p14="http://schemas.microsoft.com/office/powerpoint/2010/main" val="45218881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xfrm>
            <a:off x="7010400" y="6346825"/>
            <a:ext cx="2133600" cy="501650"/>
          </a:xfrm>
        </p:spPr>
        <p:txBody>
          <a:bodyPr/>
          <a:lstStyle/>
          <a:p>
            <a:pPr>
              <a:defRPr/>
            </a:pPr>
            <a:fld id="{1AA299FD-C630-4658-92B9-A218F70AD71C}" type="slidenum">
              <a:rPr lang="es-ES">
                <a:solidFill>
                  <a:prstClr val="black">
                    <a:tint val="75000"/>
                  </a:prstClr>
                </a:solidFill>
              </a:rPr>
              <a:pPr>
                <a:defRPr/>
              </a:pPr>
              <a:t>111</a:t>
            </a:fld>
            <a:endParaRPr lang="es-ES" dirty="0">
              <a:solidFill>
                <a:prstClr val="black">
                  <a:tint val="75000"/>
                </a:prstClr>
              </a:solidFill>
            </a:endParaRPr>
          </a:p>
        </p:txBody>
      </p:sp>
      <p:sp>
        <p:nvSpPr>
          <p:cNvPr id="12" name="11 Rectángulo"/>
          <p:cNvSpPr/>
          <p:nvPr/>
        </p:nvSpPr>
        <p:spPr>
          <a:xfrm>
            <a:off x="1053953" y="663465"/>
            <a:ext cx="6990696" cy="954107"/>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a:t>
            </a:r>
          </a:p>
          <a:p>
            <a:pPr algn="ctr">
              <a:defRPr/>
            </a:pPr>
            <a:endParaRPr lang="es-ES" sz="8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PARTIDO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POLÍTICO O COALICIÓN </a:t>
            </a: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DEL 30 DE JUNIO AL 3 DE JULIO</a:t>
            </a: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sp>
        <p:nvSpPr>
          <p:cNvPr id="46085" name="1 CuadroTexto"/>
          <p:cNvSpPr txBox="1">
            <a:spLocks noChangeArrowheads="1"/>
          </p:cNvSpPr>
          <p:nvPr/>
        </p:nvSpPr>
        <p:spPr bwMode="auto">
          <a:xfrm>
            <a:off x="323850" y="1275672"/>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TABLA «D1»</a:t>
            </a:r>
          </a:p>
        </p:txBody>
      </p:sp>
      <p:sp>
        <p:nvSpPr>
          <p:cNvPr id="46086" name="7 CuadroTexto"/>
          <p:cNvSpPr txBox="1">
            <a:spLocks noChangeArrowheads="1"/>
          </p:cNvSpPr>
          <p:nvPr/>
        </p:nvSpPr>
        <p:spPr bwMode="auto">
          <a:xfrm>
            <a:off x="3536569" y="5974080"/>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Fuente: Sistema de Monitoreo de la Unidad de Informática y Estadística.</a:t>
            </a:r>
          </a:p>
        </p:txBody>
      </p:sp>
      <p:pic>
        <p:nvPicPr>
          <p:cNvPr id="1034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2651" y="1795463"/>
            <a:ext cx="7353300"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1 CuadroTexto"/>
          <p:cNvSpPr txBox="1">
            <a:spLocks noChangeArrowheads="1"/>
          </p:cNvSpPr>
          <p:nvPr/>
        </p:nvSpPr>
        <p:spPr bwMode="auto">
          <a:xfrm>
            <a:off x="342088" y="2983861"/>
            <a:ext cx="84963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TABLA «D2»</a:t>
            </a:r>
          </a:p>
        </p:txBody>
      </p:sp>
      <p:graphicFrame>
        <p:nvGraphicFramePr>
          <p:cNvPr id="3" name="2 Tabla"/>
          <p:cNvGraphicFramePr>
            <a:graphicFrameLocks noGrp="1"/>
          </p:cNvGraphicFramePr>
          <p:nvPr>
            <p:extLst>
              <p:ext uri="{D42A27DB-BD31-4B8C-83A1-F6EECF244321}">
                <p14:modId xmlns:p14="http://schemas.microsoft.com/office/powerpoint/2010/main" val="2115660816"/>
              </p:ext>
            </p:extLst>
          </p:nvPr>
        </p:nvGraphicFramePr>
        <p:xfrm>
          <a:off x="1818801" y="3606006"/>
          <a:ext cx="5461000" cy="800100"/>
        </p:xfrm>
        <a:graphic>
          <a:graphicData uri="http://schemas.openxmlformats.org/drawingml/2006/table">
            <a:tbl>
              <a:tblPr/>
              <a:tblGrid>
                <a:gridCol w="1168400"/>
                <a:gridCol w="1435100"/>
                <a:gridCol w="1485900"/>
                <a:gridCol w="1371600"/>
              </a:tblGrid>
              <a:tr h="266700">
                <a:tc gridSpan="3">
                  <a:txBody>
                    <a:bodyPr/>
                    <a:lstStyle/>
                    <a:p>
                      <a:pPr algn="ctr" fontAlgn="ctr"/>
                      <a:r>
                        <a:rPr lang="es-MX" sz="1100" b="1" i="0" u="none" strike="noStrike">
                          <a:solidFill>
                            <a:srgbClr val="FFFFFF"/>
                          </a:solidFill>
                          <a:effectLst/>
                          <a:latin typeface="Calibri"/>
                        </a:rPr>
                        <a:t>TIPO DE PROPAGANDA GUBERNAMENTAL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c hMerge="1">
                  <a:txBody>
                    <a:bodyPr/>
                    <a:lstStyle/>
                    <a:p>
                      <a:endParaRPr lang="es-MX"/>
                    </a:p>
                  </a:txBody>
                  <a:tcPr/>
                </a:tc>
                <a:tc hMerge="1">
                  <a:txBody>
                    <a:bodyPr/>
                    <a:lstStyle/>
                    <a:p>
                      <a:endParaRPr lang="es-MX"/>
                    </a:p>
                  </a:txBody>
                  <a:tcPr/>
                </a:tc>
                <a:tc>
                  <a:txBody>
                    <a:bodyPr/>
                    <a:lstStyle/>
                    <a:p>
                      <a:pPr algn="l" fontAlgn="b"/>
                      <a:endParaRPr lang="es-MX" sz="1100" b="0" i="0" u="none" strike="noStrike">
                        <a:solidFill>
                          <a:srgbClr val="000000"/>
                        </a:solidFill>
                        <a:effectLst/>
                        <a:latin typeface="Calibri"/>
                      </a:endParaRPr>
                    </a:p>
                  </a:txBody>
                  <a:tcPr marL="9525" marR="9525" marT="9525" marB="0" anchor="b">
                    <a:lnL w="6350" cap="flat" cmpd="sng" algn="ctr">
                      <a:solidFill>
                        <a:srgbClr val="60497A"/>
                      </a:solidFill>
                      <a:prstDash val="solid"/>
                      <a:round/>
                      <a:headEnd type="none" w="med" len="med"/>
                      <a:tailEnd type="none" w="med" len="med"/>
                    </a:lnL>
                    <a:lnR>
                      <a:noFill/>
                    </a:lnR>
                    <a:lnT>
                      <a:noFill/>
                    </a:lnT>
                    <a:lnB w="6350" cap="flat" cmpd="sng" algn="ctr">
                      <a:solidFill>
                        <a:srgbClr val="60497A"/>
                      </a:solidFill>
                      <a:prstDash val="solid"/>
                      <a:round/>
                      <a:headEnd type="none" w="med" len="med"/>
                      <a:tailEnd type="none" w="med" len="med"/>
                    </a:lnB>
                  </a:tcPr>
                </a:tc>
              </a:tr>
              <a:tr h="266700">
                <a:tc>
                  <a:txBody>
                    <a:bodyPr/>
                    <a:lstStyle/>
                    <a:p>
                      <a:pPr algn="ctr" fontAlgn="ctr"/>
                      <a:r>
                        <a:rPr lang="es-MX" sz="1100" b="1" i="0" u="none" strike="noStrike">
                          <a:solidFill>
                            <a:srgbClr val="000000"/>
                          </a:solidFill>
                          <a:effectLst/>
                          <a:latin typeface="Calibri"/>
                        </a:rPr>
                        <a:t>FEDERAL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ESTATAL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MUNICIPAL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FFFFFF"/>
                          </a:solidFill>
                          <a:effectLst/>
                          <a:latin typeface="Calibri"/>
                        </a:rPr>
                        <a:t>ACUMULADO</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r>
              <a:tr h="266700">
                <a:tc>
                  <a:txBody>
                    <a:bodyPr/>
                    <a:lstStyle/>
                    <a:p>
                      <a:pPr algn="ctr" fontAlgn="ctr"/>
                      <a:r>
                        <a:rPr lang="es-MX" sz="1100" b="1" i="0" u="none" strike="noStrike">
                          <a:solidFill>
                            <a:srgbClr val="000000"/>
                          </a:solidFill>
                          <a:effectLst/>
                          <a:latin typeface="Calibri"/>
                        </a:rPr>
                        <a:t>0</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100" b="1" i="0" u="none" strike="noStrike">
                          <a:solidFill>
                            <a:srgbClr val="000000"/>
                          </a:solidFill>
                          <a:effectLst/>
                          <a:latin typeface="Calibri"/>
                        </a:rPr>
                        <a:t>0</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100" b="1" i="0" u="none" strike="noStrike">
                          <a:solidFill>
                            <a:srgbClr val="000000"/>
                          </a:solidFill>
                          <a:effectLst/>
                          <a:latin typeface="Calibri"/>
                        </a:rPr>
                        <a:t>0</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100" b="1" i="0" u="none" strike="noStrike" dirty="0">
                          <a:solidFill>
                            <a:srgbClr val="000000"/>
                          </a:solidFill>
                          <a:effectLst/>
                          <a:latin typeface="Calibri"/>
                        </a:rPr>
                        <a:t>0</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r>
            </a:tbl>
          </a:graphicData>
        </a:graphic>
      </p:graphicFrame>
    </p:spTree>
    <p:extLst>
      <p:ext uri="{BB962C8B-B14F-4D97-AF65-F5344CB8AC3E}">
        <p14:creationId xmlns:p14="http://schemas.microsoft.com/office/powerpoint/2010/main" val="19292279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7010400" y="6356350"/>
            <a:ext cx="2133600" cy="501650"/>
          </a:xfrm>
        </p:spPr>
        <p:txBody>
          <a:bodyPr/>
          <a:lstStyle/>
          <a:p>
            <a:pPr>
              <a:defRPr/>
            </a:pPr>
            <a:fld id="{0B7C76C2-7A2A-45D5-BD9E-DFA0DC53DBBC}" type="slidenum">
              <a:rPr lang="es-ES"/>
              <a:pPr>
                <a:defRPr/>
              </a:pPr>
              <a:t>112</a:t>
            </a:fld>
            <a:endParaRPr lang="es-ES" dirty="0"/>
          </a:p>
        </p:txBody>
      </p:sp>
      <p:sp>
        <p:nvSpPr>
          <p:cNvPr id="54275" name="1 Título"/>
          <p:cNvSpPr>
            <a:spLocks noGrp="1"/>
          </p:cNvSpPr>
          <p:nvPr>
            <p:ph type="title"/>
          </p:nvPr>
        </p:nvSpPr>
        <p:spPr>
          <a:xfrm>
            <a:off x="457200" y="1011047"/>
            <a:ext cx="8229600" cy="993775"/>
          </a:xfrm>
        </p:spPr>
        <p:txBody>
          <a:bodyPr/>
          <a:lstStyle/>
          <a:p>
            <a:r>
              <a:rPr lang="es-MX" sz="2000" b="1" dirty="0" smtClean="0">
                <a:solidFill>
                  <a:srgbClr val="7030A0"/>
                </a:solidFill>
              </a:rPr>
              <a:t>XIII. ENTREGA DE INFORMES DE MONITOREO </a:t>
            </a:r>
          </a:p>
        </p:txBody>
      </p:sp>
      <p:sp>
        <p:nvSpPr>
          <p:cNvPr id="54276" name="2 Marcador de contenido"/>
          <p:cNvSpPr>
            <a:spLocks noGrp="1"/>
          </p:cNvSpPr>
          <p:nvPr>
            <p:ph idx="1"/>
          </p:nvPr>
        </p:nvSpPr>
        <p:spPr>
          <a:xfrm>
            <a:off x="695324" y="2131124"/>
            <a:ext cx="7686675" cy="2069401"/>
          </a:xfrm>
        </p:spPr>
        <p:txBody>
          <a:bodyPr>
            <a:normAutofit lnSpcReduction="10000"/>
          </a:bodyPr>
          <a:lstStyle/>
          <a:p>
            <a:pPr marL="0" indent="0" algn="just">
              <a:lnSpc>
                <a:spcPct val="80000"/>
              </a:lnSpc>
              <a:buFontTx/>
              <a:buNone/>
            </a:pPr>
            <a:r>
              <a:rPr lang="es-MX" sz="1800" dirty="0" smtClean="0">
                <a:cs typeface="Arial" charset="0"/>
              </a:rPr>
              <a:t>Una vez </a:t>
            </a:r>
            <a:r>
              <a:rPr lang="es-MX" sz="1800" dirty="0" err="1" smtClean="0">
                <a:cs typeface="Arial" charset="0"/>
              </a:rPr>
              <a:t>concluído</a:t>
            </a:r>
            <a:r>
              <a:rPr lang="es-MX" sz="1800" dirty="0" smtClean="0">
                <a:cs typeface="Arial" charset="0"/>
              </a:rPr>
              <a:t> el trabajo de campo sobre lo relativo a la captura y validación de datos; los Vocales de Organización, hicieron entrega el pasado 11 de julio, del Informe Final del Monitoreo a Medios de Comunicación Alternos, en forma impresa y que incluye todas y cada una de las Cédulas de Identificación de Propaganda.</a:t>
            </a:r>
          </a:p>
          <a:p>
            <a:pPr marL="0" indent="0" algn="just">
              <a:lnSpc>
                <a:spcPct val="80000"/>
              </a:lnSpc>
              <a:buFontTx/>
              <a:buNone/>
            </a:pPr>
            <a:r>
              <a:rPr lang="es-MX" sz="1800" dirty="0" smtClean="0">
                <a:cs typeface="Arial" charset="0"/>
              </a:rPr>
              <a:t/>
            </a:r>
            <a:br>
              <a:rPr lang="es-MX" sz="1800" dirty="0" smtClean="0">
                <a:cs typeface="Arial" charset="0"/>
              </a:rPr>
            </a:br>
            <a:r>
              <a:rPr lang="es-MX" sz="1800" dirty="0" smtClean="0">
                <a:cs typeface="Arial" charset="0"/>
              </a:rPr>
              <a:t>Los formatos de bitácora en los que se levantó la información y las Cédulas de Identificación de Propaganda, se incluyeron en el Informe; organizados tanto por </a:t>
            </a:r>
            <a:r>
              <a:rPr lang="es-MX" sz="1800" dirty="0" err="1" smtClean="0">
                <a:cs typeface="Arial" charset="0"/>
              </a:rPr>
              <a:t>Monitorista</a:t>
            </a:r>
            <a:r>
              <a:rPr lang="es-MX" sz="1800" dirty="0" smtClean="0">
                <a:cs typeface="Arial" charset="0"/>
              </a:rPr>
              <a:t>, tipo de medio observado y por Partido Político o Coalición.</a:t>
            </a:r>
          </a:p>
          <a:p>
            <a:pPr marL="0" indent="0" algn="just">
              <a:lnSpc>
                <a:spcPct val="80000"/>
              </a:lnSpc>
              <a:buFontTx/>
              <a:buNone/>
            </a:pPr>
            <a:endParaRPr lang="es-MX" sz="1800" dirty="0" smtClean="0">
              <a:cs typeface="Arial" charset="0"/>
            </a:endParaRPr>
          </a:p>
          <a:p>
            <a:pPr marL="0" indent="0" algn="just">
              <a:lnSpc>
                <a:spcPct val="80000"/>
              </a:lnSpc>
              <a:buFontTx/>
              <a:buNone/>
            </a:pPr>
            <a:endParaRPr lang="es-MX" sz="1800" dirty="0" smtClean="0">
              <a:cs typeface="Arial" charset="0"/>
            </a:endParaRPr>
          </a:p>
          <a:p>
            <a:pPr marL="0" indent="0" algn="just">
              <a:lnSpc>
                <a:spcPct val="80000"/>
              </a:lnSpc>
              <a:buFontTx/>
              <a:buNone/>
            </a:pPr>
            <a:endParaRPr lang="es-MX" sz="1800" dirty="0" smtClean="0">
              <a:cs typeface="Arial" charset="0"/>
            </a:endParaRPr>
          </a:p>
        </p:txBody>
      </p:sp>
    </p:spTree>
    <p:extLst>
      <p:ext uri="{BB962C8B-B14F-4D97-AF65-F5344CB8AC3E}">
        <p14:creationId xmlns:p14="http://schemas.microsoft.com/office/powerpoint/2010/main" val="251130912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7010400" y="6356350"/>
            <a:ext cx="2133600" cy="501650"/>
          </a:xfrm>
        </p:spPr>
        <p:txBody>
          <a:bodyPr/>
          <a:lstStyle/>
          <a:p>
            <a:pPr>
              <a:defRPr/>
            </a:pPr>
            <a:fld id="{CA9BDDBF-B340-4760-8467-9E6E05AB5937}" type="slidenum">
              <a:rPr lang="es-ES"/>
              <a:pPr>
                <a:defRPr/>
              </a:pPr>
              <a:t>113</a:t>
            </a:fld>
            <a:endParaRPr lang="es-ES" dirty="0"/>
          </a:p>
        </p:txBody>
      </p:sp>
      <p:sp>
        <p:nvSpPr>
          <p:cNvPr id="55299" name="1 Título"/>
          <p:cNvSpPr>
            <a:spLocks noGrp="1"/>
          </p:cNvSpPr>
          <p:nvPr>
            <p:ph type="title"/>
          </p:nvPr>
        </p:nvSpPr>
        <p:spPr>
          <a:xfrm>
            <a:off x="457200" y="635127"/>
            <a:ext cx="8229600" cy="850900"/>
          </a:xfrm>
        </p:spPr>
        <p:txBody>
          <a:bodyPr/>
          <a:lstStyle/>
          <a:p>
            <a:r>
              <a:rPr lang="es-MX" sz="2000" b="1" dirty="0" smtClean="0">
                <a:solidFill>
                  <a:srgbClr val="7030A0"/>
                </a:solidFill>
              </a:rPr>
              <a:t>XIV. SISTEMATIZACIÓN Y RESULTADOS</a:t>
            </a:r>
            <a:endParaRPr lang="es-MX" sz="2000" dirty="0" smtClean="0"/>
          </a:p>
        </p:txBody>
      </p:sp>
      <p:sp>
        <p:nvSpPr>
          <p:cNvPr id="55300" name="2 Marcador de contenido"/>
          <p:cNvSpPr>
            <a:spLocks noGrp="1"/>
          </p:cNvSpPr>
          <p:nvPr>
            <p:ph idx="1"/>
          </p:nvPr>
        </p:nvSpPr>
        <p:spPr>
          <a:xfrm>
            <a:off x="611188" y="1504315"/>
            <a:ext cx="7921625" cy="3960813"/>
          </a:xfrm>
        </p:spPr>
        <p:txBody>
          <a:bodyPr/>
          <a:lstStyle/>
          <a:p>
            <a:pPr marL="0" indent="0" algn="just">
              <a:lnSpc>
                <a:spcPct val="80000"/>
              </a:lnSpc>
              <a:buFontTx/>
              <a:buNone/>
            </a:pPr>
            <a:r>
              <a:rPr lang="es-MX" sz="1800" dirty="0" smtClean="0">
                <a:cs typeface="Arial" charset="0"/>
              </a:rPr>
              <a:t>La Unidad de Informática y Estadística, coadyuvó con la Dirección de Partidos Políticos, en el análisis y sistematización de datos arrojados por el Monitoreo, en la elaboración de Reportes, de acuerdo al tipo de Medio Observado</a:t>
            </a:r>
            <a:r>
              <a:rPr lang="es-MX" sz="1800" dirty="0">
                <a:cs typeface="Arial" charset="0"/>
              </a:rPr>
              <a:t>;</a:t>
            </a:r>
            <a:r>
              <a:rPr lang="es-MX" sz="1800" dirty="0" smtClean="0">
                <a:cs typeface="Arial" charset="0"/>
              </a:rPr>
              <a:t> así como en la presentación de los resultados en forma gráfica; y a las fechas establecidas en el Cronograma de Actividades correspondiente.</a:t>
            </a:r>
          </a:p>
          <a:p>
            <a:pPr marL="0" indent="0" algn="just">
              <a:lnSpc>
                <a:spcPct val="80000"/>
              </a:lnSpc>
              <a:buFontTx/>
              <a:buNone/>
            </a:pPr>
            <a:endParaRPr lang="es-MX" sz="1800" dirty="0" smtClean="0">
              <a:cs typeface="Arial" charset="0"/>
            </a:endParaRPr>
          </a:p>
          <a:p>
            <a:pPr marL="0" indent="0" algn="just">
              <a:lnSpc>
                <a:spcPct val="80000"/>
              </a:lnSpc>
              <a:buFontTx/>
              <a:buNone/>
            </a:pPr>
            <a:r>
              <a:rPr lang="es-MX" sz="1800" dirty="0" smtClean="0">
                <a:cs typeface="Arial" charset="0"/>
              </a:rPr>
              <a:t>Los resultados que arrojó el Sistema de Monitoreo, de lo observado por cada uno de los </a:t>
            </a:r>
            <a:r>
              <a:rPr lang="es-MX" sz="1800" dirty="0" err="1" smtClean="0">
                <a:cs typeface="Arial" charset="0"/>
              </a:rPr>
              <a:t>Monitoristas</a:t>
            </a:r>
            <a:r>
              <a:rPr lang="es-MX" sz="1800" dirty="0" smtClean="0">
                <a:cs typeface="Arial" charset="0"/>
              </a:rPr>
              <a:t> en los 45 Distritos Electorales, respecto a la verificación de propaganda de los Actores Políticos</a:t>
            </a:r>
            <a:r>
              <a:rPr lang="es-MX" sz="1800" dirty="0">
                <a:cs typeface="Arial" charset="0"/>
              </a:rPr>
              <a:t> y</a:t>
            </a:r>
            <a:r>
              <a:rPr lang="es-MX" sz="1800" dirty="0" smtClean="0">
                <a:cs typeface="Arial" charset="0"/>
              </a:rPr>
              <a:t> Gubernamental; pueden ser considerados solamente como elementos indicativos, en actividades relativas a fiscalización a los Partidos Políticos y Coaliciones.</a:t>
            </a:r>
          </a:p>
          <a:p>
            <a:pPr marL="0" indent="0" algn="just">
              <a:lnSpc>
                <a:spcPct val="80000"/>
              </a:lnSpc>
              <a:buFontTx/>
              <a:buNone/>
            </a:pPr>
            <a:endParaRPr lang="es-ES" sz="1800" dirty="0" smtClean="0">
              <a:solidFill>
                <a:srgbClr val="FF0000"/>
              </a:solidFill>
              <a:cs typeface="Arial" charset="0"/>
            </a:endParaRPr>
          </a:p>
          <a:p>
            <a:pPr marL="0" indent="0" algn="just">
              <a:lnSpc>
                <a:spcPct val="80000"/>
              </a:lnSpc>
              <a:buFontTx/>
              <a:buNone/>
            </a:pPr>
            <a:r>
              <a:rPr lang="es-ES" sz="1800" dirty="0" smtClean="0">
                <a:cs typeface="Arial" charset="0"/>
              </a:rPr>
              <a:t>En los 45 Distritos Electorales, con 255 Monitoristas, apoyados por 45 Coordinadores Distritales, se monitorearon un total de 6 mil 364 Secciones Electorales; en las que se efectuaron recorridos en todas y cada una de ellas.</a:t>
            </a:r>
          </a:p>
          <a:p>
            <a:pPr marL="0" indent="0" algn="just">
              <a:lnSpc>
                <a:spcPct val="80000"/>
              </a:lnSpc>
              <a:buFontTx/>
              <a:buNone/>
            </a:pPr>
            <a:endParaRPr lang="es-ES" sz="1800" dirty="0" smtClean="0">
              <a:cs typeface="Arial" charset="0"/>
            </a:endParaRPr>
          </a:p>
          <a:p>
            <a:pPr marL="0" indent="0">
              <a:buFontTx/>
              <a:buNone/>
            </a:pPr>
            <a:endParaRPr lang="es-MX" sz="1800" dirty="0" smtClean="0">
              <a:cs typeface="Arial" charset="0"/>
            </a:endParaRPr>
          </a:p>
        </p:txBody>
      </p:sp>
    </p:spTree>
    <p:extLst>
      <p:ext uri="{BB962C8B-B14F-4D97-AF65-F5344CB8AC3E}">
        <p14:creationId xmlns:p14="http://schemas.microsoft.com/office/powerpoint/2010/main" val="218640504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010400" y="6353175"/>
            <a:ext cx="2133600" cy="504825"/>
          </a:xfrm>
        </p:spPr>
        <p:txBody>
          <a:bodyPr/>
          <a:lstStyle/>
          <a:p>
            <a:pPr>
              <a:defRPr/>
            </a:pPr>
            <a:fld id="{A07C0852-EC88-42F5-A84E-48E9F49556F9}" type="slidenum">
              <a:rPr lang="es-ES" smtClean="0"/>
              <a:pPr>
                <a:defRPr/>
              </a:pPr>
              <a:t>114</a:t>
            </a:fld>
            <a:endParaRPr lang="es-ES" dirty="0"/>
          </a:p>
        </p:txBody>
      </p:sp>
      <p:sp>
        <p:nvSpPr>
          <p:cNvPr id="56323" name="2 Marcador de contenido"/>
          <p:cNvSpPr>
            <a:spLocks noGrp="1"/>
          </p:cNvSpPr>
          <p:nvPr>
            <p:ph idx="1"/>
          </p:nvPr>
        </p:nvSpPr>
        <p:spPr>
          <a:xfrm>
            <a:off x="611188" y="1933575"/>
            <a:ext cx="7993062" cy="2466975"/>
          </a:xfrm>
        </p:spPr>
        <p:txBody>
          <a:bodyPr>
            <a:normAutofit/>
          </a:bodyPr>
          <a:lstStyle/>
          <a:p>
            <a:pPr marL="0" indent="0" algn="just">
              <a:lnSpc>
                <a:spcPct val="80000"/>
              </a:lnSpc>
              <a:buFontTx/>
              <a:buNone/>
            </a:pPr>
            <a:r>
              <a:rPr lang="es-ES" sz="1800" dirty="0" smtClean="0">
                <a:cs typeface="Arial" charset="0"/>
              </a:rPr>
              <a:t>Respecto al tipo de propaganda en Medios Alternos, se observaron tanto de propaganda electoral como gubernamental 110 mil 316 elementos; en Transporte 29 mil 738, en Material Testimonial 8 mil 639 y en Eventos Masivos se contabilizaron mil 200 elementos.</a:t>
            </a:r>
          </a:p>
          <a:p>
            <a:pPr marL="0" indent="0" algn="just">
              <a:lnSpc>
                <a:spcPct val="80000"/>
              </a:lnSpc>
              <a:buFontTx/>
              <a:buNone/>
            </a:pPr>
            <a:endParaRPr lang="es-ES" sz="1800" dirty="0">
              <a:cs typeface="Arial" charset="0"/>
            </a:endParaRPr>
          </a:p>
          <a:p>
            <a:pPr marL="0" indent="0" algn="just">
              <a:lnSpc>
                <a:spcPct val="80000"/>
              </a:lnSpc>
              <a:buNone/>
            </a:pPr>
            <a:r>
              <a:rPr lang="es-MX" sz="1800" dirty="0">
                <a:cs typeface="Arial" charset="0"/>
              </a:rPr>
              <a:t>En cuanto a la </a:t>
            </a:r>
            <a:r>
              <a:rPr lang="es-MX" sz="1800" dirty="0" smtClean="0">
                <a:cs typeface="Arial" charset="0"/>
              </a:rPr>
              <a:t>Propaganda Gubernamental se </a:t>
            </a:r>
            <a:r>
              <a:rPr lang="es-MX" sz="1800" dirty="0">
                <a:cs typeface="Arial" charset="0"/>
              </a:rPr>
              <a:t>observaron y registraron </a:t>
            </a:r>
            <a:r>
              <a:rPr lang="es-MX" sz="1800" dirty="0" smtClean="0">
                <a:cs typeface="Arial" charset="0"/>
              </a:rPr>
              <a:t>10 mil 962 elementos propagandísticos; correspondiendo a Instancias Federales mil 134 registros, </a:t>
            </a:r>
            <a:r>
              <a:rPr lang="es-MX" sz="1800" dirty="0">
                <a:cs typeface="Arial" charset="0"/>
              </a:rPr>
              <a:t>a </a:t>
            </a:r>
            <a:r>
              <a:rPr lang="es-MX" sz="1800" dirty="0" smtClean="0">
                <a:cs typeface="Arial" charset="0"/>
              </a:rPr>
              <a:t>Estatales  4 mil 622, Municipales  5 mil 203 y Estatal/Municipal 3.</a:t>
            </a:r>
            <a:endParaRPr lang="es-MX" sz="1800" dirty="0">
              <a:cs typeface="Arial" charset="0"/>
            </a:endParaRPr>
          </a:p>
          <a:p>
            <a:pPr marL="0" indent="0" algn="just">
              <a:lnSpc>
                <a:spcPct val="80000"/>
              </a:lnSpc>
              <a:buFontTx/>
              <a:buNone/>
            </a:pPr>
            <a:endParaRPr lang="es-ES" sz="1800" dirty="0" smtClean="0">
              <a:cs typeface="Arial" charset="0"/>
            </a:endParaRPr>
          </a:p>
          <a:p>
            <a:pPr marL="0" indent="0" algn="just">
              <a:lnSpc>
                <a:spcPct val="80000"/>
              </a:lnSpc>
              <a:buFontTx/>
              <a:buNone/>
            </a:pPr>
            <a:endParaRPr lang="es-ES" sz="1800" dirty="0" smtClean="0">
              <a:cs typeface="Arial" charset="0"/>
            </a:endParaRPr>
          </a:p>
          <a:p>
            <a:pPr marL="0" indent="0" algn="just">
              <a:lnSpc>
                <a:spcPct val="80000"/>
              </a:lnSpc>
              <a:buFontTx/>
              <a:buNone/>
            </a:pPr>
            <a:endParaRPr lang="es-ES" sz="1800" dirty="0" smtClean="0">
              <a:cs typeface="Arial" charset="0"/>
            </a:endParaRPr>
          </a:p>
          <a:p>
            <a:pPr marL="0" indent="0">
              <a:buFontTx/>
              <a:buNone/>
            </a:pPr>
            <a:endParaRPr lang="es-MX" sz="1800" dirty="0" smtClean="0">
              <a:cs typeface="Arial" charset="0"/>
            </a:endParaRPr>
          </a:p>
        </p:txBody>
      </p:sp>
    </p:spTree>
    <p:extLst>
      <p:ext uri="{BB962C8B-B14F-4D97-AF65-F5344CB8AC3E}">
        <p14:creationId xmlns:p14="http://schemas.microsoft.com/office/powerpoint/2010/main" val="330386810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000875" y="6372225"/>
            <a:ext cx="2133600" cy="476250"/>
          </a:xfrm>
        </p:spPr>
        <p:txBody>
          <a:bodyPr/>
          <a:lstStyle/>
          <a:p>
            <a:pPr>
              <a:defRPr/>
            </a:pPr>
            <a:fld id="{A07C0852-EC88-42F5-A84E-48E9F49556F9}" type="slidenum">
              <a:rPr lang="es-ES" smtClean="0"/>
              <a:pPr>
                <a:defRPr/>
              </a:pPr>
              <a:t>115</a:t>
            </a:fld>
            <a:endParaRPr lang="es-ES" dirty="0"/>
          </a:p>
        </p:txBody>
      </p:sp>
      <p:sp>
        <p:nvSpPr>
          <p:cNvPr id="56323" name="2 Marcador de contenido"/>
          <p:cNvSpPr>
            <a:spLocks noGrp="1"/>
          </p:cNvSpPr>
          <p:nvPr>
            <p:ph idx="1"/>
          </p:nvPr>
        </p:nvSpPr>
        <p:spPr>
          <a:xfrm>
            <a:off x="611188" y="1933575"/>
            <a:ext cx="7993062" cy="2466975"/>
          </a:xfrm>
        </p:spPr>
        <p:txBody>
          <a:bodyPr>
            <a:normAutofit/>
          </a:bodyPr>
          <a:lstStyle/>
          <a:p>
            <a:pPr marL="0" indent="0" algn="just">
              <a:lnSpc>
                <a:spcPct val="80000"/>
              </a:lnSpc>
              <a:buFontTx/>
              <a:buNone/>
            </a:pPr>
            <a:endParaRPr lang="es-ES" sz="1800" dirty="0" smtClean="0">
              <a:cs typeface="Arial" charset="0"/>
            </a:endParaRPr>
          </a:p>
          <a:p>
            <a:pPr marL="0" indent="0" algn="just">
              <a:lnSpc>
                <a:spcPct val="80000"/>
              </a:lnSpc>
              <a:buFontTx/>
              <a:buNone/>
            </a:pPr>
            <a:endParaRPr lang="es-ES" sz="1800" dirty="0" smtClean="0">
              <a:cs typeface="Arial" charset="0"/>
            </a:endParaRPr>
          </a:p>
          <a:p>
            <a:pPr marL="0" indent="0" algn="just">
              <a:lnSpc>
                <a:spcPct val="80000"/>
              </a:lnSpc>
              <a:buFontTx/>
              <a:buNone/>
            </a:pPr>
            <a:endParaRPr lang="es-ES" sz="1800" dirty="0" smtClean="0">
              <a:cs typeface="Arial" charset="0"/>
            </a:endParaRPr>
          </a:p>
          <a:p>
            <a:pPr marL="0" indent="0">
              <a:buFontTx/>
              <a:buNone/>
            </a:pPr>
            <a:endParaRPr lang="es-MX" sz="1800" dirty="0" smtClean="0">
              <a:cs typeface="Arial" charset="0"/>
            </a:endParaRPr>
          </a:p>
        </p:txBody>
      </p:sp>
      <p:sp>
        <p:nvSpPr>
          <p:cNvPr id="5" name="4 Rectángulo"/>
          <p:cNvSpPr/>
          <p:nvPr/>
        </p:nvSpPr>
        <p:spPr>
          <a:xfrm>
            <a:off x="821919" y="2253208"/>
            <a:ext cx="7395422" cy="384721"/>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900" b="1" spc="300" dirty="0" smtClean="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rPr>
              <a:t>MONITOREO A MEDIOS DE COMUNICACIÓN ALTERNOS</a:t>
            </a:r>
            <a:endParaRPr lang="es-ES" sz="1900" b="1" spc="300" dirty="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6" name="5 Rectángulo"/>
          <p:cNvSpPr/>
          <p:nvPr/>
        </p:nvSpPr>
        <p:spPr>
          <a:xfrm>
            <a:off x="966045" y="3332311"/>
            <a:ext cx="7142083" cy="384721"/>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900" b="1" spc="300" dirty="0" smtClean="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rPr>
              <a:t>INFORME FINAL DE MONITOREO EXTRATERRITORIAL</a:t>
            </a:r>
            <a:endParaRPr lang="es-ES" sz="1900" b="1" spc="300" dirty="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7" name="Text Box 9"/>
          <p:cNvSpPr txBox="1">
            <a:spLocks noChangeArrowheads="1"/>
          </p:cNvSpPr>
          <p:nvPr/>
        </p:nvSpPr>
        <p:spPr bwMode="auto">
          <a:xfrm>
            <a:off x="1353168" y="4400550"/>
            <a:ext cx="64087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s-MX" sz="1600" b="1" dirty="0">
                <a:solidFill>
                  <a:srgbClr val="CC0099"/>
                </a:solidFill>
              </a:rPr>
              <a:t>COMISIÓN DE ACCESO A MEDIOS, PROPAGANDA Y DIFUSIÓN</a:t>
            </a:r>
            <a:endParaRPr lang="es-ES" sz="1600" dirty="0">
              <a:solidFill>
                <a:srgbClr val="CC0099"/>
              </a:solidFill>
            </a:endParaRPr>
          </a:p>
        </p:txBody>
      </p:sp>
      <p:sp>
        <p:nvSpPr>
          <p:cNvPr id="8" name="7 Rectángulo"/>
          <p:cNvSpPr/>
          <p:nvPr/>
        </p:nvSpPr>
        <p:spPr>
          <a:xfrm>
            <a:off x="2612301" y="1253870"/>
            <a:ext cx="3814634" cy="384721"/>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900" b="1" spc="300" dirty="0" smtClean="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rPr>
              <a:t> </a:t>
            </a:r>
            <a:r>
              <a:rPr lang="es-ES" sz="1900" b="1" spc="300" dirty="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rPr>
              <a:t>PROCESO ELECTORAL 2011</a:t>
            </a:r>
          </a:p>
        </p:txBody>
      </p:sp>
      <p:sp>
        <p:nvSpPr>
          <p:cNvPr id="9" name="Text Box 9"/>
          <p:cNvSpPr txBox="1">
            <a:spLocks noChangeArrowheads="1"/>
          </p:cNvSpPr>
          <p:nvPr/>
        </p:nvSpPr>
        <p:spPr bwMode="auto">
          <a:xfrm>
            <a:off x="1854200" y="4938713"/>
            <a:ext cx="5602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600" b="1">
                <a:solidFill>
                  <a:srgbClr val="CC0099"/>
                </a:solidFill>
              </a:rPr>
              <a:t>Secretaría Técnica</a:t>
            </a:r>
            <a:endParaRPr lang="es-ES" sz="1600">
              <a:solidFill>
                <a:srgbClr val="CC0099"/>
              </a:solidFill>
            </a:endParaRPr>
          </a:p>
        </p:txBody>
      </p:sp>
    </p:spTree>
    <p:extLst>
      <p:ext uri="{BB962C8B-B14F-4D97-AF65-F5344CB8AC3E}">
        <p14:creationId xmlns:p14="http://schemas.microsoft.com/office/powerpoint/2010/main" val="2171946551"/>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010400" y="6356350"/>
            <a:ext cx="2133600" cy="501650"/>
          </a:xfrm>
        </p:spPr>
        <p:txBody>
          <a:bodyPr/>
          <a:lstStyle/>
          <a:p>
            <a:pPr>
              <a:defRPr/>
            </a:pPr>
            <a:fld id="{A07C0852-EC88-42F5-A84E-48E9F49556F9}" type="slidenum">
              <a:rPr lang="es-ES" smtClean="0"/>
              <a:pPr>
                <a:defRPr/>
              </a:pPr>
              <a:t>116</a:t>
            </a:fld>
            <a:endParaRPr lang="es-ES" dirty="0"/>
          </a:p>
        </p:txBody>
      </p:sp>
      <p:sp>
        <p:nvSpPr>
          <p:cNvPr id="56323" name="2 Marcador de contenido"/>
          <p:cNvSpPr>
            <a:spLocks noGrp="1"/>
          </p:cNvSpPr>
          <p:nvPr>
            <p:ph idx="1"/>
          </p:nvPr>
        </p:nvSpPr>
        <p:spPr>
          <a:xfrm>
            <a:off x="611188" y="1933575"/>
            <a:ext cx="7993062" cy="2466975"/>
          </a:xfrm>
        </p:spPr>
        <p:txBody>
          <a:bodyPr>
            <a:normAutofit/>
          </a:bodyPr>
          <a:lstStyle/>
          <a:p>
            <a:pPr marL="0" indent="0" algn="just">
              <a:lnSpc>
                <a:spcPct val="80000"/>
              </a:lnSpc>
              <a:buFontTx/>
              <a:buNone/>
            </a:pPr>
            <a:endParaRPr lang="es-ES" sz="1800" dirty="0" smtClean="0">
              <a:cs typeface="Arial" charset="0"/>
            </a:endParaRPr>
          </a:p>
          <a:p>
            <a:pPr marL="0" indent="0" algn="just">
              <a:lnSpc>
                <a:spcPct val="80000"/>
              </a:lnSpc>
              <a:buFontTx/>
              <a:buNone/>
            </a:pPr>
            <a:endParaRPr lang="es-ES" sz="1800" dirty="0" smtClean="0">
              <a:cs typeface="Arial" charset="0"/>
            </a:endParaRPr>
          </a:p>
          <a:p>
            <a:pPr marL="0" indent="0" algn="just">
              <a:lnSpc>
                <a:spcPct val="80000"/>
              </a:lnSpc>
              <a:buFontTx/>
              <a:buNone/>
            </a:pPr>
            <a:endParaRPr lang="es-ES" sz="1800" dirty="0" smtClean="0">
              <a:cs typeface="Arial" charset="0"/>
            </a:endParaRPr>
          </a:p>
          <a:p>
            <a:pPr marL="0" indent="0">
              <a:buFontTx/>
              <a:buNone/>
            </a:pPr>
            <a:endParaRPr lang="es-MX" sz="1800" dirty="0" smtClean="0">
              <a:cs typeface="Arial" charset="0"/>
            </a:endParaRPr>
          </a:p>
        </p:txBody>
      </p:sp>
      <p:sp>
        <p:nvSpPr>
          <p:cNvPr id="2" name="1 Rectángulo"/>
          <p:cNvSpPr/>
          <p:nvPr/>
        </p:nvSpPr>
        <p:spPr>
          <a:xfrm>
            <a:off x="592137" y="1819275"/>
            <a:ext cx="8162925" cy="2529923"/>
          </a:xfrm>
          <a:prstGeom prst="rect">
            <a:avLst/>
          </a:prstGeom>
        </p:spPr>
        <p:txBody>
          <a:bodyPr wrap="square">
            <a:spAutoFit/>
          </a:bodyPr>
          <a:lstStyle/>
          <a:p>
            <a:pPr indent="11113" algn="just">
              <a:lnSpc>
                <a:spcPct val="80000"/>
              </a:lnSpc>
              <a:buFontTx/>
              <a:buNone/>
            </a:pPr>
            <a:endParaRPr lang="es-MX" dirty="0" smtClean="0"/>
          </a:p>
          <a:p>
            <a:pPr indent="11113" algn="just">
              <a:lnSpc>
                <a:spcPct val="80000"/>
              </a:lnSpc>
            </a:pPr>
            <a:r>
              <a:rPr lang="es-ES_tradnl" dirty="0"/>
              <a:t>El presente documento contiene la información del monitoreo extraterritorial que se generó </a:t>
            </a:r>
            <a:r>
              <a:rPr lang="es-ES_tradnl" dirty="0" smtClean="0"/>
              <a:t>durante los tres recorridos realizados entre el 27 </a:t>
            </a:r>
            <a:r>
              <a:rPr lang="es-ES_tradnl" dirty="0"/>
              <a:t>de </a:t>
            </a:r>
            <a:r>
              <a:rPr lang="es-ES_tradnl" dirty="0" smtClean="0"/>
              <a:t>mayo y el 27 de junio </a:t>
            </a:r>
            <a:r>
              <a:rPr lang="es-ES_tradnl" dirty="0"/>
              <a:t>del </a:t>
            </a:r>
            <a:r>
              <a:rPr lang="es-ES_tradnl" dirty="0" smtClean="0"/>
              <a:t>año en curso, </a:t>
            </a:r>
            <a:r>
              <a:rPr lang="es-ES_tradnl" dirty="0"/>
              <a:t>tanto en los 17 Distritos Electorales Locales que tienen límites territoriales con otras entidades federativas; así como en las once líneas que comprenden la red del metro, una del tren ligero, una del tren suburbano, tres del </a:t>
            </a:r>
            <a:r>
              <a:rPr lang="es-ES_tradnl" dirty="0" err="1"/>
              <a:t>metrobús</a:t>
            </a:r>
            <a:r>
              <a:rPr lang="es-ES_tradnl" dirty="0"/>
              <a:t> y una del </a:t>
            </a:r>
            <a:r>
              <a:rPr lang="es-ES_tradnl" dirty="0" err="1"/>
              <a:t>mexibús</a:t>
            </a:r>
            <a:r>
              <a:rPr lang="es-ES_tradnl" dirty="0"/>
              <a:t>; asimismo se acudió a las principales centrales camioneras </a:t>
            </a:r>
            <a:r>
              <a:rPr lang="es-ES_tradnl" dirty="0" smtClean="0"/>
              <a:t>llevándose a </a:t>
            </a:r>
            <a:r>
              <a:rPr lang="es-ES_tradnl" dirty="0"/>
              <a:t>cabo el levantamiento de información en las principales vías de las </a:t>
            </a:r>
            <a:r>
              <a:rPr lang="es-ES_tradnl" dirty="0" smtClean="0"/>
              <a:t>16 </a:t>
            </a:r>
            <a:r>
              <a:rPr lang="es-ES_tradnl" dirty="0"/>
              <a:t>Delegaciones del Distrito Federal</a:t>
            </a:r>
            <a:r>
              <a:rPr lang="es-ES_tradnl" dirty="0" smtClean="0"/>
              <a:t>.</a:t>
            </a:r>
          </a:p>
          <a:p>
            <a:pPr indent="11113" algn="just">
              <a:lnSpc>
                <a:spcPct val="80000"/>
              </a:lnSpc>
            </a:pPr>
            <a:endParaRPr lang="es-ES_tradnl" dirty="0" smtClean="0">
              <a:solidFill>
                <a:srgbClr val="FF0000"/>
              </a:solidFill>
            </a:endParaRPr>
          </a:p>
          <a:p>
            <a:pPr indent="11113" algn="just">
              <a:lnSpc>
                <a:spcPct val="80000"/>
              </a:lnSpc>
            </a:pPr>
            <a:endParaRPr lang="es-ES_tradnl" dirty="0">
              <a:solidFill>
                <a:srgbClr val="FF0000"/>
              </a:solidFill>
            </a:endParaRPr>
          </a:p>
        </p:txBody>
      </p:sp>
      <p:sp>
        <p:nvSpPr>
          <p:cNvPr id="5" name="4 Rectángulo"/>
          <p:cNvSpPr/>
          <p:nvPr/>
        </p:nvSpPr>
        <p:spPr>
          <a:xfrm>
            <a:off x="2724150" y="1195255"/>
            <a:ext cx="2971800" cy="369332"/>
          </a:xfrm>
          <a:prstGeom prst="rect">
            <a:avLst/>
          </a:prstGeom>
        </p:spPr>
        <p:txBody>
          <a:bodyPr wrap="square">
            <a:spAutoFit/>
          </a:bodyPr>
          <a:lstStyle/>
          <a:p>
            <a:pPr algn="ctr" eaLnBrk="0" hangingPunct="0">
              <a:defRPr/>
            </a:pPr>
            <a:r>
              <a:rPr lang="es-ES_tradnl" b="1" dirty="0" smtClean="0">
                <a:solidFill>
                  <a:srgbClr val="7030A0"/>
                </a:solidFill>
                <a:effectLst>
                  <a:outerShdw blurRad="38100" dist="38100" dir="2700000" algn="tl">
                    <a:srgbClr val="C0C0C0"/>
                  </a:outerShdw>
                </a:effectLst>
                <a:ea typeface="Times New Roman" pitchFamily="18" charset="0"/>
              </a:rPr>
              <a:t>INTRODUCCIÓN</a:t>
            </a:r>
            <a:endParaRPr lang="es-ES_tradnl" b="1" dirty="0">
              <a:solidFill>
                <a:srgbClr val="7030A0"/>
              </a:solidFill>
              <a:effectLst>
                <a:outerShdw blurRad="38100" dist="38100" dir="2700000" algn="tl">
                  <a:srgbClr val="C0C0C0"/>
                </a:outerShdw>
              </a:effectLst>
              <a:ea typeface="Times New Roman" pitchFamily="18" charset="0"/>
            </a:endParaRPr>
          </a:p>
        </p:txBody>
      </p:sp>
    </p:spTree>
    <p:extLst>
      <p:ext uri="{BB962C8B-B14F-4D97-AF65-F5344CB8AC3E}">
        <p14:creationId xmlns:p14="http://schemas.microsoft.com/office/powerpoint/2010/main" val="374060973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010400" y="6356350"/>
            <a:ext cx="2133600" cy="501650"/>
          </a:xfrm>
        </p:spPr>
        <p:txBody>
          <a:bodyPr/>
          <a:lstStyle/>
          <a:p>
            <a:pPr>
              <a:defRPr/>
            </a:pPr>
            <a:fld id="{A07C0852-EC88-42F5-A84E-48E9F49556F9}" type="slidenum">
              <a:rPr lang="es-ES" smtClean="0"/>
              <a:pPr>
                <a:defRPr/>
              </a:pPr>
              <a:t>117</a:t>
            </a:fld>
            <a:endParaRPr lang="es-ES" dirty="0"/>
          </a:p>
        </p:txBody>
      </p:sp>
      <p:sp>
        <p:nvSpPr>
          <p:cNvPr id="56323" name="2 Marcador de contenido"/>
          <p:cNvSpPr>
            <a:spLocks noGrp="1"/>
          </p:cNvSpPr>
          <p:nvPr>
            <p:ph idx="1"/>
          </p:nvPr>
        </p:nvSpPr>
        <p:spPr>
          <a:xfrm>
            <a:off x="611188" y="1933575"/>
            <a:ext cx="7993062" cy="2466975"/>
          </a:xfrm>
        </p:spPr>
        <p:txBody>
          <a:bodyPr>
            <a:normAutofit/>
          </a:bodyPr>
          <a:lstStyle/>
          <a:p>
            <a:pPr marL="0" indent="0" algn="just">
              <a:lnSpc>
                <a:spcPct val="80000"/>
              </a:lnSpc>
              <a:buFontTx/>
              <a:buNone/>
            </a:pPr>
            <a:endParaRPr lang="es-ES" sz="1800" dirty="0" smtClean="0">
              <a:cs typeface="Arial" charset="0"/>
            </a:endParaRPr>
          </a:p>
          <a:p>
            <a:pPr marL="0" indent="0" algn="just">
              <a:lnSpc>
                <a:spcPct val="80000"/>
              </a:lnSpc>
              <a:buFontTx/>
              <a:buNone/>
            </a:pPr>
            <a:endParaRPr lang="es-ES" sz="1800" dirty="0" smtClean="0">
              <a:cs typeface="Arial" charset="0"/>
            </a:endParaRPr>
          </a:p>
          <a:p>
            <a:pPr marL="0" indent="0" algn="just">
              <a:lnSpc>
                <a:spcPct val="80000"/>
              </a:lnSpc>
              <a:buFontTx/>
              <a:buNone/>
            </a:pPr>
            <a:endParaRPr lang="es-ES" sz="1800" dirty="0" smtClean="0">
              <a:cs typeface="Arial" charset="0"/>
            </a:endParaRPr>
          </a:p>
          <a:p>
            <a:pPr marL="0" indent="0">
              <a:buFontTx/>
              <a:buNone/>
            </a:pPr>
            <a:endParaRPr lang="es-MX" sz="1800" dirty="0" smtClean="0">
              <a:cs typeface="Arial" charset="0"/>
            </a:endParaRPr>
          </a:p>
        </p:txBody>
      </p:sp>
      <p:sp>
        <p:nvSpPr>
          <p:cNvPr id="2" name="1 Rectángulo"/>
          <p:cNvSpPr/>
          <p:nvPr/>
        </p:nvSpPr>
        <p:spPr>
          <a:xfrm>
            <a:off x="523875" y="1355037"/>
            <a:ext cx="8162925" cy="4302716"/>
          </a:xfrm>
          <a:prstGeom prst="rect">
            <a:avLst/>
          </a:prstGeom>
        </p:spPr>
        <p:txBody>
          <a:bodyPr wrap="square">
            <a:spAutoFit/>
          </a:bodyPr>
          <a:lstStyle/>
          <a:p>
            <a:pPr indent="11113" algn="just">
              <a:lnSpc>
                <a:spcPct val="80000"/>
              </a:lnSpc>
              <a:buFontTx/>
              <a:buNone/>
            </a:pPr>
            <a:endParaRPr lang="es-MX" dirty="0" smtClean="0"/>
          </a:p>
          <a:p>
            <a:pPr indent="11113" algn="just">
              <a:lnSpc>
                <a:spcPct val="80000"/>
              </a:lnSpc>
              <a:buFontTx/>
              <a:buNone/>
            </a:pPr>
            <a:r>
              <a:rPr lang="es-MX" dirty="0"/>
              <a:t>El procedimiento para el levantamiento de la información del monitoreo extraterritorial, fue el siguiente:</a:t>
            </a:r>
          </a:p>
          <a:p>
            <a:pPr indent="11113" algn="just">
              <a:lnSpc>
                <a:spcPct val="80000"/>
              </a:lnSpc>
              <a:buFontTx/>
              <a:buNone/>
            </a:pPr>
            <a:endParaRPr lang="es-MX" dirty="0"/>
          </a:p>
          <a:p>
            <a:pPr indent="11113" algn="just">
              <a:lnSpc>
                <a:spcPct val="80000"/>
              </a:lnSpc>
              <a:buFontTx/>
              <a:buNone/>
            </a:pPr>
            <a:r>
              <a:rPr lang="es-MX" dirty="0"/>
              <a:t>Se realizaron los recorridos de acuerdo a las rutas asignadas en las líneas o estaciones de metro, </a:t>
            </a:r>
            <a:r>
              <a:rPr lang="es-MX" dirty="0" err="1"/>
              <a:t>metrobús</a:t>
            </a:r>
            <a:r>
              <a:rPr lang="es-MX" dirty="0"/>
              <a:t>, </a:t>
            </a:r>
            <a:r>
              <a:rPr lang="es-MX" dirty="0" err="1"/>
              <a:t>mexibús</a:t>
            </a:r>
            <a:r>
              <a:rPr lang="es-MX" dirty="0"/>
              <a:t>, tren ligero y transporte suburbano, así como </a:t>
            </a:r>
            <a:r>
              <a:rPr lang="es-MX" dirty="0" smtClean="0"/>
              <a:t>andenes, conforme a </a:t>
            </a:r>
            <a:r>
              <a:rPr lang="es-MX" dirty="0"/>
              <a:t>la planeación del propio Coordinador de Monitoreo.</a:t>
            </a:r>
          </a:p>
          <a:p>
            <a:pPr indent="11113" algn="just">
              <a:lnSpc>
                <a:spcPct val="80000"/>
              </a:lnSpc>
              <a:buFontTx/>
              <a:buNone/>
            </a:pPr>
            <a:endParaRPr lang="es-MX" dirty="0"/>
          </a:p>
          <a:p>
            <a:pPr indent="11113" algn="just">
              <a:lnSpc>
                <a:spcPct val="80000"/>
              </a:lnSpc>
              <a:buFontTx/>
              <a:buNone/>
            </a:pPr>
            <a:r>
              <a:rPr lang="es-MX" dirty="0"/>
              <a:t>En </a:t>
            </a:r>
            <a:r>
              <a:rPr lang="es-MX" dirty="0" smtClean="0"/>
              <a:t>estos </a:t>
            </a:r>
            <a:r>
              <a:rPr lang="es-MX" dirty="0"/>
              <a:t>recorridos los Coordinadores de Monitoreo utilizaron los implementos propios del monitoreo como son: chaleco, gorra, tabla, cámara digital; así como gafete de identificación emitido por el IEEM, el oficio de comisión y la autorización por parte de las autoridades correspondientes para hacer el levantamiento de la propaganda utilizada, elaborando el llenado de los formatos de bitácoras, </a:t>
            </a:r>
            <a:r>
              <a:rPr lang="es-MX" dirty="0" smtClean="0"/>
              <a:t>durante procedimiento </a:t>
            </a:r>
            <a:r>
              <a:rPr lang="es-MX" dirty="0"/>
              <a:t>del levantamiento de información.</a:t>
            </a:r>
          </a:p>
          <a:p>
            <a:pPr indent="11113" algn="just">
              <a:lnSpc>
                <a:spcPct val="80000"/>
              </a:lnSpc>
              <a:buFontTx/>
              <a:buNone/>
            </a:pPr>
            <a:endParaRPr lang="es-MX" dirty="0"/>
          </a:p>
          <a:p>
            <a:pPr indent="11113" algn="just">
              <a:lnSpc>
                <a:spcPct val="80000"/>
              </a:lnSpc>
              <a:buFontTx/>
              <a:buNone/>
            </a:pPr>
            <a:r>
              <a:rPr lang="es-MX" dirty="0"/>
              <a:t>Los recorridos se realizaron con la finalidad de que se registrara la propaganda observada fuera de los </a:t>
            </a:r>
            <a:r>
              <a:rPr lang="es-MX" dirty="0" smtClean="0"/>
              <a:t>límites </a:t>
            </a:r>
            <a:r>
              <a:rPr lang="es-MX" dirty="0"/>
              <a:t>del Estado de México, </a:t>
            </a:r>
            <a:r>
              <a:rPr lang="es-MX" dirty="0" err="1"/>
              <a:t>requisitando</a:t>
            </a:r>
            <a:r>
              <a:rPr lang="es-MX" dirty="0"/>
              <a:t> sus formatos de bitácora correspondiente.</a:t>
            </a:r>
          </a:p>
          <a:p>
            <a:pPr indent="11113" algn="just">
              <a:lnSpc>
                <a:spcPct val="80000"/>
              </a:lnSpc>
            </a:pPr>
            <a:endParaRPr lang="es-ES_tradnl" dirty="0">
              <a:solidFill>
                <a:srgbClr val="FF0000"/>
              </a:solidFill>
            </a:endParaRPr>
          </a:p>
        </p:txBody>
      </p:sp>
      <p:sp>
        <p:nvSpPr>
          <p:cNvPr id="6" name="5 Rectángulo"/>
          <p:cNvSpPr/>
          <p:nvPr/>
        </p:nvSpPr>
        <p:spPr>
          <a:xfrm>
            <a:off x="523875" y="809360"/>
            <a:ext cx="7718424" cy="923330"/>
          </a:xfrm>
          <a:prstGeom prst="rect">
            <a:avLst/>
          </a:prstGeom>
        </p:spPr>
        <p:txBody>
          <a:bodyPr wrap="square">
            <a:spAutoFit/>
          </a:bodyPr>
          <a:lstStyle/>
          <a:p>
            <a:pPr algn="ctr" eaLnBrk="0" hangingPunct="0">
              <a:defRPr/>
            </a:pPr>
            <a:r>
              <a:rPr lang="es-ES_tradnl" b="1" dirty="0" smtClean="0">
                <a:solidFill>
                  <a:srgbClr val="7030A0"/>
                </a:solidFill>
                <a:effectLst>
                  <a:outerShdw blurRad="38100" dist="38100" dir="2700000" algn="tl">
                    <a:srgbClr val="C0C0C0"/>
                  </a:outerShdw>
                </a:effectLst>
                <a:ea typeface="Times New Roman" pitchFamily="18" charset="0"/>
              </a:rPr>
              <a:t>PROCEDIMIENTO DE LEVANTAMIENTO Y ASIGNACIÓN DE ÁREAS DE MONITOREO </a:t>
            </a:r>
          </a:p>
          <a:p>
            <a:pPr marL="514350" indent="-514350" algn="ctr" eaLnBrk="0" hangingPunct="0">
              <a:buFontTx/>
              <a:buAutoNum type="romanUcPeriod"/>
              <a:defRPr/>
            </a:pPr>
            <a:endParaRPr lang="es-ES_tradnl" b="1" dirty="0">
              <a:solidFill>
                <a:srgbClr val="7030A0"/>
              </a:solidFill>
              <a:effectLst>
                <a:outerShdw blurRad="38100" dist="38100" dir="2700000" algn="tl">
                  <a:srgbClr val="C0C0C0"/>
                </a:outerShdw>
              </a:effectLst>
              <a:ea typeface="Times New Roman" pitchFamily="18" charset="0"/>
            </a:endParaRPr>
          </a:p>
        </p:txBody>
      </p:sp>
    </p:spTree>
    <p:extLst>
      <p:ext uri="{BB962C8B-B14F-4D97-AF65-F5344CB8AC3E}">
        <p14:creationId xmlns:p14="http://schemas.microsoft.com/office/powerpoint/2010/main" val="281657744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010400" y="6356350"/>
            <a:ext cx="2133600" cy="501650"/>
          </a:xfrm>
        </p:spPr>
        <p:txBody>
          <a:bodyPr/>
          <a:lstStyle/>
          <a:p>
            <a:pPr>
              <a:defRPr/>
            </a:pPr>
            <a:fld id="{A07C0852-EC88-42F5-A84E-48E9F49556F9}" type="slidenum">
              <a:rPr lang="es-ES" smtClean="0"/>
              <a:pPr>
                <a:defRPr/>
              </a:pPr>
              <a:t>118</a:t>
            </a:fld>
            <a:endParaRPr lang="es-ES" dirty="0"/>
          </a:p>
        </p:txBody>
      </p:sp>
      <p:sp>
        <p:nvSpPr>
          <p:cNvPr id="56323" name="2 Marcador de contenido"/>
          <p:cNvSpPr>
            <a:spLocks noGrp="1"/>
          </p:cNvSpPr>
          <p:nvPr>
            <p:ph idx="1"/>
          </p:nvPr>
        </p:nvSpPr>
        <p:spPr>
          <a:xfrm>
            <a:off x="611188" y="1933575"/>
            <a:ext cx="7993062" cy="2466975"/>
          </a:xfrm>
        </p:spPr>
        <p:txBody>
          <a:bodyPr>
            <a:normAutofit/>
          </a:bodyPr>
          <a:lstStyle/>
          <a:p>
            <a:pPr marL="0" indent="0" algn="just">
              <a:lnSpc>
                <a:spcPct val="80000"/>
              </a:lnSpc>
              <a:buFontTx/>
              <a:buNone/>
            </a:pPr>
            <a:endParaRPr lang="es-ES" sz="1800" dirty="0" smtClean="0">
              <a:cs typeface="Arial" charset="0"/>
            </a:endParaRPr>
          </a:p>
          <a:p>
            <a:pPr marL="0" indent="0" algn="just">
              <a:lnSpc>
                <a:spcPct val="80000"/>
              </a:lnSpc>
              <a:buFontTx/>
              <a:buNone/>
            </a:pPr>
            <a:endParaRPr lang="es-ES" sz="1800" dirty="0" smtClean="0">
              <a:cs typeface="Arial" charset="0"/>
            </a:endParaRPr>
          </a:p>
          <a:p>
            <a:pPr marL="0" indent="0" algn="just">
              <a:lnSpc>
                <a:spcPct val="80000"/>
              </a:lnSpc>
              <a:buFontTx/>
              <a:buNone/>
            </a:pPr>
            <a:endParaRPr lang="es-ES" sz="1800" dirty="0" smtClean="0">
              <a:cs typeface="Arial" charset="0"/>
            </a:endParaRPr>
          </a:p>
          <a:p>
            <a:pPr marL="0" indent="0">
              <a:buFontTx/>
              <a:buNone/>
            </a:pPr>
            <a:endParaRPr lang="es-MX" sz="1800" dirty="0" smtClean="0">
              <a:cs typeface="Arial" charset="0"/>
            </a:endParaRPr>
          </a:p>
        </p:txBody>
      </p:sp>
      <p:sp>
        <p:nvSpPr>
          <p:cNvPr id="2" name="1 Rectángulo"/>
          <p:cNvSpPr/>
          <p:nvPr/>
        </p:nvSpPr>
        <p:spPr>
          <a:xfrm>
            <a:off x="428625" y="1513091"/>
            <a:ext cx="8175625" cy="3831818"/>
          </a:xfrm>
          <a:prstGeom prst="rect">
            <a:avLst/>
          </a:prstGeom>
        </p:spPr>
        <p:txBody>
          <a:bodyPr wrap="square">
            <a:spAutoFit/>
          </a:bodyPr>
          <a:lstStyle/>
          <a:p>
            <a:pPr algn="just">
              <a:lnSpc>
                <a:spcPct val="90000"/>
              </a:lnSpc>
              <a:defRPr/>
            </a:pPr>
            <a:r>
              <a:rPr lang="es-MX" dirty="0"/>
              <a:t>Los Vocales de Organización </a:t>
            </a:r>
            <a:r>
              <a:rPr lang="es-MX" dirty="0" smtClean="0"/>
              <a:t>de las </a:t>
            </a:r>
            <a:r>
              <a:rPr lang="es-MX" dirty="0"/>
              <a:t>17 Juntas Distritales Electorales </a:t>
            </a:r>
            <a:r>
              <a:rPr lang="es-MX" dirty="0" smtClean="0"/>
              <a:t>seleccionadas </a:t>
            </a:r>
            <a:r>
              <a:rPr lang="es-MX" dirty="0"/>
              <a:t>para llevar a cabo el levantamiento de la información extraterritorial, hicieron la planeación del recorrido en el exterior de su Distrito correspondiente (a partir de los criterios establecidos por la Dirección de Partidos Políticos).</a:t>
            </a:r>
          </a:p>
          <a:p>
            <a:pPr algn="just">
              <a:lnSpc>
                <a:spcPct val="90000"/>
              </a:lnSpc>
              <a:defRPr/>
            </a:pPr>
            <a:endParaRPr lang="es-MX" dirty="0"/>
          </a:p>
          <a:p>
            <a:pPr algn="just">
              <a:lnSpc>
                <a:spcPct val="90000"/>
              </a:lnSpc>
              <a:defRPr/>
            </a:pPr>
            <a:r>
              <a:rPr lang="es-MX" dirty="0"/>
              <a:t> Por su parte, los Coordinadores de Monitoreo realizaron la planeación de sus rutas  y recorridos a seguir en el levantamiento de la información, de acuerdo a las fechas establecidas por la Dirección de Partidos Políticos</a:t>
            </a:r>
            <a:r>
              <a:rPr lang="es-MX" dirty="0" smtClean="0"/>
              <a:t>.</a:t>
            </a:r>
          </a:p>
          <a:p>
            <a:pPr algn="just">
              <a:lnSpc>
                <a:spcPct val="90000"/>
              </a:lnSpc>
              <a:defRPr/>
            </a:pPr>
            <a:endParaRPr lang="es-MX" dirty="0" smtClean="0"/>
          </a:p>
          <a:p>
            <a:pPr algn="just">
              <a:lnSpc>
                <a:spcPct val="90000"/>
              </a:lnSpc>
              <a:defRPr/>
            </a:pPr>
            <a:r>
              <a:rPr lang="es-MX" dirty="0"/>
              <a:t>Se recorrieron las avenidas y carreteras principales pavimentadas, así como autopistas, carreteras federales que </a:t>
            </a:r>
            <a:r>
              <a:rPr lang="es-MX" dirty="0" smtClean="0"/>
              <a:t>cruzan </a:t>
            </a:r>
            <a:r>
              <a:rPr lang="es-MX" dirty="0"/>
              <a:t>el territorio del Estado de México en los Distritos Electorales colindantes (en el que se recorrió hasta un límite de 10 kilómetros), dirigiéndose a las ciudades principales o capitales susceptibles de monitorear (la capital de cada entidad).</a:t>
            </a:r>
          </a:p>
          <a:p>
            <a:pPr algn="just">
              <a:lnSpc>
                <a:spcPct val="90000"/>
              </a:lnSpc>
              <a:defRPr/>
            </a:pPr>
            <a:endParaRPr lang="es-MX" dirty="0"/>
          </a:p>
        </p:txBody>
      </p:sp>
      <p:sp>
        <p:nvSpPr>
          <p:cNvPr id="5" name="4 Rectángulo"/>
          <p:cNvSpPr/>
          <p:nvPr/>
        </p:nvSpPr>
        <p:spPr>
          <a:xfrm>
            <a:off x="428625" y="3704591"/>
            <a:ext cx="8175625" cy="590931"/>
          </a:xfrm>
          <a:prstGeom prst="rect">
            <a:avLst/>
          </a:prstGeom>
        </p:spPr>
        <p:txBody>
          <a:bodyPr wrap="square">
            <a:spAutoFit/>
          </a:bodyPr>
          <a:lstStyle/>
          <a:p>
            <a:pPr indent="11113" algn="just">
              <a:lnSpc>
                <a:spcPct val="80000"/>
              </a:lnSpc>
              <a:buFontTx/>
              <a:buNone/>
              <a:defRPr/>
            </a:pPr>
            <a:endParaRPr lang="es-MX" dirty="0"/>
          </a:p>
          <a:p>
            <a:pPr indent="11113" algn="just">
              <a:defRPr/>
            </a:pPr>
            <a:r>
              <a:rPr lang="es-MX" dirty="0"/>
              <a:t> </a:t>
            </a:r>
          </a:p>
        </p:txBody>
      </p:sp>
    </p:spTree>
    <p:extLst>
      <p:ext uri="{BB962C8B-B14F-4D97-AF65-F5344CB8AC3E}">
        <p14:creationId xmlns:p14="http://schemas.microsoft.com/office/powerpoint/2010/main" val="4262396009"/>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010400" y="6346825"/>
            <a:ext cx="2133600" cy="511175"/>
          </a:xfrm>
        </p:spPr>
        <p:txBody>
          <a:bodyPr/>
          <a:lstStyle/>
          <a:p>
            <a:pPr>
              <a:defRPr/>
            </a:pPr>
            <a:fld id="{A07C0852-EC88-42F5-A84E-48E9F49556F9}" type="slidenum">
              <a:rPr lang="es-ES" smtClean="0"/>
              <a:pPr>
                <a:defRPr/>
              </a:pPr>
              <a:t>119</a:t>
            </a:fld>
            <a:endParaRPr lang="es-ES" dirty="0"/>
          </a:p>
        </p:txBody>
      </p:sp>
      <p:sp>
        <p:nvSpPr>
          <p:cNvPr id="5" name="4 Rectángulo"/>
          <p:cNvSpPr/>
          <p:nvPr/>
        </p:nvSpPr>
        <p:spPr>
          <a:xfrm>
            <a:off x="428625" y="3704591"/>
            <a:ext cx="8175625" cy="590931"/>
          </a:xfrm>
          <a:prstGeom prst="rect">
            <a:avLst/>
          </a:prstGeom>
        </p:spPr>
        <p:txBody>
          <a:bodyPr wrap="square">
            <a:spAutoFit/>
          </a:bodyPr>
          <a:lstStyle/>
          <a:p>
            <a:pPr indent="11113" algn="just">
              <a:lnSpc>
                <a:spcPct val="80000"/>
              </a:lnSpc>
              <a:buFontTx/>
              <a:buNone/>
              <a:defRPr/>
            </a:pPr>
            <a:endParaRPr lang="es-MX" dirty="0"/>
          </a:p>
          <a:p>
            <a:pPr indent="11113" algn="just">
              <a:defRPr/>
            </a:pPr>
            <a:r>
              <a:rPr lang="es-MX" dirty="0"/>
              <a:t> </a:t>
            </a:r>
          </a:p>
        </p:txBody>
      </p:sp>
      <p:sp>
        <p:nvSpPr>
          <p:cNvPr id="6" name="Rectangle 2"/>
          <p:cNvSpPr txBox="1">
            <a:spLocks noChangeArrowheads="1"/>
          </p:cNvSpPr>
          <p:nvPr/>
        </p:nvSpPr>
        <p:spPr bwMode="auto">
          <a:xfrm>
            <a:off x="468313" y="561976"/>
            <a:ext cx="8229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2000" b="1" dirty="0" smtClean="0">
                <a:solidFill>
                  <a:srgbClr val="7030A0"/>
                </a:solidFill>
              </a:rPr>
              <a:t> </a:t>
            </a:r>
            <a:r>
              <a:rPr lang="es-MX" sz="2000" b="1" dirty="0">
                <a:solidFill>
                  <a:srgbClr val="7030A0"/>
                </a:solidFill>
              </a:rPr>
              <a:t>RECORRIDOS DEL MONITOREO</a:t>
            </a:r>
            <a:br>
              <a:rPr lang="es-MX" sz="2000" b="1" dirty="0">
                <a:solidFill>
                  <a:srgbClr val="7030A0"/>
                </a:solidFill>
              </a:rPr>
            </a:br>
            <a:endParaRPr lang="es-ES" sz="2000" b="1" dirty="0">
              <a:solidFill>
                <a:srgbClr val="7030A0"/>
              </a:solidFill>
            </a:endParaRPr>
          </a:p>
        </p:txBody>
      </p:sp>
      <p:sp>
        <p:nvSpPr>
          <p:cNvPr id="7" name="Rectangle 2"/>
          <p:cNvSpPr>
            <a:spLocks noGrp="1" noChangeArrowheads="1"/>
          </p:cNvSpPr>
          <p:nvPr>
            <p:ph type="title"/>
          </p:nvPr>
        </p:nvSpPr>
        <p:spPr>
          <a:xfrm>
            <a:off x="468313" y="1257300"/>
            <a:ext cx="8229600" cy="468313"/>
          </a:xfrm>
        </p:spPr>
        <p:txBody>
          <a:bodyPr>
            <a:normAutofit/>
          </a:bodyPr>
          <a:lstStyle/>
          <a:p>
            <a:pPr algn="l"/>
            <a:r>
              <a:rPr lang="es-MX" sz="1400" b="1" dirty="0" smtClean="0">
                <a:solidFill>
                  <a:schemeClr val="tx1"/>
                </a:solidFill>
                <a:latin typeface="Calibri" pitchFamily="34" charset="0"/>
                <a:cs typeface="Calibri" pitchFamily="34" charset="0"/>
              </a:rPr>
              <a:t>A) Monitoreo Extraterritorial que realizaron las Juntas Distritales</a:t>
            </a:r>
            <a:endParaRPr lang="es-ES" sz="1400" b="1" dirty="0" smtClean="0">
              <a:solidFill>
                <a:schemeClr val="tx1"/>
              </a:solidFill>
              <a:latin typeface="Calibri" pitchFamily="34" charset="0"/>
              <a:cs typeface="Calibri" pitchFamily="34" charset="0"/>
            </a:endParaRPr>
          </a:p>
        </p:txBody>
      </p:sp>
      <p:graphicFrame>
        <p:nvGraphicFramePr>
          <p:cNvPr id="8" name="7 Tabla"/>
          <p:cNvGraphicFramePr>
            <a:graphicFrameLocks noGrp="1"/>
          </p:cNvGraphicFramePr>
          <p:nvPr>
            <p:extLst>
              <p:ext uri="{D42A27DB-BD31-4B8C-83A1-F6EECF244321}">
                <p14:modId xmlns:p14="http://schemas.microsoft.com/office/powerpoint/2010/main" val="3760094315"/>
              </p:ext>
            </p:extLst>
          </p:nvPr>
        </p:nvGraphicFramePr>
        <p:xfrm>
          <a:off x="1258888" y="2897188"/>
          <a:ext cx="1589087" cy="2468756"/>
        </p:xfrm>
        <a:graphic>
          <a:graphicData uri="http://schemas.openxmlformats.org/drawingml/2006/table">
            <a:tbl>
              <a:tblPr firstRow="1" bandRow="1">
                <a:tableStyleId>{21E4AEA4-8DFA-4A89-87EB-49C32662AFE0}</a:tableStyleId>
              </a:tblPr>
              <a:tblGrid>
                <a:gridCol w="1589087"/>
              </a:tblGrid>
              <a:tr h="2468562">
                <a:tc>
                  <a:txBody>
                    <a:bodyPr/>
                    <a:lstStyle/>
                    <a:p>
                      <a:pPr lvl="0" algn="ctr"/>
                      <a:endParaRPr lang="es-MX" sz="1800" kern="1200" dirty="0" smtClean="0">
                        <a:effectLst/>
                      </a:endParaRPr>
                    </a:p>
                    <a:p>
                      <a:pPr lvl="0" algn="ctr"/>
                      <a:r>
                        <a:rPr lang="es-MX" sz="1500" kern="1200" dirty="0" smtClean="0">
                          <a:effectLst/>
                        </a:rPr>
                        <a:t>Morelos</a:t>
                      </a:r>
                    </a:p>
                    <a:p>
                      <a:pPr lvl="0" algn="ctr"/>
                      <a:r>
                        <a:rPr lang="es-MX" sz="1500" kern="1200" dirty="0" smtClean="0">
                          <a:effectLst/>
                        </a:rPr>
                        <a:t>Michoacán</a:t>
                      </a:r>
                    </a:p>
                    <a:p>
                      <a:pPr lvl="0" algn="ctr"/>
                      <a:r>
                        <a:rPr lang="es-MX" sz="1500" kern="1200" dirty="0" smtClean="0">
                          <a:effectLst/>
                        </a:rPr>
                        <a:t>Guerrero</a:t>
                      </a:r>
                    </a:p>
                    <a:p>
                      <a:pPr lvl="0" algn="ctr"/>
                      <a:r>
                        <a:rPr lang="es-MX" sz="1500" kern="1200" dirty="0" smtClean="0">
                          <a:effectLst/>
                        </a:rPr>
                        <a:t>Querétaro</a:t>
                      </a:r>
                    </a:p>
                    <a:p>
                      <a:pPr lvl="0" algn="ctr"/>
                      <a:r>
                        <a:rPr lang="es-MX" sz="1500" kern="1200" dirty="0" smtClean="0">
                          <a:effectLst/>
                        </a:rPr>
                        <a:t>Tlaxcala</a:t>
                      </a:r>
                    </a:p>
                    <a:p>
                      <a:pPr lvl="0" algn="ctr"/>
                      <a:r>
                        <a:rPr lang="es-MX" sz="1500" kern="1200" dirty="0" smtClean="0">
                          <a:effectLst/>
                        </a:rPr>
                        <a:t>Puebla</a:t>
                      </a:r>
                    </a:p>
                    <a:p>
                      <a:pPr lvl="0" algn="ctr"/>
                      <a:r>
                        <a:rPr lang="es-MX" sz="1500" kern="1200" dirty="0" smtClean="0">
                          <a:effectLst/>
                        </a:rPr>
                        <a:t>Hidalgo</a:t>
                      </a:r>
                    </a:p>
                    <a:p>
                      <a:pPr lvl="0" algn="ctr"/>
                      <a:r>
                        <a:rPr lang="es-MX" sz="1500" kern="1200" dirty="0" smtClean="0">
                          <a:effectLst/>
                        </a:rPr>
                        <a:t>Distrito Federal</a:t>
                      </a:r>
                    </a:p>
                    <a:p>
                      <a:pPr algn="ctr"/>
                      <a:endParaRPr lang="es-MX" sz="1800" dirty="0"/>
                    </a:p>
                  </a:txBody>
                  <a:tcPr marL="91479" marR="91479" marT="45658" marB="4565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B53CF"/>
                    </a:solidFill>
                  </a:tcPr>
                </a:tc>
              </a:tr>
            </a:tbl>
          </a:graphicData>
        </a:graphic>
      </p:graphicFrame>
      <p:sp>
        <p:nvSpPr>
          <p:cNvPr id="10" name="Rectangle 2"/>
          <p:cNvSpPr txBox="1">
            <a:spLocks noChangeArrowheads="1"/>
          </p:cNvSpPr>
          <p:nvPr/>
        </p:nvSpPr>
        <p:spPr>
          <a:xfrm>
            <a:off x="1354138" y="741362"/>
            <a:ext cx="6627812" cy="46831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s-MX" sz="1800" b="1" dirty="0" smtClean="0"/>
              <a:t>El monitoreo extraterritorial se realizó teniendo dos tipos de apoyo:</a:t>
            </a:r>
            <a:endParaRPr lang="es-ES" sz="1800" b="1" dirty="0" smtClean="0"/>
          </a:p>
        </p:txBody>
      </p:sp>
      <p:graphicFrame>
        <p:nvGraphicFramePr>
          <p:cNvPr id="3" name="2 Objeto"/>
          <p:cNvGraphicFramePr>
            <a:graphicFrameLocks noChangeAspect="1"/>
          </p:cNvGraphicFramePr>
          <p:nvPr>
            <p:extLst>
              <p:ext uri="{D42A27DB-BD31-4B8C-83A1-F6EECF244321}">
                <p14:modId xmlns:p14="http://schemas.microsoft.com/office/powerpoint/2010/main" val="3515377682"/>
              </p:ext>
            </p:extLst>
          </p:nvPr>
        </p:nvGraphicFramePr>
        <p:xfrm>
          <a:off x="3412141" y="2142681"/>
          <a:ext cx="4493609" cy="4033838"/>
        </p:xfrm>
        <a:graphic>
          <a:graphicData uri="http://schemas.openxmlformats.org/presentationml/2006/ole">
            <mc:AlternateContent xmlns:mc="http://schemas.openxmlformats.org/markup-compatibility/2006">
              <mc:Choice xmlns:v="urn:schemas-microsoft-com:vml" Requires="v">
                <p:oleObj spid="_x0000_s79881" name="Hoja de cálculo" r:id="rId4" imgW="4933950" imgH="4429125" progId="Excel.Sheet.12">
                  <p:embed/>
                </p:oleObj>
              </mc:Choice>
              <mc:Fallback>
                <p:oleObj name="Hoja de cálculo" r:id="rId4" imgW="4933950" imgH="4429125" progId="Excel.Sheet.12">
                  <p:embed/>
                  <p:pic>
                    <p:nvPicPr>
                      <p:cNvPr id="0" name=""/>
                      <p:cNvPicPr/>
                      <p:nvPr/>
                    </p:nvPicPr>
                    <p:blipFill>
                      <a:blip r:embed="rId5"/>
                      <a:stretch>
                        <a:fillRect/>
                      </a:stretch>
                    </p:blipFill>
                    <p:spPr>
                      <a:xfrm>
                        <a:off x="3412141" y="2142681"/>
                        <a:ext cx="4493609" cy="4033838"/>
                      </a:xfrm>
                      <a:prstGeom prst="rect">
                        <a:avLst/>
                      </a:prstGeom>
                    </p:spPr>
                  </p:pic>
                </p:oleObj>
              </mc:Fallback>
            </mc:AlternateContent>
          </a:graphicData>
        </a:graphic>
      </p:graphicFrame>
      <p:sp>
        <p:nvSpPr>
          <p:cNvPr id="12" name="Rectangle 2"/>
          <p:cNvSpPr txBox="1">
            <a:spLocks noChangeArrowheads="1"/>
          </p:cNvSpPr>
          <p:nvPr/>
        </p:nvSpPr>
        <p:spPr>
          <a:xfrm>
            <a:off x="457200" y="1643856"/>
            <a:ext cx="8032750" cy="468313"/>
          </a:xfrm>
          <a:prstGeom prst="rect">
            <a:avLst/>
          </a:prstGeom>
        </p:spPr>
        <p:txBody>
          <a:bodyPr vert="horz" lIns="91440" tIns="45720" rIns="91440" bIns="45720" rtlCol="0" anchor="ctr">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just"/>
            <a:r>
              <a:rPr lang="es-MX" sz="1600" dirty="0" smtClean="0">
                <a:latin typeface="Calibri" pitchFamily="34" charset="0"/>
                <a:cs typeface="Calibri" pitchFamily="34" charset="0"/>
              </a:rPr>
              <a:t>Realizando sus recorridos en las principales carreteras o avenidas de los Estados colindantes a nuestra Entidad.</a:t>
            </a:r>
            <a:endParaRPr lang="es-ES" sz="1600" dirty="0" smtClean="0">
              <a:latin typeface="Calibri" pitchFamily="34" charset="0"/>
              <a:cs typeface="Calibri" pitchFamily="34" charset="0"/>
            </a:endParaRPr>
          </a:p>
        </p:txBody>
      </p:sp>
    </p:spTree>
    <p:extLst>
      <p:ext uri="{BB962C8B-B14F-4D97-AF65-F5344CB8AC3E}">
        <p14:creationId xmlns:p14="http://schemas.microsoft.com/office/powerpoint/2010/main" val="38094521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6896100" y="6492875"/>
            <a:ext cx="2133600" cy="365125"/>
          </a:xfrm>
        </p:spPr>
        <p:txBody>
          <a:bodyPr/>
          <a:lstStyle/>
          <a:p>
            <a:pPr>
              <a:defRPr/>
            </a:pPr>
            <a:fld id="{33B13E7C-EF40-44C3-8DF0-6B0476E0FC7C}" type="slidenum">
              <a:rPr lang="es-ES"/>
              <a:pPr>
                <a:defRPr/>
              </a:pPr>
              <a:t>12</a:t>
            </a:fld>
            <a:endParaRPr lang="es-ES" dirty="0"/>
          </a:p>
        </p:txBody>
      </p:sp>
      <p:graphicFrame>
        <p:nvGraphicFramePr>
          <p:cNvPr id="3" name="2 Tabla"/>
          <p:cNvGraphicFramePr>
            <a:graphicFrameLocks noGrp="1"/>
          </p:cNvGraphicFramePr>
          <p:nvPr>
            <p:extLst>
              <p:ext uri="{D42A27DB-BD31-4B8C-83A1-F6EECF244321}">
                <p14:modId xmlns:p14="http://schemas.microsoft.com/office/powerpoint/2010/main" val="1558867951"/>
              </p:ext>
            </p:extLst>
          </p:nvPr>
        </p:nvGraphicFramePr>
        <p:xfrm>
          <a:off x="1009648" y="561977"/>
          <a:ext cx="6791326" cy="5753097"/>
        </p:xfrm>
        <a:graphic>
          <a:graphicData uri="http://schemas.openxmlformats.org/drawingml/2006/table">
            <a:tbl>
              <a:tblPr/>
              <a:tblGrid>
                <a:gridCol w="217920"/>
                <a:gridCol w="373577"/>
                <a:gridCol w="1003989"/>
                <a:gridCol w="294193"/>
                <a:gridCol w="294193"/>
                <a:gridCol w="298863"/>
                <a:gridCol w="498103"/>
                <a:gridCol w="498103"/>
                <a:gridCol w="498103"/>
                <a:gridCol w="491877"/>
                <a:gridCol w="529236"/>
                <a:gridCol w="709796"/>
                <a:gridCol w="709796"/>
                <a:gridCol w="373577"/>
              </a:tblGrid>
              <a:tr h="121233">
                <a:tc gridSpan="14">
                  <a:txBody>
                    <a:bodyPr/>
                    <a:lstStyle/>
                    <a:p>
                      <a:pPr algn="ctr" fontAlgn="ctr"/>
                      <a:r>
                        <a:rPr lang="es-ES" sz="600" b="1" i="0" u="none" strike="noStrike">
                          <a:solidFill>
                            <a:srgbClr val="FFFFFF"/>
                          </a:solidFill>
                          <a:effectLst/>
                          <a:latin typeface="Arial"/>
                        </a:rPr>
                        <a:t>SEGUIMIENTO A LA SELECCIÓN DE MONITORISTAS PARA EL PROCESO ELECTORAL 2011</a:t>
                      </a:r>
                    </a:p>
                  </a:txBody>
                  <a:tcPr marL="4075" marR="4075" marT="4075" marB="0" anchor="ctr">
                    <a:lnL>
                      <a:noFill/>
                    </a:lnL>
                    <a:lnR>
                      <a:noFill/>
                    </a:lnR>
                    <a:lnT>
                      <a:noFill/>
                    </a:lnT>
                    <a:lnB w="12700" cap="flat" cmpd="sng" algn="ctr">
                      <a:solidFill>
                        <a:srgbClr val="808080"/>
                      </a:solidFill>
                      <a:prstDash val="solid"/>
                      <a:round/>
                      <a:headEnd type="none" w="med" len="med"/>
                      <a:tailEnd type="none" w="med" len="med"/>
                    </a:lnB>
                    <a:solidFill>
                      <a:srgbClr val="FF3399"/>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r>
              <a:tr h="160319">
                <a:tc rowSpan="3">
                  <a:txBody>
                    <a:bodyPr/>
                    <a:lstStyle/>
                    <a:p>
                      <a:pPr algn="ctr" fontAlgn="ctr"/>
                      <a:r>
                        <a:rPr lang="es-MX" sz="400" b="1" i="0" u="none" strike="noStrike">
                          <a:solidFill>
                            <a:srgbClr val="FFFFFF"/>
                          </a:solidFill>
                          <a:effectLst/>
                          <a:latin typeface="Arial"/>
                        </a:rPr>
                        <a:t>N°</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7030A0"/>
                    </a:solidFill>
                  </a:tcPr>
                </a:tc>
                <a:tc rowSpan="3">
                  <a:txBody>
                    <a:bodyPr/>
                    <a:lstStyle/>
                    <a:p>
                      <a:pPr algn="ctr" fontAlgn="ctr"/>
                      <a:r>
                        <a:rPr lang="es-MX" sz="400" b="1" i="0" u="none" strike="noStrike">
                          <a:solidFill>
                            <a:srgbClr val="FFFFFF"/>
                          </a:solidFill>
                          <a:effectLst/>
                          <a:latin typeface="Arial"/>
                        </a:rPr>
                        <a:t>Distrito</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7030A0"/>
                    </a:solidFill>
                  </a:tcPr>
                </a:tc>
                <a:tc rowSpan="3">
                  <a:txBody>
                    <a:bodyPr/>
                    <a:lstStyle/>
                    <a:p>
                      <a:pPr algn="ctr" fontAlgn="ctr"/>
                      <a:r>
                        <a:rPr lang="es-MX" sz="400" b="1" i="0" u="none" strike="noStrike">
                          <a:solidFill>
                            <a:srgbClr val="FFFFFF"/>
                          </a:solidFill>
                          <a:effectLst/>
                          <a:latin typeface="Arial"/>
                        </a:rPr>
                        <a:t>Cabecera</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7030A0"/>
                    </a:solidFill>
                  </a:tcPr>
                </a:tc>
                <a:tc gridSpan="4">
                  <a:txBody>
                    <a:bodyPr/>
                    <a:lstStyle/>
                    <a:p>
                      <a:pPr algn="ctr" fontAlgn="ctr"/>
                      <a:r>
                        <a:rPr lang="es-MX" sz="400" b="1" i="0" u="none" strike="noStrike">
                          <a:solidFill>
                            <a:srgbClr val="FFFFFF"/>
                          </a:solidFill>
                          <a:effectLst/>
                          <a:latin typeface="Arial"/>
                        </a:rPr>
                        <a:t>SOLICITUDES RECIBIDAS</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7030A0"/>
                    </a:solidFill>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400" b="1" i="0" u="none" strike="noStrike">
                          <a:solidFill>
                            <a:srgbClr val="FFFFFF"/>
                          </a:solidFill>
                          <a:effectLst/>
                          <a:latin typeface="Arial"/>
                        </a:rPr>
                        <a:t>CURSO DE CAPACITACIÓN</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7030A0"/>
                    </a:solidFill>
                  </a:tcPr>
                </a:tc>
                <a:tc gridSpan="2">
                  <a:txBody>
                    <a:bodyPr/>
                    <a:lstStyle/>
                    <a:p>
                      <a:pPr algn="ctr" fontAlgn="ctr"/>
                      <a:r>
                        <a:rPr lang="es-MX" sz="400" b="1" i="0" u="none" strike="noStrike">
                          <a:solidFill>
                            <a:srgbClr val="FFFFFF"/>
                          </a:solidFill>
                          <a:effectLst/>
                          <a:latin typeface="Arial"/>
                        </a:rPr>
                        <a:t>APLICACIÓN DE EXAMEN</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7030A0"/>
                    </a:solidFill>
                  </a:tcPr>
                </a:tc>
                <a:tc hMerge="1">
                  <a:txBody>
                    <a:bodyPr/>
                    <a:lstStyle/>
                    <a:p>
                      <a:endParaRPr lang="es-MX"/>
                    </a:p>
                  </a:txBody>
                  <a:tcPr/>
                </a:tc>
                <a:tc gridSpan="2">
                  <a:txBody>
                    <a:bodyPr/>
                    <a:lstStyle/>
                    <a:p>
                      <a:pPr algn="ctr" fontAlgn="ctr"/>
                      <a:r>
                        <a:rPr lang="es-MX" sz="400" b="1" i="0" u="none" strike="noStrike">
                          <a:solidFill>
                            <a:srgbClr val="FFFFFF"/>
                          </a:solidFill>
                          <a:effectLst/>
                          <a:latin typeface="Arial"/>
                        </a:rPr>
                        <a:t>PERSONAL REQUERIDO</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7030A0"/>
                    </a:solidFill>
                  </a:tcPr>
                </a:tc>
                <a:tc hMerge="1">
                  <a:txBody>
                    <a:bodyPr/>
                    <a:lstStyle/>
                    <a:p>
                      <a:endParaRPr lang="es-MX"/>
                    </a:p>
                  </a:txBody>
                  <a:tcPr/>
                </a:tc>
                <a:tc gridSpan="2">
                  <a:txBody>
                    <a:bodyPr/>
                    <a:lstStyle/>
                    <a:p>
                      <a:pPr algn="ctr" fontAlgn="ctr"/>
                      <a:r>
                        <a:rPr lang="es-MX" sz="400" b="1" i="0" u="none" strike="noStrike">
                          <a:solidFill>
                            <a:srgbClr val="FFFFFF"/>
                          </a:solidFill>
                          <a:effectLst/>
                          <a:latin typeface="Arial"/>
                        </a:rPr>
                        <a:t>RESULTADOS</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7030A0"/>
                    </a:solidFill>
                  </a:tcPr>
                </a:tc>
                <a:tc hMerge="1">
                  <a:txBody>
                    <a:bodyPr/>
                    <a:lstStyle/>
                    <a:p>
                      <a:endParaRPr lang="es-MX"/>
                    </a:p>
                  </a:txBody>
                  <a:tcPr/>
                </a:tc>
              </a:tr>
              <a:tr h="201692">
                <a:tc vMerge="1">
                  <a:txBody>
                    <a:bodyPr/>
                    <a:lstStyle/>
                    <a:p>
                      <a:endParaRPr lang="es-MX"/>
                    </a:p>
                  </a:txBody>
                  <a:tcPr/>
                </a:tc>
                <a:tc vMerge="1">
                  <a:txBody>
                    <a:bodyPr/>
                    <a:lstStyle/>
                    <a:p>
                      <a:endParaRPr lang="es-MX"/>
                    </a:p>
                  </a:txBody>
                  <a:tcPr/>
                </a:tc>
                <a:tc vMerge="1">
                  <a:txBody>
                    <a:bodyPr/>
                    <a:lstStyle/>
                    <a:p>
                      <a:endParaRPr lang="es-MX"/>
                    </a:p>
                  </a:txBody>
                  <a:tcPr/>
                </a:tc>
                <a:tc gridSpan="3">
                  <a:txBody>
                    <a:bodyPr/>
                    <a:lstStyle/>
                    <a:p>
                      <a:pPr algn="ctr" fontAlgn="ctr"/>
                      <a:r>
                        <a:rPr lang="es-MX" sz="400" b="1" i="0" u="none" strike="noStrike">
                          <a:solidFill>
                            <a:srgbClr val="FFFFFF"/>
                          </a:solidFill>
                          <a:effectLst/>
                          <a:latin typeface="Arial"/>
                        </a:rPr>
                        <a:t>Fecha</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7030A0"/>
                    </a:solidFill>
                  </a:tcPr>
                </a:tc>
                <a:tc hMerge="1">
                  <a:txBody>
                    <a:bodyPr/>
                    <a:lstStyle/>
                    <a:p>
                      <a:endParaRPr lang="es-MX"/>
                    </a:p>
                  </a:txBody>
                  <a:tcPr/>
                </a:tc>
                <a:tc hMerge="1">
                  <a:txBody>
                    <a:bodyPr/>
                    <a:lstStyle/>
                    <a:p>
                      <a:endParaRPr lang="es-MX"/>
                    </a:p>
                  </a:txBody>
                  <a:tcPr/>
                </a:tc>
                <a:tc rowSpan="2">
                  <a:txBody>
                    <a:bodyPr/>
                    <a:lstStyle/>
                    <a:p>
                      <a:pPr algn="ctr" fontAlgn="ctr"/>
                      <a:r>
                        <a:rPr lang="es-MX" sz="400" b="1" i="0" u="none" strike="noStrike">
                          <a:solidFill>
                            <a:srgbClr val="FFFFFF"/>
                          </a:solidFill>
                          <a:effectLst/>
                          <a:latin typeface="Arial"/>
                        </a:rPr>
                        <a:t>Total</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030A0"/>
                    </a:solidFill>
                  </a:tcPr>
                </a:tc>
                <a:tc rowSpan="2">
                  <a:txBody>
                    <a:bodyPr/>
                    <a:lstStyle/>
                    <a:p>
                      <a:pPr algn="ctr" fontAlgn="ctr"/>
                      <a:r>
                        <a:rPr lang="es-MX" sz="400" b="1" i="0" u="none" strike="noStrike">
                          <a:solidFill>
                            <a:srgbClr val="FFFFFF"/>
                          </a:solidFill>
                          <a:effectLst/>
                          <a:latin typeface="Arial"/>
                        </a:rPr>
                        <a:t>N° ASISTENTES</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030A0"/>
                    </a:solidFill>
                  </a:tcPr>
                </a:tc>
                <a:tc rowSpan="2">
                  <a:txBody>
                    <a:bodyPr/>
                    <a:lstStyle/>
                    <a:p>
                      <a:pPr algn="ctr" fontAlgn="ctr"/>
                      <a:r>
                        <a:rPr lang="es-MX" sz="400" b="1" i="0" u="none" strike="noStrike">
                          <a:solidFill>
                            <a:srgbClr val="FFFFFF"/>
                          </a:solidFill>
                          <a:effectLst/>
                          <a:latin typeface="Arial"/>
                        </a:rPr>
                        <a:t>APLICADOS</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030A0"/>
                    </a:solidFill>
                  </a:tcPr>
                </a:tc>
                <a:tc rowSpan="2">
                  <a:txBody>
                    <a:bodyPr/>
                    <a:lstStyle/>
                    <a:p>
                      <a:pPr algn="ctr" fontAlgn="ctr"/>
                      <a:r>
                        <a:rPr lang="es-MX" sz="400" b="1" i="0" u="none" strike="noStrike">
                          <a:solidFill>
                            <a:srgbClr val="FFFFFF"/>
                          </a:solidFill>
                          <a:effectLst/>
                          <a:latin typeface="Arial"/>
                        </a:rPr>
                        <a:t>NO APLICADOS</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030A0"/>
                    </a:solidFill>
                  </a:tcPr>
                </a:tc>
                <a:tc rowSpan="2">
                  <a:txBody>
                    <a:bodyPr/>
                    <a:lstStyle/>
                    <a:p>
                      <a:pPr algn="ctr" fontAlgn="ctr"/>
                      <a:r>
                        <a:rPr lang="es-MX" sz="400" b="1" i="0" u="none" strike="noStrike">
                          <a:solidFill>
                            <a:srgbClr val="FFFFFF"/>
                          </a:solidFill>
                          <a:effectLst/>
                          <a:latin typeface="Arial"/>
                        </a:rPr>
                        <a:t>N° DE MONITORISTAS</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030A0"/>
                    </a:solidFill>
                  </a:tcPr>
                </a:tc>
                <a:tc rowSpan="2">
                  <a:txBody>
                    <a:bodyPr/>
                    <a:lstStyle/>
                    <a:p>
                      <a:pPr algn="ctr" fontAlgn="ctr"/>
                      <a:r>
                        <a:rPr lang="es-MX" sz="400" b="1" i="0" u="none" strike="noStrike">
                          <a:solidFill>
                            <a:srgbClr val="FFFFFF"/>
                          </a:solidFill>
                          <a:effectLst/>
                          <a:latin typeface="Arial"/>
                        </a:rPr>
                        <a:t>N° DE COORDINADORES</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030A0"/>
                    </a:solidFill>
                  </a:tcPr>
                </a:tc>
                <a:tc rowSpan="2">
                  <a:txBody>
                    <a:bodyPr/>
                    <a:lstStyle/>
                    <a:p>
                      <a:pPr algn="ctr" fontAlgn="ctr"/>
                      <a:r>
                        <a:rPr lang="es-MX" sz="400" b="1" i="0" u="none" strike="noStrike">
                          <a:solidFill>
                            <a:srgbClr val="FFFFFF"/>
                          </a:solidFill>
                          <a:effectLst/>
                          <a:latin typeface="Arial"/>
                        </a:rPr>
                        <a:t>APROBADOS </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030A0"/>
                    </a:solidFill>
                  </a:tcPr>
                </a:tc>
                <a:tc rowSpan="2">
                  <a:txBody>
                    <a:bodyPr/>
                    <a:lstStyle/>
                    <a:p>
                      <a:pPr algn="ctr" fontAlgn="ctr"/>
                      <a:r>
                        <a:rPr lang="es-MX" sz="400" b="1" i="0" u="none" strike="noStrike">
                          <a:solidFill>
                            <a:srgbClr val="FFFFFF"/>
                          </a:solidFill>
                          <a:effectLst/>
                          <a:latin typeface="Arial"/>
                        </a:rPr>
                        <a:t>NO APROBADOS</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030A0"/>
                    </a:solidFill>
                  </a:tcPr>
                </a:tc>
              </a:tr>
              <a:tr h="139633">
                <a:tc vMerge="1">
                  <a:txBody>
                    <a:bodyPr/>
                    <a:lstStyle/>
                    <a:p>
                      <a:endParaRPr lang="es-MX"/>
                    </a:p>
                  </a:txBody>
                  <a:tcPr/>
                </a:tc>
                <a:tc vMerge="1">
                  <a:txBody>
                    <a:bodyPr/>
                    <a:lstStyle/>
                    <a:p>
                      <a:endParaRPr lang="es-MX"/>
                    </a:p>
                  </a:txBody>
                  <a:tcPr/>
                </a:tc>
                <a:tc vMerge="1">
                  <a:txBody>
                    <a:bodyPr/>
                    <a:lstStyle/>
                    <a:p>
                      <a:endParaRPr lang="es-MX"/>
                    </a:p>
                  </a:txBody>
                  <a:tcPr/>
                </a:tc>
                <a:tc>
                  <a:txBody>
                    <a:bodyPr/>
                    <a:lstStyle/>
                    <a:p>
                      <a:pPr algn="ctr" fontAlgn="ctr"/>
                      <a:r>
                        <a:rPr lang="es-MX" sz="400" b="1" i="0" u="none" strike="noStrike">
                          <a:solidFill>
                            <a:srgbClr val="FFFFFF"/>
                          </a:solidFill>
                          <a:effectLst/>
                          <a:latin typeface="Arial"/>
                        </a:rPr>
                        <a:t>03-Mar</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030A0"/>
                    </a:solidFill>
                  </a:tcPr>
                </a:tc>
                <a:tc>
                  <a:txBody>
                    <a:bodyPr/>
                    <a:lstStyle/>
                    <a:p>
                      <a:pPr algn="ctr" fontAlgn="ctr"/>
                      <a:r>
                        <a:rPr lang="es-MX" sz="400" b="1" i="0" u="none" strike="noStrike">
                          <a:solidFill>
                            <a:srgbClr val="FFFFFF"/>
                          </a:solidFill>
                          <a:effectLst/>
                          <a:latin typeface="Arial"/>
                        </a:rPr>
                        <a:t>04-Mar</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030A0"/>
                    </a:solidFill>
                  </a:tcPr>
                </a:tc>
                <a:tc>
                  <a:txBody>
                    <a:bodyPr/>
                    <a:lstStyle/>
                    <a:p>
                      <a:pPr algn="ctr" fontAlgn="ctr"/>
                      <a:r>
                        <a:rPr lang="es-MX" sz="400" b="1" i="0" u="none" strike="noStrike">
                          <a:solidFill>
                            <a:srgbClr val="FFFFFF"/>
                          </a:solidFill>
                          <a:effectLst/>
                          <a:latin typeface="Arial"/>
                        </a:rPr>
                        <a:t>05-Mar</a:t>
                      </a:r>
                    </a:p>
                  </a:txBody>
                  <a:tcPr marL="4075" marR="4075" marT="407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030A0"/>
                    </a:solidFill>
                  </a:tcPr>
                </a:tc>
                <a:tc vMerge="1">
                  <a:txBody>
                    <a:bodyPr/>
                    <a:lstStyle/>
                    <a:p>
                      <a:endParaRPr lang="es-MX"/>
                    </a:p>
                  </a:txBody>
                  <a:tcPr/>
                </a:tc>
                <a:tc vMerge="1">
                  <a:txBody>
                    <a:bodyPr/>
                    <a:lstStyle/>
                    <a:p>
                      <a:endParaRPr lang="es-MX"/>
                    </a:p>
                  </a:txBody>
                  <a:tcPr/>
                </a:tc>
                <a:tc vMerge="1">
                  <a:txBody>
                    <a:bodyPr/>
                    <a:lstStyle/>
                    <a:p>
                      <a:endParaRPr lang="es-MX"/>
                    </a:p>
                  </a:txBody>
                  <a:tcPr/>
                </a:tc>
                <a:tc vMerge="1">
                  <a:txBody>
                    <a:bodyPr/>
                    <a:lstStyle/>
                    <a:p>
                      <a:endParaRPr lang="es-MX"/>
                    </a:p>
                  </a:txBody>
                  <a:tcPr/>
                </a:tc>
                <a:tc vMerge="1">
                  <a:txBody>
                    <a:bodyPr/>
                    <a:lstStyle/>
                    <a:p>
                      <a:endParaRPr lang="es-MX"/>
                    </a:p>
                  </a:txBody>
                  <a:tcPr/>
                </a:tc>
                <a:tc vMerge="1">
                  <a:txBody>
                    <a:bodyPr/>
                    <a:lstStyle/>
                    <a:p>
                      <a:endParaRPr lang="es-MX"/>
                    </a:p>
                  </a:txBody>
                  <a:tcPr/>
                </a:tc>
                <a:tc vMerge="1">
                  <a:txBody>
                    <a:bodyPr/>
                    <a:lstStyle/>
                    <a:p>
                      <a:endParaRPr lang="es-MX"/>
                    </a:p>
                  </a:txBody>
                  <a:tcPr/>
                </a:tc>
                <a:tc vMerge="1">
                  <a:txBody>
                    <a:bodyPr/>
                    <a:lstStyle/>
                    <a:p>
                      <a:endParaRPr lang="es-MX"/>
                    </a:p>
                  </a:txBody>
                  <a:tcPr/>
                </a:tc>
              </a:tr>
              <a:tr h="113775">
                <a:tc>
                  <a:txBody>
                    <a:bodyPr/>
                    <a:lstStyle/>
                    <a:p>
                      <a:pPr algn="ctr" fontAlgn="ctr"/>
                      <a:r>
                        <a:rPr lang="es-MX" sz="4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Toluca</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77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48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Toluca</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70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42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III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Temoaya</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42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IV</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s-MX" sz="400" b="0" i="0" u="none" strike="noStrike">
                          <a:effectLst/>
                          <a:latin typeface="Arial"/>
                        </a:rPr>
                        <a:t>Lerma</a:t>
                      </a:r>
                    </a:p>
                  </a:txBody>
                  <a:tcPr marL="4075" marR="4075" marT="4075"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64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V</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s-MX" sz="400" b="0" i="0" u="none" strike="noStrike">
                          <a:effectLst/>
                          <a:latin typeface="Arial"/>
                        </a:rPr>
                        <a:t>Tenango del Valle</a:t>
                      </a:r>
                    </a:p>
                  </a:txBody>
                  <a:tcPr marL="4075" marR="4075" marT="4075"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47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VI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s-MX" sz="400" b="0" i="0" u="none" strike="noStrike">
                          <a:effectLst/>
                          <a:latin typeface="Arial"/>
                        </a:rPr>
                        <a:t>Tianguistenco</a:t>
                      </a:r>
                    </a:p>
                  </a:txBody>
                  <a:tcPr marL="4075" marR="4075" marT="4075"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36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VII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Tenancingo</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46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VIII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Sultepec</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27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IX</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Tejupilco</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71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52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10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Valle de Bravo</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47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11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ES" sz="400" b="0" i="0" u="none" strike="noStrike">
                          <a:effectLst/>
                          <a:latin typeface="Arial"/>
                        </a:rPr>
                        <a:t>Santo Tomás de los Plátanos</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29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12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El Oro</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43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13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XIII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Atlacomulco</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54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14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XIV</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Jilotepec</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50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15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XV</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Ixtlahuaca</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63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16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XVI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s-MX" sz="400" b="0" i="0" u="none" strike="noStrike">
                          <a:effectLst/>
                          <a:latin typeface="Arial"/>
                        </a:rPr>
                        <a:t>Atizapán de Zaragoza</a:t>
                      </a:r>
                    </a:p>
                  </a:txBody>
                  <a:tcPr marL="4075" marR="4075" marT="4075"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56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17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XVII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Huixquilucan</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23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18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XVIII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s-MX" sz="400" b="0" i="0" u="none" strike="noStrike">
                          <a:effectLst/>
                          <a:latin typeface="Arial"/>
                        </a:rPr>
                        <a:t>Tlalnepantla</a:t>
                      </a:r>
                    </a:p>
                  </a:txBody>
                  <a:tcPr marL="4075" marR="4075" marT="4075"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38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19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XIX</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Cuautitlán</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56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20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Zumpango</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90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76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44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21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Ecatepec</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74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51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22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Ecatepec</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60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23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XXIII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Texcoco</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57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24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XXIV</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Nezahualcóyotl</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42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25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XXV</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Nezahualcóyotl</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38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26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XXVI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Nezahualcóyotl</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36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27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XXVII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s-MX" sz="400" b="0" i="0" u="none" strike="noStrike">
                          <a:effectLst/>
                          <a:latin typeface="Arial"/>
                        </a:rPr>
                        <a:t>Chalco</a:t>
                      </a:r>
                    </a:p>
                  </a:txBody>
                  <a:tcPr marL="4075" marR="4075" marT="4075"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121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117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114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60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54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28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XXVIII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Amecameca</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102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88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54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29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XXIX</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Naucalpan</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65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30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XXX</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Naucalpan</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29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31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XXXI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La Paz</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113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94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91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56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32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XXXII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Nezahualcóyotl</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65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33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XXXIII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Ecatepec</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96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88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52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34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XXXIV</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Ixtapan de la Sal</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31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75">
                <a:tc>
                  <a:txBody>
                    <a:bodyPr/>
                    <a:lstStyle/>
                    <a:p>
                      <a:pPr algn="ctr" fontAlgn="ctr"/>
                      <a:r>
                        <a:rPr lang="es-MX" sz="400" b="0" i="0" u="none" strike="noStrike">
                          <a:effectLst/>
                          <a:latin typeface="Arial"/>
                        </a:rPr>
                        <a:t>35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XXXV</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Metepec</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62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24118">
                <a:tc>
                  <a:txBody>
                    <a:bodyPr/>
                    <a:lstStyle/>
                    <a:p>
                      <a:pPr algn="ctr" fontAlgn="ctr"/>
                      <a:r>
                        <a:rPr lang="es-MX" sz="400" b="0" i="0" u="none" strike="noStrike">
                          <a:effectLst/>
                          <a:latin typeface="Arial"/>
                        </a:rPr>
                        <a:t>36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XXXVI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Villa del Carbón</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53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03432">
                <a:tc>
                  <a:txBody>
                    <a:bodyPr/>
                    <a:lstStyle/>
                    <a:p>
                      <a:pPr algn="ctr" fontAlgn="ctr"/>
                      <a:r>
                        <a:rPr lang="es-MX" sz="400" b="0" i="0" u="none" strike="noStrike">
                          <a:effectLst/>
                          <a:latin typeface="Arial"/>
                        </a:rPr>
                        <a:t>37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XXXVII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Tlalnepantla</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74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40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03432">
                <a:tc>
                  <a:txBody>
                    <a:bodyPr/>
                    <a:lstStyle/>
                    <a:p>
                      <a:pPr algn="ctr" fontAlgn="ctr"/>
                      <a:r>
                        <a:rPr lang="es-MX" sz="400" b="0" i="0" u="none" strike="noStrike">
                          <a:effectLst/>
                          <a:latin typeface="Arial"/>
                        </a:rPr>
                        <a:t>38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XXXVIII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s-MX" sz="400" b="0" i="0" u="none" strike="noStrike">
                          <a:effectLst/>
                          <a:latin typeface="Arial"/>
                        </a:rPr>
                        <a:t>Coacalco</a:t>
                      </a:r>
                    </a:p>
                  </a:txBody>
                  <a:tcPr marL="4075" marR="4075" marT="4075"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94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84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54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03432">
                <a:tc>
                  <a:txBody>
                    <a:bodyPr/>
                    <a:lstStyle/>
                    <a:p>
                      <a:pPr algn="ctr" fontAlgn="ctr"/>
                      <a:r>
                        <a:rPr lang="es-MX" sz="400" b="0" i="0" u="none" strike="noStrike">
                          <a:effectLst/>
                          <a:latin typeface="Arial"/>
                        </a:rPr>
                        <a:t>39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XXXIX</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s-MX" sz="400" b="0" i="0" u="none" strike="noStrike">
                          <a:effectLst/>
                          <a:latin typeface="Arial"/>
                        </a:rPr>
                        <a:t>Otumba</a:t>
                      </a:r>
                    </a:p>
                  </a:txBody>
                  <a:tcPr marL="4075" marR="4075" marT="4075"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96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83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41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03432">
                <a:tc>
                  <a:txBody>
                    <a:bodyPr/>
                    <a:lstStyle/>
                    <a:p>
                      <a:pPr algn="ctr" fontAlgn="ctr"/>
                      <a:r>
                        <a:rPr lang="es-MX" sz="400" b="0" i="0" u="none" strike="noStrike">
                          <a:effectLst/>
                          <a:latin typeface="Arial"/>
                        </a:rPr>
                        <a:t>40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XL</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Ixtapaluca</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145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121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113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76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03432">
                <a:tc>
                  <a:txBody>
                    <a:bodyPr/>
                    <a:lstStyle/>
                    <a:p>
                      <a:pPr algn="ctr" fontAlgn="ctr"/>
                      <a:r>
                        <a:rPr lang="es-MX" sz="400" b="0" i="0" u="none" strike="noStrike">
                          <a:effectLst/>
                          <a:latin typeface="Arial"/>
                        </a:rPr>
                        <a:t>41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XLI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s-MX" sz="400" b="0" i="0" u="none" strike="noStrike">
                          <a:effectLst/>
                          <a:latin typeface="Arial"/>
                        </a:rPr>
                        <a:t>Nezahualcóyotl</a:t>
                      </a:r>
                    </a:p>
                  </a:txBody>
                  <a:tcPr marL="4075" marR="4075" marT="4075"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40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03432">
                <a:tc>
                  <a:txBody>
                    <a:bodyPr/>
                    <a:lstStyle/>
                    <a:p>
                      <a:pPr algn="ctr" fontAlgn="ctr"/>
                      <a:r>
                        <a:rPr lang="es-MX" sz="400" b="0" i="0" u="none" strike="noStrike">
                          <a:effectLst/>
                          <a:latin typeface="Arial"/>
                        </a:rPr>
                        <a:t>42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XLII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Ecatepec</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65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48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03432">
                <a:tc>
                  <a:txBody>
                    <a:bodyPr/>
                    <a:lstStyle/>
                    <a:p>
                      <a:pPr algn="ctr" fontAlgn="ctr"/>
                      <a:r>
                        <a:rPr lang="es-MX" sz="400" b="0" i="0" u="none" strike="noStrike">
                          <a:effectLst/>
                          <a:latin typeface="Arial"/>
                        </a:rPr>
                        <a:t>43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XLIII</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s-MX" sz="400" b="0" i="0" u="none" strike="noStrike">
                          <a:effectLst/>
                          <a:latin typeface="Arial"/>
                        </a:rPr>
                        <a:t>Cuautitlán Izcalli</a:t>
                      </a:r>
                    </a:p>
                  </a:txBody>
                  <a:tcPr marL="4075" marR="4075" marT="4075"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16</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29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03432">
                <a:tc>
                  <a:txBody>
                    <a:bodyPr/>
                    <a:lstStyle/>
                    <a:p>
                      <a:pPr algn="ctr" fontAlgn="ctr"/>
                      <a:r>
                        <a:rPr lang="es-MX" sz="400" b="0" i="0" u="none" strike="noStrike">
                          <a:effectLst/>
                          <a:latin typeface="Arial"/>
                        </a:rPr>
                        <a:t>44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XLIV</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Nicolás Romero</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50</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45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18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03432">
                <a:tc>
                  <a:txBody>
                    <a:bodyPr/>
                    <a:lstStyle/>
                    <a:p>
                      <a:pPr algn="ctr" fontAlgn="ctr"/>
                      <a:r>
                        <a:rPr lang="es-MX" sz="400" b="0" i="0" u="none" strike="noStrike">
                          <a:effectLst/>
                          <a:latin typeface="Arial"/>
                        </a:rPr>
                        <a:t>45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XLV</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Zinacantepec</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32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27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72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ctr"/>
                      <a:r>
                        <a:rPr lang="es-MX" sz="500" b="0" i="0" u="none" strike="noStrike">
                          <a:effectLst/>
                          <a:latin typeface="Arial"/>
                        </a:rPr>
                        <a:t>67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63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9</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500" b="0" i="0" u="none" strike="noStrike">
                          <a:effectLst/>
                          <a:latin typeface="Arial"/>
                        </a:rPr>
                        <a:t>1</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25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ctr"/>
                      <a:r>
                        <a:rPr lang="es-MX" sz="400" b="0" i="0" u="none" strike="noStrike">
                          <a:effectLst/>
                          <a:latin typeface="Arial"/>
                        </a:rPr>
                        <a:t>38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93089">
                <a:tc>
                  <a:txBody>
                    <a:bodyPr/>
                    <a:lstStyle/>
                    <a:p>
                      <a:pPr algn="ctr" fontAlgn="ctr"/>
                      <a:r>
                        <a:rPr lang="es-MX" sz="400" b="0" i="0" u="none" strike="noStrike">
                          <a:solidFill>
                            <a:srgbClr val="FFFFFF"/>
                          </a:solidFill>
                          <a:effectLst/>
                          <a:latin typeface="Arial"/>
                        </a:rPr>
                        <a:t> </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3399"/>
                    </a:solidFill>
                  </a:tcPr>
                </a:tc>
                <a:tc>
                  <a:txBody>
                    <a:bodyPr/>
                    <a:lstStyle/>
                    <a:p>
                      <a:pPr algn="ctr" fontAlgn="ctr"/>
                      <a:r>
                        <a:rPr lang="es-MX" sz="400" b="0" i="0" u="none" strike="noStrike">
                          <a:solidFill>
                            <a:srgbClr val="FFFFFF"/>
                          </a:solidFill>
                          <a:effectLst/>
                          <a:latin typeface="Arial"/>
                        </a:rPr>
                        <a:t> </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3399"/>
                    </a:solidFill>
                  </a:tcPr>
                </a:tc>
                <a:tc>
                  <a:txBody>
                    <a:bodyPr/>
                    <a:lstStyle/>
                    <a:p>
                      <a:pPr algn="ctr" fontAlgn="ctr"/>
                      <a:r>
                        <a:rPr lang="es-MX" sz="400" b="0" i="0" u="none" strike="noStrike">
                          <a:solidFill>
                            <a:srgbClr val="FFFFFF"/>
                          </a:solidFill>
                          <a:effectLst/>
                          <a:latin typeface="Arial"/>
                        </a:rPr>
                        <a:t> </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3399"/>
                    </a:solidFill>
                  </a:tcPr>
                </a:tc>
                <a:tc>
                  <a:txBody>
                    <a:bodyPr/>
                    <a:lstStyle/>
                    <a:p>
                      <a:pPr algn="ctr" fontAlgn="ctr"/>
                      <a:r>
                        <a:rPr lang="es-MX" sz="400" b="1" i="0" u="none" strike="noStrike">
                          <a:solidFill>
                            <a:srgbClr val="FFFFFF"/>
                          </a:solidFill>
                          <a:effectLst/>
                          <a:latin typeface="Arial"/>
                        </a:rPr>
                        <a:t>845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3399"/>
                    </a:solidFill>
                  </a:tcPr>
                </a:tc>
                <a:tc>
                  <a:txBody>
                    <a:bodyPr/>
                    <a:lstStyle/>
                    <a:p>
                      <a:pPr algn="ctr" fontAlgn="ctr"/>
                      <a:r>
                        <a:rPr lang="es-MX" sz="400" b="1" i="0" u="none" strike="noStrike">
                          <a:solidFill>
                            <a:srgbClr val="FFFFFF"/>
                          </a:solidFill>
                          <a:effectLst/>
                          <a:latin typeface="Arial"/>
                        </a:rPr>
                        <a:t>1,098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3399"/>
                    </a:solidFill>
                  </a:tcPr>
                </a:tc>
                <a:tc>
                  <a:txBody>
                    <a:bodyPr/>
                    <a:lstStyle/>
                    <a:p>
                      <a:pPr algn="ctr" fontAlgn="ctr"/>
                      <a:r>
                        <a:rPr lang="es-MX" sz="400" b="1" i="0" u="none" strike="noStrike">
                          <a:solidFill>
                            <a:srgbClr val="FFFFFF"/>
                          </a:solidFill>
                          <a:effectLst/>
                          <a:latin typeface="Arial"/>
                        </a:rPr>
                        <a:t>952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3399"/>
                    </a:solidFill>
                  </a:tcPr>
                </a:tc>
                <a:tc>
                  <a:txBody>
                    <a:bodyPr/>
                    <a:lstStyle/>
                    <a:p>
                      <a:pPr algn="ctr" fontAlgn="ctr"/>
                      <a:r>
                        <a:rPr lang="es-MX" sz="400" b="1" i="0" u="none" strike="noStrike">
                          <a:solidFill>
                            <a:srgbClr val="FFFFFF"/>
                          </a:solidFill>
                          <a:effectLst/>
                          <a:latin typeface="Arial"/>
                        </a:rPr>
                        <a:t>2895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3399"/>
                    </a:solidFill>
                  </a:tcPr>
                </a:tc>
                <a:tc>
                  <a:txBody>
                    <a:bodyPr/>
                    <a:lstStyle/>
                    <a:p>
                      <a:pPr algn="ctr" fontAlgn="ctr"/>
                      <a:r>
                        <a:rPr lang="es-MX" sz="400" b="1" i="0" u="none" strike="noStrike">
                          <a:solidFill>
                            <a:srgbClr val="FFFFFF"/>
                          </a:solidFill>
                          <a:effectLst/>
                          <a:latin typeface="Arial"/>
                        </a:rPr>
                        <a:t>2622</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3399"/>
                    </a:solidFill>
                  </a:tcPr>
                </a:tc>
                <a:tc>
                  <a:txBody>
                    <a:bodyPr/>
                    <a:lstStyle/>
                    <a:p>
                      <a:pPr algn="ctr" fontAlgn="ctr"/>
                      <a:r>
                        <a:rPr lang="es-MX" sz="400" b="1" i="0" u="none" strike="noStrike">
                          <a:solidFill>
                            <a:srgbClr val="FFFFFF"/>
                          </a:solidFill>
                          <a:effectLst/>
                          <a:latin typeface="Arial"/>
                        </a:rPr>
                        <a:t>2497</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3399"/>
                    </a:solidFill>
                  </a:tcPr>
                </a:tc>
                <a:tc>
                  <a:txBody>
                    <a:bodyPr/>
                    <a:lstStyle/>
                    <a:p>
                      <a:pPr algn="ctr" fontAlgn="ctr"/>
                      <a:r>
                        <a:rPr lang="es-MX" sz="400" b="1" i="0" u="none" strike="noStrike">
                          <a:solidFill>
                            <a:srgbClr val="FFFFFF"/>
                          </a:solidFill>
                          <a:effectLst/>
                          <a:latin typeface="Arial"/>
                        </a:rPr>
                        <a:t>398</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3399"/>
                    </a:solidFill>
                  </a:tcPr>
                </a:tc>
                <a:tc>
                  <a:txBody>
                    <a:bodyPr/>
                    <a:lstStyle/>
                    <a:p>
                      <a:pPr algn="ctr" fontAlgn="ctr"/>
                      <a:r>
                        <a:rPr lang="es-MX" sz="400" b="1" i="0" u="none" strike="noStrike">
                          <a:solidFill>
                            <a:srgbClr val="FFFFFF"/>
                          </a:solidFill>
                          <a:effectLst/>
                          <a:latin typeface="Arial"/>
                        </a:rPr>
                        <a:t>255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3399"/>
                    </a:solidFill>
                  </a:tcPr>
                </a:tc>
                <a:tc>
                  <a:txBody>
                    <a:bodyPr/>
                    <a:lstStyle/>
                    <a:p>
                      <a:pPr algn="ctr" fontAlgn="ctr"/>
                      <a:r>
                        <a:rPr lang="es-MX" sz="400" b="1" i="0" u="none" strike="noStrike">
                          <a:solidFill>
                            <a:srgbClr val="FFFFFF"/>
                          </a:solidFill>
                          <a:effectLst/>
                          <a:latin typeface="Arial"/>
                        </a:rPr>
                        <a:t>45</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3399"/>
                    </a:solidFill>
                  </a:tcPr>
                </a:tc>
                <a:tc>
                  <a:txBody>
                    <a:bodyPr/>
                    <a:lstStyle/>
                    <a:p>
                      <a:pPr algn="ctr" fontAlgn="ctr"/>
                      <a:r>
                        <a:rPr lang="es-MX" sz="400" b="1" i="0" u="none" strike="noStrike">
                          <a:solidFill>
                            <a:srgbClr val="FFFFFF"/>
                          </a:solidFill>
                          <a:effectLst/>
                          <a:latin typeface="Arial"/>
                        </a:rPr>
                        <a:t>1064</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3399"/>
                    </a:solidFill>
                  </a:tcPr>
                </a:tc>
                <a:tc>
                  <a:txBody>
                    <a:bodyPr/>
                    <a:lstStyle/>
                    <a:p>
                      <a:pPr algn="ctr" fontAlgn="ctr"/>
                      <a:r>
                        <a:rPr lang="es-MX" sz="400" b="1" i="0" u="none" strike="noStrike" dirty="0">
                          <a:solidFill>
                            <a:srgbClr val="FFFFFF"/>
                          </a:solidFill>
                          <a:effectLst/>
                          <a:latin typeface="Arial"/>
                        </a:rPr>
                        <a:t>1433</a:t>
                      </a:r>
                    </a:p>
                  </a:txBody>
                  <a:tcPr marL="4075" marR="4075" marT="407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3399"/>
                    </a:solidFill>
                  </a:tcPr>
                </a:tc>
              </a:tr>
            </a:tbl>
          </a:graphicData>
        </a:graphic>
      </p:graphicFrame>
    </p:spTree>
    <p:extLst>
      <p:ext uri="{BB962C8B-B14F-4D97-AF65-F5344CB8AC3E}">
        <p14:creationId xmlns:p14="http://schemas.microsoft.com/office/powerpoint/2010/main" val="2438072420"/>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010400" y="6356350"/>
            <a:ext cx="2133600" cy="501650"/>
          </a:xfrm>
        </p:spPr>
        <p:txBody>
          <a:bodyPr/>
          <a:lstStyle/>
          <a:p>
            <a:pPr>
              <a:defRPr/>
            </a:pPr>
            <a:fld id="{A07C0852-EC88-42F5-A84E-48E9F49556F9}" type="slidenum">
              <a:rPr lang="es-ES" smtClean="0"/>
              <a:pPr>
                <a:defRPr/>
              </a:pPr>
              <a:t>120</a:t>
            </a:fld>
            <a:endParaRPr lang="es-ES" dirty="0"/>
          </a:p>
        </p:txBody>
      </p:sp>
      <p:sp>
        <p:nvSpPr>
          <p:cNvPr id="56323" name="2 Marcador de contenido"/>
          <p:cNvSpPr>
            <a:spLocks noGrp="1"/>
          </p:cNvSpPr>
          <p:nvPr>
            <p:ph idx="1"/>
          </p:nvPr>
        </p:nvSpPr>
        <p:spPr>
          <a:xfrm>
            <a:off x="611188" y="1933575"/>
            <a:ext cx="7993062" cy="2466975"/>
          </a:xfrm>
        </p:spPr>
        <p:txBody>
          <a:bodyPr>
            <a:normAutofit/>
          </a:bodyPr>
          <a:lstStyle/>
          <a:p>
            <a:pPr marL="0" indent="0" algn="just">
              <a:lnSpc>
                <a:spcPct val="80000"/>
              </a:lnSpc>
              <a:buFontTx/>
              <a:buNone/>
            </a:pPr>
            <a:endParaRPr lang="es-ES" sz="1800" dirty="0" smtClean="0">
              <a:cs typeface="Arial" charset="0"/>
            </a:endParaRPr>
          </a:p>
          <a:p>
            <a:pPr marL="0" indent="0" algn="just">
              <a:lnSpc>
                <a:spcPct val="80000"/>
              </a:lnSpc>
              <a:buFontTx/>
              <a:buNone/>
            </a:pPr>
            <a:endParaRPr lang="es-ES" sz="1800" dirty="0" smtClean="0">
              <a:cs typeface="Arial" charset="0"/>
            </a:endParaRPr>
          </a:p>
          <a:p>
            <a:pPr marL="0" indent="0" algn="just">
              <a:lnSpc>
                <a:spcPct val="80000"/>
              </a:lnSpc>
              <a:buFontTx/>
              <a:buNone/>
            </a:pPr>
            <a:endParaRPr lang="es-ES" sz="1800" dirty="0" smtClean="0">
              <a:cs typeface="Arial" charset="0"/>
            </a:endParaRPr>
          </a:p>
          <a:p>
            <a:pPr marL="0" indent="0">
              <a:buFontTx/>
              <a:buNone/>
            </a:pPr>
            <a:endParaRPr lang="es-MX" sz="1800" dirty="0" smtClean="0">
              <a:cs typeface="Arial" charset="0"/>
            </a:endParaRPr>
          </a:p>
        </p:txBody>
      </p:sp>
      <p:sp>
        <p:nvSpPr>
          <p:cNvPr id="5" name="4 Rectángulo"/>
          <p:cNvSpPr/>
          <p:nvPr/>
        </p:nvSpPr>
        <p:spPr>
          <a:xfrm>
            <a:off x="428625" y="3704591"/>
            <a:ext cx="8175625" cy="590931"/>
          </a:xfrm>
          <a:prstGeom prst="rect">
            <a:avLst/>
          </a:prstGeom>
        </p:spPr>
        <p:txBody>
          <a:bodyPr wrap="square">
            <a:spAutoFit/>
          </a:bodyPr>
          <a:lstStyle/>
          <a:p>
            <a:pPr indent="11113" algn="just">
              <a:lnSpc>
                <a:spcPct val="80000"/>
              </a:lnSpc>
              <a:buFontTx/>
              <a:buNone/>
              <a:defRPr/>
            </a:pPr>
            <a:endParaRPr lang="es-MX" dirty="0"/>
          </a:p>
          <a:p>
            <a:pPr indent="11113" algn="just">
              <a:defRPr/>
            </a:pPr>
            <a:r>
              <a:rPr lang="es-MX" dirty="0"/>
              <a:t> </a:t>
            </a:r>
          </a:p>
        </p:txBody>
      </p:sp>
      <p:sp>
        <p:nvSpPr>
          <p:cNvPr id="6" name="Rectangle 2"/>
          <p:cNvSpPr>
            <a:spLocks noGrp="1" noChangeArrowheads="1"/>
          </p:cNvSpPr>
          <p:nvPr>
            <p:ph type="title"/>
          </p:nvPr>
        </p:nvSpPr>
        <p:spPr>
          <a:xfrm>
            <a:off x="468313" y="891382"/>
            <a:ext cx="8229600" cy="468312"/>
          </a:xfrm>
        </p:spPr>
        <p:txBody>
          <a:bodyPr>
            <a:normAutofit/>
          </a:bodyPr>
          <a:lstStyle/>
          <a:p>
            <a:pPr algn="l"/>
            <a:r>
              <a:rPr lang="es-MX" sz="1400" b="1" dirty="0" smtClean="0">
                <a:solidFill>
                  <a:schemeClr val="tx1"/>
                </a:solidFill>
                <a:latin typeface="Calibri" pitchFamily="34" charset="0"/>
                <a:cs typeface="Calibri" pitchFamily="34" charset="0"/>
              </a:rPr>
              <a:t>B) Monitoreo Extraterritorial que realizaron los Coordinadores de Monitoreo</a:t>
            </a:r>
            <a:endParaRPr lang="es-ES" sz="1400" b="1" dirty="0" smtClean="0">
              <a:solidFill>
                <a:srgbClr val="8D44C4"/>
              </a:solidFill>
              <a:latin typeface="Calibri" pitchFamily="34" charset="0"/>
              <a:cs typeface="Calibri" pitchFamily="34" charset="0"/>
            </a:endParaRPr>
          </a:p>
        </p:txBody>
      </p:sp>
      <p:sp>
        <p:nvSpPr>
          <p:cNvPr id="7" name="2 Rectángulo"/>
          <p:cNvSpPr>
            <a:spLocks noChangeArrowheads="1"/>
          </p:cNvSpPr>
          <p:nvPr/>
        </p:nvSpPr>
        <p:spPr bwMode="auto">
          <a:xfrm>
            <a:off x="468312" y="1381919"/>
            <a:ext cx="81359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80000"/>
              </a:lnSpc>
            </a:pPr>
            <a:r>
              <a:rPr lang="es-MX" sz="1500" dirty="0">
                <a:latin typeface="Calibri" pitchFamily="34" charset="0"/>
                <a:cs typeface="Calibri" pitchFamily="34" charset="0"/>
              </a:rPr>
              <a:t>Se llevaron a cabo recorridos a las líneas del metro, </a:t>
            </a:r>
            <a:r>
              <a:rPr lang="es-MX" sz="1500" dirty="0" err="1">
                <a:latin typeface="Calibri" pitchFamily="34" charset="0"/>
                <a:cs typeface="Calibri" pitchFamily="34" charset="0"/>
              </a:rPr>
              <a:t>metrobús</a:t>
            </a:r>
            <a:r>
              <a:rPr lang="es-MX" sz="1500" dirty="0">
                <a:latin typeface="Calibri" pitchFamily="34" charset="0"/>
                <a:cs typeface="Calibri" pitchFamily="34" charset="0"/>
              </a:rPr>
              <a:t>, </a:t>
            </a:r>
            <a:r>
              <a:rPr lang="es-MX" sz="1500" dirty="0" err="1">
                <a:latin typeface="Calibri" pitchFamily="34" charset="0"/>
                <a:cs typeface="Calibri" pitchFamily="34" charset="0"/>
              </a:rPr>
              <a:t>mexibús</a:t>
            </a:r>
            <a:r>
              <a:rPr lang="es-MX" sz="1500" dirty="0">
                <a:latin typeface="Calibri" pitchFamily="34" charset="0"/>
                <a:cs typeface="Calibri" pitchFamily="34" charset="0"/>
              </a:rPr>
              <a:t>, tren ligero y transporte suburbano; así como en las Centrales de Autobuses en las Delegaciones del Distrito Federal, mismas que fueron asignadas por la Dirección de Partidos Políticos.</a:t>
            </a:r>
          </a:p>
        </p:txBody>
      </p:sp>
      <p:graphicFrame>
        <p:nvGraphicFramePr>
          <p:cNvPr id="8" name="7 Tabla"/>
          <p:cNvGraphicFramePr>
            <a:graphicFrameLocks noGrp="1"/>
          </p:cNvGraphicFramePr>
          <p:nvPr>
            <p:extLst>
              <p:ext uri="{D42A27DB-BD31-4B8C-83A1-F6EECF244321}">
                <p14:modId xmlns:p14="http://schemas.microsoft.com/office/powerpoint/2010/main" val="3266581750"/>
              </p:ext>
            </p:extLst>
          </p:nvPr>
        </p:nvGraphicFramePr>
        <p:xfrm>
          <a:off x="989012" y="2419349"/>
          <a:ext cx="3830637" cy="3284578"/>
        </p:xfrm>
        <a:graphic>
          <a:graphicData uri="http://schemas.openxmlformats.org/drawingml/2006/table">
            <a:tbl>
              <a:tblPr firstRow="1" firstCol="1" lastRow="1" lastCol="1" bandRow="1" bandCol="1">
                <a:tableStyleId>{21E4AEA4-8DFA-4A89-87EB-49C32662AFE0}</a:tableStyleId>
              </a:tblPr>
              <a:tblGrid>
                <a:gridCol w="3830637"/>
              </a:tblGrid>
              <a:tr h="189284">
                <a:tc>
                  <a:txBody>
                    <a:bodyPr/>
                    <a:lstStyle/>
                    <a:p>
                      <a:pPr algn="ctr">
                        <a:spcAft>
                          <a:spcPts val="0"/>
                        </a:spcAft>
                      </a:pPr>
                      <a:r>
                        <a:rPr lang="es-MX" sz="1200" dirty="0" smtClean="0">
                          <a:effectLst/>
                          <a:latin typeface="Arial"/>
                          <a:ea typeface="Times New Roman"/>
                          <a:cs typeface="Times New Roman"/>
                        </a:rPr>
                        <a:t>DELEGACIONES</a:t>
                      </a:r>
                      <a:endParaRPr lang="es-MX" sz="1200" dirty="0">
                        <a:effectLst/>
                        <a:latin typeface="Arial"/>
                        <a:ea typeface="Times New Roman"/>
                        <a:cs typeface="Times New Roman"/>
                      </a:endParaRPr>
                    </a:p>
                  </a:txBody>
                  <a:tcPr marL="68581" marR="68581" marT="0" marB="0" anchor="ctr">
                    <a:solidFill>
                      <a:srgbClr val="FB53CF"/>
                    </a:solidFill>
                  </a:tcPr>
                </a:tc>
              </a:tr>
              <a:tr h="189284">
                <a:tc>
                  <a:txBody>
                    <a:bodyPr/>
                    <a:lstStyle/>
                    <a:p>
                      <a:pPr algn="just">
                        <a:spcAft>
                          <a:spcPts val="0"/>
                        </a:spcAft>
                      </a:pPr>
                      <a:r>
                        <a:rPr lang="es-MX" sz="1200" dirty="0">
                          <a:effectLst/>
                        </a:rPr>
                        <a:t>CUAJIMALPA  </a:t>
                      </a:r>
                      <a:endParaRPr lang="es-MX" sz="1200" dirty="0">
                        <a:effectLst/>
                        <a:latin typeface="Arial"/>
                        <a:ea typeface="Times New Roman"/>
                        <a:cs typeface="Times New Roman"/>
                      </a:endParaRPr>
                    </a:p>
                  </a:txBody>
                  <a:tcPr marL="68581" marR="68581" marT="0" marB="0" anchor="ctr">
                    <a:solidFill>
                      <a:srgbClr val="7030A0"/>
                    </a:solidFill>
                  </a:tcPr>
                </a:tc>
              </a:tr>
              <a:tr h="189284">
                <a:tc>
                  <a:txBody>
                    <a:bodyPr/>
                    <a:lstStyle/>
                    <a:p>
                      <a:pPr algn="just">
                        <a:spcAft>
                          <a:spcPts val="0"/>
                        </a:spcAft>
                      </a:pPr>
                      <a:r>
                        <a:rPr lang="es-MX" sz="1200" dirty="0">
                          <a:effectLst/>
                        </a:rPr>
                        <a:t>ÁLVARO OBREGÓN</a:t>
                      </a:r>
                      <a:endParaRPr lang="es-MX" sz="1200" dirty="0">
                        <a:effectLst/>
                        <a:latin typeface="Arial"/>
                        <a:ea typeface="Times New Roman"/>
                        <a:cs typeface="Times New Roman"/>
                      </a:endParaRPr>
                    </a:p>
                  </a:txBody>
                  <a:tcPr marL="68581" marR="68581" marT="0" marB="0" anchor="ctr">
                    <a:solidFill>
                      <a:srgbClr val="7030A0"/>
                    </a:solidFill>
                  </a:tcPr>
                </a:tc>
              </a:tr>
              <a:tr h="189284">
                <a:tc>
                  <a:txBody>
                    <a:bodyPr/>
                    <a:lstStyle/>
                    <a:p>
                      <a:pPr algn="just">
                        <a:spcAft>
                          <a:spcPts val="0"/>
                        </a:spcAft>
                      </a:pPr>
                      <a:r>
                        <a:rPr lang="es-MX" sz="1200" dirty="0">
                          <a:effectLst/>
                        </a:rPr>
                        <a:t>BENITO JUÁREZ</a:t>
                      </a:r>
                      <a:endParaRPr lang="es-MX" sz="1200" dirty="0">
                        <a:effectLst/>
                        <a:latin typeface="Arial"/>
                        <a:ea typeface="Times New Roman"/>
                        <a:cs typeface="Times New Roman"/>
                      </a:endParaRPr>
                    </a:p>
                  </a:txBody>
                  <a:tcPr marL="68581" marR="68581" marT="0" marB="0" anchor="ctr">
                    <a:solidFill>
                      <a:srgbClr val="7030A0"/>
                    </a:solidFill>
                  </a:tcPr>
                </a:tc>
              </a:tr>
              <a:tr h="189284">
                <a:tc>
                  <a:txBody>
                    <a:bodyPr/>
                    <a:lstStyle/>
                    <a:p>
                      <a:pPr algn="just">
                        <a:spcAft>
                          <a:spcPts val="0"/>
                        </a:spcAft>
                      </a:pPr>
                      <a:r>
                        <a:rPr lang="es-MX" sz="1200">
                          <a:effectLst/>
                        </a:rPr>
                        <a:t>COYOACÁN  </a:t>
                      </a:r>
                      <a:endParaRPr lang="es-MX" sz="1200">
                        <a:effectLst/>
                        <a:latin typeface="Arial"/>
                        <a:ea typeface="Times New Roman"/>
                        <a:cs typeface="Times New Roman"/>
                      </a:endParaRPr>
                    </a:p>
                  </a:txBody>
                  <a:tcPr marL="68581" marR="68581" marT="0" marB="0" anchor="ctr">
                    <a:solidFill>
                      <a:srgbClr val="7030A0"/>
                    </a:solidFill>
                  </a:tcPr>
                </a:tc>
              </a:tr>
              <a:tr h="189284">
                <a:tc>
                  <a:txBody>
                    <a:bodyPr/>
                    <a:lstStyle/>
                    <a:p>
                      <a:pPr algn="just">
                        <a:spcAft>
                          <a:spcPts val="0"/>
                        </a:spcAft>
                      </a:pPr>
                      <a:r>
                        <a:rPr lang="es-MX" sz="1200" dirty="0">
                          <a:effectLst/>
                        </a:rPr>
                        <a:t>VENUSTIANO CARRANZA  </a:t>
                      </a:r>
                      <a:endParaRPr lang="es-MX" sz="1200" dirty="0">
                        <a:effectLst/>
                        <a:latin typeface="Arial"/>
                        <a:ea typeface="Times New Roman"/>
                        <a:cs typeface="Times New Roman"/>
                      </a:endParaRPr>
                    </a:p>
                  </a:txBody>
                  <a:tcPr marL="68581" marR="68581" marT="0" marB="0" anchor="ctr">
                    <a:solidFill>
                      <a:srgbClr val="7030A0"/>
                    </a:solidFill>
                  </a:tcPr>
                </a:tc>
              </a:tr>
              <a:tr h="189284">
                <a:tc>
                  <a:txBody>
                    <a:bodyPr/>
                    <a:lstStyle/>
                    <a:p>
                      <a:pPr algn="just">
                        <a:spcAft>
                          <a:spcPts val="0"/>
                        </a:spcAft>
                      </a:pPr>
                      <a:r>
                        <a:rPr lang="es-MX" sz="1200" dirty="0">
                          <a:effectLst/>
                        </a:rPr>
                        <a:t>IZTACALCO</a:t>
                      </a:r>
                      <a:endParaRPr lang="es-MX" sz="1200" dirty="0">
                        <a:effectLst/>
                        <a:latin typeface="Arial"/>
                        <a:ea typeface="Times New Roman"/>
                        <a:cs typeface="Times New Roman"/>
                      </a:endParaRPr>
                    </a:p>
                  </a:txBody>
                  <a:tcPr marL="68581" marR="68581" marT="0" marB="0" anchor="ctr">
                    <a:solidFill>
                      <a:srgbClr val="7030A0"/>
                    </a:solidFill>
                  </a:tcPr>
                </a:tc>
              </a:tr>
              <a:tr h="189284">
                <a:tc>
                  <a:txBody>
                    <a:bodyPr/>
                    <a:lstStyle/>
                    <a:p>
                      <a:pPr algn="just">
                        <a:spcAft>
                          <a:spcPts val="0"/>
                        </a:spcAft>
                      </a:pPr>
                      <a:r>
                        <a:rPr lang="es-MX" sz="1200">
                          <a:effectLst/>
                        </a:rPr>
                        <a:t>MILPA ALTA</a:t>
                      </a:r>
                      <a:endParaRPr lang="es-MX" sz="1200">
                        <a:effectLst/>
                        <a:latin typeface="Arial"/>
                        <a:ea typeface="Times New Roman"/>
                        <a:cs typeface="Times New Roman"/>
                      </a:endParaRPr>
                    </a:p>
                  </a:txBody>
                  <a:tcPr marL="68581" marR="68581" marT="0" marB="0" anchor="ctr">
                    <a:solidFill>
                      <a:srgbClr val="7030A0"/>
                    </a:solidFill>
                  </a:tcPr>
                </a:tc>
              </a:tr>
              <a:tr h="189284">
                <a:tc>
                  <a:txBody>
                    <a:bodyPr/>
                    <a:lstStyle/>
                    <a:p>
                      <a:pPr algn="just">
                        <a:spcAft>
                          <a:spcPts val="0"/>
                        </a:spcAft>
                      </a:pPr>
                      <a:r>
                        <a:rPr lang="es-MX" sz="1200">
                          <a:effectLst/>
                        </a:rPr>
                        <a:t>XOCHIMILCO  </a:t>
                      </a:r>
                      <a:endParaRPr lang="es-MX" sz="1200">
                        <a:effectLst/>
                        <a:latin typeface="Arial"/>
                        <a:ea typeface="Times New Roman"/>
                        <a:cs typeface="Times New Roman"/>
                      </a:endParaRPr>
                    </a:p>
                  </a:txBody>
                  <a:tcPr marL="68581" marR="68581" marT="0" marB="0" anchor="ctr">
                    <a:solidFill>
                      <a:srgbClr val="7030A0"/>
                    </a:solidFill>
                  </a:tcPr>
                </a:tc>
              </a:tr>
              <a:tr h="189284">
                <a:tc>
                  <a:txBody>
                    <a:bodyPr/>
                    <a:lstStyle/>
                    <a:p>
                      <a:pPr algn="just">
                        <a:spcAft>
                          <a:spcPts val="0"/>
                        </a:spcAft>
                      </a:pPr>
                      <a:r>
                        <a:rPr lang="es-MX" sz="1200">
                          <a:effectLst/>
                        </a:rPr>
                        <a:t>TLALPAN</a:t>
                      </a:r>
                      <a:endParaRPr lang="es-MX" sz="1200">
                        <a:effectLst/>
                        <a:latin typeface="Arial"/>
                        <a:ea typeface="Times New Roman"/>
                        <a:cs typeface="Times New Roman"/>
                      </a:endParaRPr>
                    </a:p>
                  </a:txBody>
                  <a:tcPr marL="68581" marR="68581" marT="0" marB="0" anchor="ctr">
                    <a:solidFill>
                      <a:srgbClr val="7030A0"/>
                    </a:solidFill>
                  </a:tcPr>
                </a:tc>
              </a:tr>
              <a:tr h="189284">
                <a:tc>
                  <a:txBody>
                    <a:bodyPr/>
                    <a:lstStyle/>
                    <a:p>
                      <a:pPr algn="just">
                        <a:spcAft>
                          <a:spcPts val="0"/>
                        </a:spcAft>
                      </a:pPr>
                      <a:r>
                        <a:rPr lang="es-MX" sz="1200">
                          <a:effectLst/>
                        </a:rPr>
                        <a:t>MAGDALENA CONTRERAS  </a:t>
                      </a:r>
                      <a:endParaRPr lang="es-MX" sz="1200">
                        <a:effectLst/>
                        <a:latin typeface="Arial"/>
                        <a:ea typeface="Times New Roman"/>
                        <a:cs typeface="Times New Roman"/>
                      </a:endParaRPr>
                    </a:p>
                  </a:txBody>
                  <a:tcPr marL="68581" marR="68581" marT="0" marB="0" anchor="ctr">
                    <a:solidFill>
                      <a:srgbClr val="7030A0"/>
                    </a:solidFill>
                  </a:tcPr>
                </a:tc>
              </a:tr>
              <a:tr h="189284">
                <a:tc>
                  <a:txBody>
                    <a:bodyPr/>
                    <a:lstStyle/>
                    <a:p>
                      <a:pPr algn="just">
                        <a:spcAft>
                          <a:spcPts val="0"/>
                        </a:spcAft>
                      </a:pPr>
                      <a:r>
                        <a:rPr lang="es-MX" sz="1200" dirty="0">
                          <a:effectLst/>
                        </a:rPr>
                        <a:t>TLÁHUAC  </a:t>
                      </a:r>
                      <a:endParaRPr lang="es-MX" sz="1200" dirty="0">
                        <a:effectLst/>
                        <a:latin typeface="Arial"/>
                        <a:ea typeface="Times New Roman"/>
                        <a:cs typeface="Times New Roman"/>
                      </a:endParaRPr>
                    </a:p>
                  </a:txBody>
                  <a:tcPr marL="68581" marR="68581" marT="0" marB="0" anchor="ctr">
                    <a:solidFill>
                      <a:srgbClr val="7030A0"/>
                    </a:solidFill>
                  </a:tcPr>
                </a:tc>
              </a:tr>
              <a:tr h="189284">
                <a:tc>
                  <a:txBody>
                    <a:bodyPr/>
                    <a:lstStyle/>
                    <a:p>
                      <a:pPr algn="just">
                        <a:spcAft>
                          <a:spcPts val="0"/>
                        </a:spcAft>
                      </a:pPr>
                      <a:r>
                        <a:rPr lang="es-MX" sz="1200">
                          <a:effectLst/>
                        </a:rPr>
                        <a:t>IZTAPALAPA</a:t>
                      </a:r>
                      <a:endParaRPr lang="es-MX" sz="1200">
                        <a:effectLst/>
                        <a:latin typeface="Arial"/>
                        <a:ea typeface="Times New Roman"/>
                        <a:cs typeface="Times New Roman"/>
                      </a:endParaRPr>
                    </a:p>
                  </a:txBody>
                  <a:tcPr marL="68581" marR="68581" marT="0" marB="0" anchor="ctr">
                    <a:solidFill>
                      <a:srgbClr val="7030A0"/>
                    </a:solidFill>
                  </a:tcPr>
                </a:tc>
              </a:tr>
              <a:tr h="189284">
                <a:tc>
                  <a:txBody>
                    <a:bodyPr/>
                    <a:lstStyle/>
                    <a:p>
                      <a:pPr algn="just">
                        <a:spcAft>
                          <a:spcPts val="0"/>
                        </a:spcAft>
                      </a:pPr>
                      <a:r>
                        <a:rPr lang="es-MX" sz="1200">
                          <a:effectLst/>
                        </a:rPr>
                        <a:t>MIGUEL HIDALGO</a:t>
                      </a:r>
                      <a:endParaRPr lang="es-MX" sz="1200">
                        <a:effectLst/>
                        <a:latin typeface="Arial"/>
                        <a:ea typeface="Times New Roman"/>
                        <a:cs typeface="Times New Roman"/>
                      </a:endParaRPr>
                    </a:p>
                  </a:txBody>
                  <a:tcPr marL="68581" marR="68581" marT="0" marB="0" anchor="ctr">
                    <a:solidFill>
                      <a:srgbClr val="7030A0"/>
                    </a:solidFill>
                  </a:tcPr>
                </a:tc>
              </a:tr>
              <a:tr h="215648">
                <a:tc>
                  <a:txBody>
                    <a:bodyPr/>
                    <a:lstStyle/>
                    <a:p>
                      <a:pPr algn="just">
                        <a:spcAft>
                          <a:spcPts val="0"/>
                        </a:spcAft>
                      </a:pPr>
                      <a:r>
                        <a:rPr lang="es-MX" sz="1200" dirty="0">
                          <a:effectLst/>
                        </a:rPr>
                        <a:t>CUAUHTÉMOC </a:t>
                      </a:r>
                      <a:endParaRPr lang="es-MX" sz="1200" dirty="0">
                        <a:effectLst/>
                        <a:latin typeface="Arial"/>
                        <a:ea typeface="Times New Roman"/>
                        <a:cs typeface="Times New Roman"/>
                      </a:endParaRPr>
                    </a:p>
                  </a:txBody>
                  <a:tcPr marL="68581" marR="68581" marT="0" marB="0" anchor="ctr">
                    <a:solidFill>
                      <a:srgbClr val="7030A0"/>
                    </a:solidFill>
                  </a:tcPr>
                </a:tc>
              </a:tr>
              <a:tr h="215648">
                <a:tc>
                  <a:txBody>
                    <a:bodyPr/>
                    <a:lstStyle/>
                    <a:p>
                      <a:pPr algn="just">
                        <a:spcAft>
                          <a:spcPts val="0"/>
                        </a:spcAft>
                      </a:pPr>
                      <a:r>
                        <a:rPr lang="es-MX" sz="1200">
                          <a:effectLst/>
                        </a:rPr>
                        <a:t>AZCAPOTZALCO  </a:t>
                      </a:r>
                      <a:endParaRPr lang="es-MX" sz="1200">
                        <a:effectLst/>
                        <a:latin typeface="Arial"/>
                        <a:ea typeface="Times New Roman"/>
                        <a:cs typeface="Times New Roman"/>
                      </a:endParaRPr>
                    </a:p>
                  </a:txBody>
                  <a:tcPr marL="68581" marR="68581" marT="0" marB="0" anchor="ctr">
                    <a:solidFill>
                      <a:srgbClr val="7030A0"/>
                    </a:solidFill>
                  </a:tcPr>
                </a:tc>
              </a:tr>
              <a:tr h="203306">
                <a:tc>
                  <a:txBody>
                    <a:bodyPr/>
                    <a:lstStyle/>
                    <a:p>
                      <a:pPr algn="just">
                        <a:spcAft>
                          <a:spcPts val="0"/>
                        </a:spcAft>
                      </a:pPr>
                      <a:r>
                        <a:rPr lang="es-MX" sz="1200" dirty="0">
                          <a:effectLst/>
                        </a:rPr>
                        <a:t>GUSTAVO  A. MADERO</a:t>
                      </a:r>
                      <a:endParaRPr lang="es-MX" sz="1200" dirty="0">
                        <a:effectLst/>
                        <a:latin typeface="Arial"/>
                        <a:ea typeface="Times New Roman"/>
                        <a:cs typeface="Times New Roman"/>
                      </a:endParaRPr>
                    </a:p>
                  </a:txBody>
                  <a:tcPr marL="68581" marR="68581" marT="0" marB="0" anchor="ctr">
                    <a:solidFill>
                      <a:srgbClr val="7030A0"/>
                    </a:solidFill>
                  </a:tcPr>
                </a:tc>
              </a:tr>
            </a:tbl>
          </a:graphicData>
        </a:graphic>
      </p:graphicFrame>
      <p:graphicFrame>
        <p:nvGraphicFramePr>
          <p:cNvPr id="9" name="8 Tabla"/>
          <p:cNvGraphicFramePr>
            <a:graphicFrameLocks noGrp="1"/>
          </p:cNvGraphicFramePr>
          <p:nvPr>
            <p:extLst>
              <p:ext uri="{D42A27DB-BD31-4B8C-83A1-F6EECF244321}">
                <p14:modId xmlns:p14="http://schemas.microsoft.com/office/powerpoint/2010/main" val="1253504916"/>
              </p:ext>
            </p:extLst>
          </p:nvPr>
        </p:nvGraphicFramePr>
        <p:xfrm>
          <a:off x="4992688" y="2981325"/>
          <a:ext cx="3035300" cy="1311276"/>
        </p:xfrm>
        <a:graphic>
          <a:graphicData uri="http://schemas.openxmlformats.org/drawingml/2006/table">
            <a:tbl>
              <a:tblPr firstRow="1" firstCol="1" lastRow="1" lastCol="1" bandRow="1" bandCol="1">
                <a:tableStyleId>{5C22544A-7EE6-4342-B048-85BDC9FD1C3A}</a:tableStyleId>
              </a:tblPr>
              <a:tblGrid>
                <a:gridCol w="3035300"/>
              </a:tblGrid>
              <a:tr h="217700">
                <a:tc>
                  <a:txBody>
                    <a:bodyPr/>
                    <a:lstStyle/>
                    <a:p>
                      <a:pPr algn="ctr">
                        <a:spcAft>
                          <a:spcPts val="0"/>
                        </a:spcAft>
                      </a:pPr>
                      <a:r>
                        <a:rPr lang="es-ES" sz="1100" dirty="0">
                          <a:effectLst/>
                        </a:rPr>
                        <a:t>CENTRAL </a:t>
                      </a:r>
                      <a:r>
                        <a:rPr lang="es-ES" sz="1100" dirty="0" smtClean="0">
                          <a:effectLst/>
                        </a:rPr>
                        <a:t>DE</a:t>
                      </a:r>
                      <a:r>
                        <a:rPr lang="es-ES" sz="1100" baseline="0" dirty="0" smtClean="0">
                          <a:effectLst/>
                        </a:rPr>
                        <a:t> AUTOBUSES</a:t>
                      </a:r>
                      <a:endParaRPr lang="es-MX" sz="1200" dirty="0">
                        <a:effectLst/>
                        <a:latin typeface="Arial"/>
                        <a:ea typeface="Times New Roman"/>
                        <a:cs typeface="Times New Roman"/>
                      </a:endParaRPr>
                    </a:p>
                  </a:txBody>
                  <a:tcPr marL="68591" marR="68591" marT="0" marB="0" anchor="ctr">
                    <a:solidFill>
                      <a:srgbClr val="FB53CF"/>
                    </a:solidFill>
                  </a:tcPr>
                </a:tc>
              </a:tr>
              <a:tr h="305922">
                <a:tc>
                  <a:txBody>
                    <a:bodyPr/>
                    <a:lstStyle/>
                    <a:p>
                      <a:pPr algn="just">
                        <a:spcAft>
                          <a:spcPts val="0"/>
                        </a:spcAft>
                      </a:pPr>
                      <a:r>
                        <a:rPr lang="es-ES" sz="1100" dirty="0">
                          <a:effectLst/>
                        </a:rPr>
                        <a:t>CIEN METROS – NORTE</a:t>
                      </a:r>
                      <a:endParaRPr lang="es-MX" sz="1200" dirty="0">
                        <a:effectLst/>
                        <a:latin typeface="Arial"/>
                        <a:ea typeface="Times New Roman"/>
                        <a:cs typeface="Times New Roman"/>
                      </a:endParaRPr>
                    </a:p>
                  </a:txBody>
                  <a:tcPr marL="68591" marR="68591" marT="0" marB="0" anchor="ctr">
                    <a:solidFill>
                      <a:srgbClr val="7030A0"/>
                    </a:solidFill>
                  </a:tcPr>
                </a:tc>
              </a:tr>
              <a:tr h="264667">
                <a:tc>
                  <a:txBody>
                    <a:bodyPr/>
                    <a:lstStyle/>
                    <a:p>
                      <a:pPr algn="just">
                        <a:spcAft>
                          <a:spcPts val="0"/>
                        </a:spcAft>
                      </a:pPr>
                      <a:r>
                        <a:rPr lang="es-ES" sz="1100">
                          <a:effectLst/>
                        </a:rPr>
                        <a:t>TAXQUEÑA – SUR</a:t>
                      </a:r>
                      <a:endParaRPr lang="es-MX" sz="1200">
                        <a:effectLst/>
                        <a:latin typeface="Arial"/>
                        <a:ea typeface="Times New Roman"/>
                        <a:cs typeface="Times New Roman"/>
                      </a:endParaRPr>
                    </a:p>
                  </a:txBody>
                  <a:tcPr marL="68591" marR="68591" marT="0" marB="0" anchor="ctr">
                    <a:solidFill>
                      <a:srgbClr val="7030A0"/>
                    </a:solidFill>
                  </a:tcPr>
                </a:tc>
              </a:tr>
              <a:tr h="264032">
                <a:tc>
                  <a:txBody>
                    <a:bodyPr/>
                    <a:lstStyle/>
                    <a:p>
                      <a:pPr algn="just">
                        <a:spcAft>
                          <a:spcPts val="0"/>
                        </a:spcAft>
                      </a:pPr>
                      <a:r>
                        <a:rPr lang="es-ES" sz="1100">
                          <a:effectLst/>
                        </a:rPr>
                        <a:t>TAPO – ORIENTE</a:t>
                      </a:r>
                      <a:endParaRPr lang="es-MX" sz="1200">
                        <a:effectLst/>
                        <a:latin typeface="Arial"/>
                        <a:ea typeface="Times New Roman"/>
                        <a:cs typeface="Times New Roman"/>
                      </a:endParaRPr>
                    </a:p>
                  </a:txBody>
                  <a:tcPr marL="68591" marR="68591" marT="0" marB="0" anchor="ctr">
                    <a:solidFill>
                      <a:srgbClr val="7030A0"/>
                    </a:solidFill>
                  </a:tcPr>
                </a:tc>
              </a:tr>
              <a:tr h="258955">
                <a:tc>
                  <a:txBody>
                    <a:bodyPr/>
                    <a:lstStyle/>
                    <a:p>
                      <a:pPr algn="just">
                        <a:spcAft>
                          <a:spcPts val="0"/>
                        </a:spcAft>
                      </a:pPr>
                      <a:r>
                        <a:rPr lang="es-ES" sz="1100" dirty="0">
                          <a:effectLst/>
                        </a:rPr>
                        <a:t>OBSERVATORIO – PONIENTE</a:t>
                      </a:r>
                      <a:endParaRPr lang="es-MX" sz="1200" dirty="0">
                        <a:effectLst/>
                        <a:latin typeface="Arial"/>
                        <a:ea typeface="Times New Roman"/>
                        <a:cs typeface="Times New Roman"/>
                      </a:endParaRPr>
                    </a:p>
                  </a:txBody>
                  <a:tcPr marL="68591" marR="68591" marT="0" marB="0" anchor="ctr">
                    <a:solidFill>
                      <a:srgbClr val="7030A0"/>
                    </a:solidFill>
                  </a:tcPr>
                </a:tc>
              </a:tr>
            </a:tbl>
          </a:graphicData>
        </a:graphic>
      </p:graphicFrame>
    </p:spTree>
    <p:extLst>
      <p:ext uri="{BB962C8B-B14F-4D97-AF65-F5344CB8AC3E}">
        <p14:creationId xmlns:p14="http://schemas.microsoft.com/office/powerpoint/2010/main" val="111496528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010400" y="6356350"/>
            <a:ext cx="2133600" cy="501650"/>
          </a:xfrm>
        </p:spPr>
        <p:txBody>
          <a:bodyPr/>
          <a:lstStyle/>
          <a:p>
            <a:pPr>
              <a:defRPr/>
            </a:pPr>
            <a:fld id="{A07C0852-EC88-42F5-A84E-48E9F49556F9}" type="slidenum">
              <a:rPr lang="es-ES" smtClean="0"/>
              <a:pPr>
                <a:defRPr/>
              </a:pPr>
              <a:t>121</a:t>
            </a:fld>
            <a:endParaRPr lang="es-ES" dirty="0"/>
          </a:p>
        </p:txBody>
      </p:sp>
      <p:sp>
        <p:nvSpPr>
          <p:cNvPr id="56323" name="2 Marcador de contenido"/>
          <p:cNvSpPr>
            <a:spLocks noGrp="1"/>
          </p:cNvSpPr>
          <p:nvPr>
            <p:ph idx="1"/>
          </p:nvPr>
        </p:nvSpPr>
        <p:spPr>
          <a:xfrm>
            <a:off x="611188" y="1933575"/>
            <a:ext cx="7993062" cy="2466975"/>
          </a:xfrm>
        </p:spPr>
        <p:txBody>
          <a:bodyPr>
            <a:normAutofit/>
          </a:bodyPr>
          <a:lstStyle/>
          <a:p>
            <a:pPr marL="0" indent="0" algn="just">
              <a:lnSpc>
                <a:spcPct val="80000"/>
              </a:lnSpc>
              <a:buFontTx/>
              <a:buNone/>
            </a:pPr>
            <a:endParaRPr lang="es-ES" sz="1800" dirty="0" smtClean="0">
              <a:cs typeface="Arial" charset="0"/>
            </a:endParaRPr>
          </a:p>
          <a:p>
            <a:pPr marL="0" indent="0" algn="just">
              <a:lnSpc>
                <a:spcPct val="80000"/>
              </a:lnSpc>
              <a:buFontTx/>
              <a:buNone/>
            </a:pPr>
            <a:endParaRPr lang="es-ES" sz="1800" dirty="0" smtClean="0">
              <a:cs typeface="Arial" charset="0"/>
            </a:endParaRPr>
          </a:p>
          <a:p>
            <a:pPr marL="0" indent="0" algn="just">
              <a:lnSpc>
                <a:spcPct val="80000"/>
              </a:lnSpc>
              <a:buFontTx/>
              <a:buNone/>
            </a:pPr>
            <a:endParaRPr lang="es-ES" sz="1800" dirty="0" smtClean="0">
              <a:cs typeface="Arial" charset="0"/>
            </a:endParaRPr>
          </a:p>
          <a:p>
            <a:pPr marL="0" indent="0">
              <a:buFontTx/>
              <a:buNone/>
            </a:pPr>
            <a:endParaRPr lang="es-MX" sz="1800" dirty="0" smtClean="0">
              <a:cs typeface="Arial" charset="0"/>
            </a:endParaRPr>
          </a:p>
        </p:txBody>
      </p:sp>
      <p:sp>
        <p:nvSpPr>
          <p:cNvPr id="5" name="4 Rectángulo"/>
          <p:cNvSpPr/>
          <p:nvPr/>
        </p:nvSpPr>
        <p:spPr>
          <a:xfrm>
            <a:off x="428625" y="3704591"/>
            <a:ext cx="8175625" cy="590931"/>
          </a:xfrm>
          <a:prstGeom prst="rect">
            <a:avLst/>
          </a:prstGeom>
        </p:spPr>
        <p:txBody>
          <a:bodyPr wrap="square">
            <a:spAutoFit/>
          </a:bodyPr>
          <a:lstStyle/>
          <a:p>
            <a:pPr indent="11113" algn="just">
              <a:lnSpc>
                <a:spcPct val="80000"/>
              </a:lnSpc>
              <a:buFontTx/>
              <a:buNone/>
              <a:defRPr/>
            </a:pPr>
            <a:endParaRPr lang="es-MX" dirty="0"/>
          </a:p>
          <a:p>
            <a:pPr indent="11113" algn="just">
              <a:defRPr/>
            </a:pPr>
            <a:r>
              <a:rPr lang="es-MX" dirty="0"/>
              <a:t> </a:t>
            </a:r>
          </a:p>
        </p:txBody>
      </p:sp>
      <p:sp>
        <p:nvSpPr>
          <p:cNvPr id="6" name="Rectangle 2"/>
          <p:cNvSpPr>
            <a:spLocks noGrp="1" noChangeArrowheads="1"/>
          </p:cNvSpPr>
          <p:nvPr>
            <p:ph type="title"/>
          </p:nvPr>
        </p:nvSpPr>
        <p:spPr>
          <a:xfrm>
            <a:off x="468313" y="800100"/>
            <a:ext cx="8229600" cy="468313"/>
          </a:xfrm>
        </p:spPr>
        <p:txBody>
          <a:bodyPr>
            <a:normAutofit fontScale="90000"/>
          </a:bodyPr>
          <a:lstStyle/>
          <a:p>
            <a:r>
              <a:rPr lang="es-MX" sz="1800" b="1" dirty="0" smtClean="0">
                <a:solidFill>
                  <a:srgbClr val="8D44C4"/>
                </a:solidFill>
              </a:rPr>
              <a:t>LINEAS O ESTACIONES DEL TRANSPORTE PÚBLICO A MONITOREAR POR LOS COORDINADORES DE MONITOREO</a:t>
            </a:r>
            <a:endParaRPr lang="es-ES" sz="1800" b="1" dirty="0" smtClean="0">
              <a:solidFill>
                <a:srgbClr val="8D44C4"/>
              </a:solidFill>
            </a:endParaRPr>
          </a:p>
        </p:txBody>
      </p:sp>
      <p:graphicFrame>
        <p:nvGraphicFramePr>
          <p:cNvPr id="7" name="6 Tabla"/>
          <p:cNvGraphicFramePr>
            <a:graphicFrameLocks noGrp="1"/>
          </p:cNvGraphicFramePr>
          <p:nvPr>
            <p:extLst>
              <p:ext uri="{D42A27DB-BD31-4B8C-83A1-F6EECF244321}">
                <p14:modId xmlns:p14="http://schemas.microsoft.com/office/powerpoint/2010/main" val="469304843"/>
              </p:ext>
            </p:extLst>
          </p:nvPr>
        </p:nvGraphicFramePr>
        <p:xfrm>
          <a:off x="2268538" y="1446213"/>
          <a:ext cx="4548187" cy="4646609"/>
        </p:xfrm>
        <a:graphic>
          <a:graphicData uri="http://schemas.openxmlformats.org/drawingml/2006/table">
            <a:tbl>
              <a:tblPr firstRow="1" firstCol="1" lastRow="1" lastCol="1" bandRow="1" bandCol="1">
                <a:tableStyleId>{5C22544A-7EE6-4342-B048-85BDC9FD1C3A}</a:tableStyleId>
              </a:tblPr>
              <a:tblGrid>
                <a:gridCol w="1987521"/>
                <a:gridCol w="2560666"/>
              </a:tblGrid>
              <a:tr h="366084">
                <a:tc gridSpan="2">
                  <a:txBody>
                    <a:bodyPr/>
                    <a:lstStyle/>
                    <a:p>
                      <a:pPr algn="ctr">
                        <a:spcAft>
                          <a:spcPts val="0"/>
                        </a:spcAft>
                      </a:pPr>
                      <a:r>
                        <a:rPr lang="es-MX" sz="1200" dirty="0" smtClean="0">
                          <a:effectLst/>
                        </a:rPr>
                        <a:t>LÍNEAS </a:t>
                      </a:r>
                      <a:r>
                        <a:rPr lang="es-MX" sz="1200" dirty="0">
                          <a:effectLst/>
                        </a:rPr>
                        <a:t>DEL METRO, METROBÚS, </a:t>
                      </a:r>
                      <a:r>
                        <a:rPr lang="es-MX" sz="1200" dirty="0" smtClean="0">
                          <a:effectLst/>
                        </a:rPr>
                        <a:t>MEXIBÚS</a:t>
                      </a:r>
                      <a:r>
                        <a:rPr lang="es-MX" sz="1200" dirty="0">
                          <a:effectLst/>
                        </a:rPr>
                        <a:t>, TREN LIGERO Y TRANSPORTE SUBURBANO</a:t>
                      </a:r>
                      <a:endParaRPr lang="es-MX" sz="1200" dirty="0">
                        <a:effectLst/>
                        <a:latin typeface="Arial"/>
                        <a:ea typeface="Times New Roman"/>
                        <a:cs typeface="Times New Roman"/>
                      </a:endParaRPr>
                    </a:p>
                  </a:txBody>
                  <a:tcPr marL="66558" marR="66558" marT="0" marB="0" anchor="ctr">
                    <a:solidFill>
                      <a:srgbClr val="FB53CF"/>
                    </a:solidFill>
                  </a:tcPr>
                </a:tc>
                <a:tc hMerge="1">
                  <a:txBody>
                    <a:bodyPr/>
                    <a:lstStyle/>
                    <a:p>
                      <a:endParaRPr lang="es-MX"/>
                    </a:p>
                  </a:txBody>
                  <a:tcPr/>
                </a:tc>
              </a:tr>
              <a:tr h="244673">
                <a:tc>
                  <a:txBody>
                    <a:bodyPr/>
                    <a:lstStyle/>
                    <a:p>
                      <a:pPr algn="just">
                        <a:spcAft>
                          <a:spcPts val="0"/>
                        </a:spcAft>
                      </a:pPr>
                      <a:r>
                        <a:rPr lang="es-MX" sz="1200">
                          <a:effectLst/>
                        </a:rPr>
                        <a:t>Línea 1</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a:effectLst/>
                        </a:rPr>
                        <a:t>Observatorio – Pantitlán</a:t>
                      </a:r>
                      <a:endParaRPr lang="es-MX" sz="1200">
                        <a:effectLst/>
                        <a:latin typeface="Arial"/>
                        <a:ea typeface="Times New Roman"/>
                        <a:cs typeface="Times New Roman"/>
                      </a:endParaRPr>
                    </a:p>
                  </a:txBody>
                  <a:tcPr marL="66558" marR="66558" marT="0" marB="0" anchor="ctr">
                    <a:solidFill>
                      <a:srgbClr val="7030A0"/>
                    </a:solidFill>
                  </a:tcPr>
                </a:tc>
              </a:tr>
              <a:tr h="244673">
                <a:tc>
                  <a:txBody>
                    <a:bodyPr/>
                    <a:lstStyle/>
                    <a:p>
                      <a:pPr algn="just">
                        <a:spcAft>
                          <a:spcPts val="0"/>
                        </a:spcAft>
                      </a:pPr>
                      <a:r>
                        <a:rPr lang="es-MX" sz="1200">
                          <a:effectLst/>
                        </a:rPr>
                        <a:t>Línea 2</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a:effectLst/>
                        </a:rPr>
                        <a:t>Cuatro Caminos – Taxqueña</a:t>
                      </a:r>
                      <a:endParaRPr lang="es-MX" sz="1200">
                        <a:effectLst/>
                        <a:latin typeface="Arial"/>
                        <a:ea typeface="Times New Roman"/>
                        <a:cs typeface="Times New Roman"/>
                      </a:endParaRPr>
                    </a:p>
                  </a:txBody>
                  <a:tcPr marL="66558" marR="66558" marT="0" marB="0" anchor="ctr">
                    <a:solidFill>
                      <a:srgbClr val="7030A0"/>
                    </a:solidFill>
                  </a:tcPr>
                </a:tc>
              </a:tr>
              <a:tr h="244673">
                <a:tc>
                  <a:txBody>
                    <a:bodyPr/>
                    <a:lstStyle/>
                    <a:p>
                      <a:pPr algn="just">
                        <a:spcAft>
                          <a:spcPts val="0"/>
                        </a:spcAft>
                      </a:pPr>
                      <a:r>
                        <a:rPr lang="es-MX" sz="1200">
                          <a:effectLst/>
                        </a:rPr>
                        <a:t>Línea 3</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a:effectLst/>
                        </a:rPr>
                        <a:t>Universidad – Indios Verdes</a:t>
                      </a:r>
                      <a:endParaRPr lang="es-MX" sz="1200">
                        <a:effectLst/>
                        <a:latin typeface="Arial"/>
                        <a:ea typeface="Times New Roman"/>
                        <a:cs typeface="Times New Roman"/>
                      </a:endParaRPr>
                    </a:p>
                  </a:txBody>
                  <a:tcPr marL="66558" marR="66558" marT="0" marB="0" anchor="ctr">
                    <a:solidFill>
                      <a:srgbClr val="7030A0"/>
                    </a:solidFill>
                  </a:tcPr>
                </a:tc>
              </a:tr>
              <a:tr h="244673">
                <a:tc>
                  <a:txBody>
                    <a:bodyPr/>
                    <a:lstStyle/>
                    <a:p>
                      <a:pPr algn="just">
                        <a:spcAft>
                          <a:spcPts val="0"/>
                        </a:spcAft>
                      </a:pPr>
                      <a:r>
                        <a:rPr lang="es-MX" sz="1200">
                          <a:effectLst/>
                        </a:rPr>
                        <a:t>Línea 4</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a:effectLst/>
                        </a:rPr>
                        <a:t>Santa Anita – Martín Carrera</a:t>
                      </a:r>
                      <a:endParaRPr lang="es-MX" sz="1200">
                        <a:effectLst/>
                        <a:latin typeface="Arial"/>
                        <a:ea typeface="Times New Roman"/>
                        <a:cs typeface="Times New Roman"/>
                      </a:endParaRPr>
                    </a:p>
                  </a:txBody>
                  <a:tcPr marL="66558" marR="66558" marT="0" marB="0" anchor="ctr">
                    <a:solidFill>
                      <a:srgbClr val="7030A0"/>
                    </a:solidFill>
                  </a:tcPr>
                </a:tc>
              </a:tr>
              <a:tr h="244673">
                <a:tc>
                  <a:txBody>
                    <a:bodyPr/>
                    <a:lstStyle/>
                    <a:p>
                      <a:pPr algn="just">
                        <a:spcAft>
                          <a:spcPts val="0"/>
                        </a:spcAft>
                      </a:pPr>
                      <a:r>
                        <a:rPr lang="es-MX" sz="1200">
                          <a:effectLst/>
                        </a:rPr>
                        <a:t>Línea 5</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a:effectLst/>
                        </a:rPr>
                        <a:t>Pantitlán – Politécnico</a:t>
                      </a:r>
                      <a:endParaRPr lang="es-MX" sz="1200">
                        <a:effectLst/>
                        <a:latin typeface="Arial"/>
                        <a:ea typeface="Times New Roman"/>
                        <a:cs typeface="Times New Roman"/>
                      </a:endParaRPr>
                    </a:p>
                  </a:txBody>
                  <a:tcPr marL="66558" marR="66558" marT="0" marB="0" anchor="ctr">
                    <a:solidFill>
                      <a:srgbClr val="7030A0"/>
                    </a:solidFill>
                  </a:tcPr>
                </a:tc>
              </a:tr>
              <a:tr h="244673">
                <a:tc>
                  <a:txBody>
                    <a:bodyPr/>
                    <a:lstStyle/>
                    <a:p>
                      <a:pPr algn="just">
                        <a:spcAft>
                          <a:spcPts val="0"/>
                        </a:spcAft>
                      </a:pPr>
                      <a:r>
                        <a:rPr lang="es-MX" sz="1200">
                          <a:effectLst/>
                        </a:rPr>
                        <a:t>Línea 6</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a:effectLst/>
                        </a:rPr>
                        <a:t>El Rosario – Martín Carrera</a:t>
                      </a:r>
                      <a:endParaRPr lang="es-MX" sz="1200">
                        <a:effectLst/>
                        <a:latin typeface="Arial"/>
                        <a:ea typeface="Times New Roman"/>
                        <a:cs typeface="Times New Roman"/>
                      </a:endParaRPr>
                    </a:p>
                  </a:txBody>
                  <a:tcPr marL="66558" marR="66558" marT="0" marB="0" anchor="ctr">
                    <a:solidFill>
                      <a:srgbClr val="7030A0"/>
                    </a:solidFill>
                  </a:tcPr>
                </a:tc>
              </a:tr>
              <a:tr h="244673">
                <a:tc>
                  <a:txBody>
                    <a:bodyPr/>
                    <a:lstStyle/>
                    <a:p>
                      <a:pPr algn="just">
                        <a:spcAft>
                          <a:spcPts val="0"/>
                        </a:spcAft>
                      </a:pPr>
                      <a:r>
                        <a:rPr lang="es-MX" sz="1200">
                          <a:effectLst/>
                        </a:rPr>
                        <a:t>Línea 7</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a:effectLst/>
                        </a:rPr>
                        <a:t>El Rosario – Barranca del Muerto</a:t>
                      </a:r>
                      <a:endParaRPr lang="es-MX" sz="1200">
                        <a:effectLst/>
                        <a:latin typeface="Arial"/>
                        <a:ea typeface="Times New Roman"/>
                        <a:cs typeface="Times New Roman"/>
                      </a:endParaRPr>
                    </a:p>
                  </a:txBody>
                  <a:tcPr marL="66558" marR="66558" marT="0" marB="0" anchor="ctr">
                    <a:solidFill>
                      <a:srgbClr val="7030A0"/>
                    </a:solidFill>
                  </a:tcPr>
                </a:tc>
              </a:tr>
              <a:tr h="244673">
                <a:tc>
                  <a:txBody>
                    <a:bodyPr/>
                    <a:lstStyle/>
                    <a:p>
                      <a:pPr algn="just">
                        <a:spcAft>
                          <a:spcPts val="0"/>
                        </a:spcAft>
                      </a:pPr>
                      <a:r>
                        <a:rPr lang="es-MX" sz="1200">
                          <a:effectLst/>
                        </a:rPr>
                        <a:t>Línea 8</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a:effectLst/>
                        </a:rPr>
                        <a:t>Garibaldi – Constitución de 1917</a:t>
                      </a:r>
                      <a:endParaRPr lang="es-MX" sz="1200">
                        <a:effectLst/>
                        <a:latin typeface="Arial"/>
                        <a:ea typeface="Times New Roman"/>
                        <a:cs typeface="Times New Roman"/>
                      </a:endParaRPr>
                    </a:p>
                  </a:txBody>
                  <a:tcPr marL="66558" marR="66558" marT="0" marB="0" anchor="ctr">
                    <a:solidFill>
                      <a:srgbClr val="7030A0"/>
                    </a:solidFill>
                  </a:tcPr>
                </a:tc>
              </a:tr>
              <a:tr h="244673">
                <a:tc>
                  <a:txBody>
                    <a:bodyPr/>
                    <a:lstStyle/>
                    <a:p>
                      <a:pPr algn="just">
                        <a:spcAft>
                          <a:spcPts val="0"/>
                        </a:spcAft>
                      </a:pPr>
                      <a:r>
                        <a:rPr lang="es-MX" sz="1200">
                          <a:effectLst/>
                        </a:rPr>
                        <a:t>Línea 9</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a:effectLst/>
                        </a:rPr>
                        <a:t>Tacubaya – Pantitlán</a:t>
                      </a:r>
                      <a:endParaRPr lang="es-MX" sz="1200">
                        <a:effectLst/>
                        <a:latin typeface="Arial"/>
                        <a:ea typeface="Times New Roman"/>
                        <a:cs typeface="Times New Roman"/>
                      </a:endParaRPr>
                    </a:p>
                  </a:txBody>
                  <a:tcPr marL="66558" marR="66558" marT="0" marB="0" anchor="ctr">
                    <a:solidFill>
                      <a:srgbClr val="7030A0"/>
                    </a:solidFill>
                  </a:tcPr>
                </a:tc>
              </a:tr>
              <a:tr h="244673">
                <a:tc>
                  <a:txBody>
                    <a:bodyPr/>
                    <a:lstStyle/>
                    <a:p>
                      <a:pPr algn="just">
                        <a:spcAft>
                          <a:spcPts val="0"/>
                        </a:spcAft>
                      </a:pPr>
                      <a:r>
                        <a:rPr lang="es-MX" sz="1200">
                          <a:effectLst/>
                        </a:rPr>
                        <a:t>Línea “A”</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a:effectLst/>
                        </a:rPr>
                        <a:t>Pantitlán – La Paz</a:t>
                      </a:r>
                      <a:endParaRPr lang="es-MX" sz="1200">
                        <a:effectLst/>
                        <a:latin typeface="Arial"/>
                        <a:ea typeface="Times New Roman"/>
                        <a:cs typeface="Times New Roman"/>
                      </a:endParaRPr>
                    </a:p>
                  </a:txBody>
                  <a:tcPr marL="66558" marR="66558" marT="0" marB="0" anchor="ctr">
                    <a:solidFill>
                      <a:srgbClr val="7030A0"/>
                    </a:solidFill>
                  </a:tcPr>
                </a:tc>
              </a:tr>
              <a:tr h="244673">
                <a:tc>
                  <a:txBody>
                    <a:bodyPr/>
                    <a:lstStyle/>
                    <a:p>
                      <a:pPr algn="just">
                        <a:spcAft>
                          <a:spcPts val="0"/>
                        </a:spcAft>
                      </a:pPr>
                      <a:r>
                        <a:rPr lang="es-MX" sz="1200">
                          <a:effectLst/>
                        </a:rPr>
                        <a:t>Línea “B”</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a:effectLst/>
                        </a:rPr>
                        <a:t>Buena Vista – Ciudad Azteca</a:t>
                      </a:r>
                      <a:endParaRPr lang="es-MX" sz="1200">
                        <a:effectLst/>
                        <a:latin typeface="Arial"/>
                        <a:ea typeface="Times New Roman"/>
                        <a:cs typeface="Times New Roman"/>
                      </a:endParaRPr>
                    </a:p>
                  </a:txBody>
                  <a:tcPr marL="66558" marR="66558" marT="0" marB="0" anchor="ctr">
                    <a:solidFill>
                      <a:srgbClr val="7030A0"/>
                    </a:solidFill>
                  </a:tcPr>
                </a:tc>
              </a:tr>
              <a:tr h="244673">
                <a:tc>
                  <a:txBody>
                    <a:bodyPr/>
                    <a:lstStyle/>
                    <a:p>
                      <a:pPr algn="just">
                        <a:spcAft>
                          <a:spcPts val="0"/>
                        </a:spcAft>
                      </a:pPr>
                      <a:r>
                        <a:rPr lang="es-MX" sz="1200">
                          <a:effectLst/>
                        </a:rPr>
                        <a:t>Tren ligero</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a:effectLst/>
                        </a:rPr>
                        <a:t>Tasqueña – Xochimilco</a:t>
                      </a:r>
                      <a:endParaRPr lang="es-MX" sz="1200">
                        <a:effectLst/>
                        <a:latin typeface="Arial"/>
                        <a:ea typeface="Times New Roman"/>
                        <a:cs typeface="Times New Roman"/>
                      </a:endParaRPr>
                    </a:p>
                  </a:txBody>
                  <a:tcPr marL="66558" marR="66558" marT="0" marB="0" anchor="ctr">
                    <a:solidFill>
                      <a:srgbClr val="7030A0"/>
                    </a:solidFill>
                  </a:tcPr>
                </a:tc>
              </a:tr>
              <a:tr h="244673">
                <a:tc>
                  <a:txBody>
                    <a:bodyPr/>
                    <a:lstStyle/>
                    <a:p>
                      <a:pPr algn="just">
                        <a:spcAft>
                          <a:spcPts val="0"/>
                        </a:spcAft>
                      </a:pPr>
                      <a:r>
                        <a:rPr lang="es-MX" sz="1200">
                          <a:effectLst/>
                        </a:rPr>
                        <a:t>Tren Suburbano</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dirty="0">
                          <a:effectLst/>
                        </a:rPr>
                        <a:t>Buena Vista – </a:t>
                      </a:r>
                      <a:r>
                        <a:rPr lang="es-MX" sz="1200" dirty="0" smtClean="0">
                          <a:effectLst/>
                        </a:rPr>
                        <a:t>Cuautitlán</a:t>
                      </a:r>
                      <a:endParaRPr lang="es-MX" sz="1200" dirty="0">
                        <a:effectLst/>
                        <a:latin typeface="Arial"/>
                        <a:ea typeface="Times New Roman"/>
                        <a:cs typeface="Times New Roman"/>
                      </a:endParaRPr>
                    </a:p>
                  </a:txBody>
                  <a:tcPr marL="66558" marR="66558" marT="0" marB="0" anchor="ctr">
                    <a:solidFill>
                      <a:srgbClr val="7030A0"/>
                    </a:solidFill>
                  </a:tcPr>
                </a:tc>
              </a:tr>
              <a:tr h="244673">
                <a:tc>
                  <a:txBody>
                    <a:bodyPr/>
                    <a:lstStyle/>
                    <a:p>
                      <a:pPr algn="just">
                        <a:spcAft>
                          <a:spcPts val="0"/>
                        </a:spcAft>
                      </a:pPr>
                      <a:r>
                        <a:rPr lang="es-MX" sz="1200">
                          <a:effectLst/>
                        </a:rPr>
                        <a:t>Metrobús, Línea 1</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dirty="0">
                          <a:effectLst/>
                        </a:rPr>
                        <a:t>Indios Verdes – El Caminero</a:t>
                      </a:r>
                      <a:endParaRPr lang="es-MX" sz="1200" dirty="0">
                        <a:effectLst/>
                        <a:latin typeface="Arial"/>
                        <a:ea typeface="Times New Roman"/>
                        <a:cs typeface="Times New Roman"/>
                      </a:endParaRPr>
                    </a:p>
                  </a:txBody>
                  <a:tcPr marL="66558" marR="66558" marT="0" marB="0" anchor="ctr">
                    <a:solidFill>
                      <a:srgbClr val="7030A0"/>
                    </a:solidFill>
                  </a:tcPr>
                </a:tc>
              </a:tr>
              <a:tr h="244673">
                <a:tc>
                  <a:txBody>
                    <a:bodyPr/>
                    <a:lstStyle/>
                    <a:p>
                      <a:pPr algn="just">
                        <a:spcAft>
                          <a:spcPts val="0"/>
                        </a:spcAft>
                      </a:pPr>
                      <a:r>
                        <a:rPr lang="es-MX" sz="1200">
                          <a:effectLst/>
                        </a:rPr>
                        <a:t>Metrobús, Línea 2</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a:effectLst/>
                        </a:rPr>
                        <a:t>Tacubaya – CCH Oriente</a:t>
                      </a:r>
                      <a:endParaRPr lang="es-MX" sz="1200">
                        <a:effectLst/>
                        <a:latin typeface="Arial"/>
                        <a:ea typeface="Times New Roman"/>
                        <a:cs typeface="Times New Roman"/>
                      </a:endParaRPr>
                    </a:p>
                  </a:txBody>
                  <a:tcPr marL="66558" marR="66558" marT="0" marB="0" anchor="ctr">
                    <a:solidFill>
                      <a:srgbClr val="7030A0"/>
                    </a:solidFill>
                  </a:tcPr>
                </a:tc>
              </a:tr>
              <a:tr h="244673">
                <a:tc>
                  <a:txBody>
                    <a:bodyPr/>
                    <a:lstStyle/>
                    <a:p>
                      <a:pPr algn="just">
                        <a:spcAft>
                          <a:spcPts val="0"/>
                        </a:spcAft>
                      </a:pPr>
                      <a:r>
                        <a:rPr lang="es-MX" sz="1200">
                          <a:effectLst/>
                        </a:rPr>
                        <a:t>Metrobús, Línea 3</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a:effectLst/>
                        </a:rPr>
                        <a:t>Tenayuca – Avenida Cuauhtémoc</a:t>
                      </a:r>
                      <a:endParaRPr lang="es-MX" sz="1200">
                        <a:effectLst/>
                        <a:latin typeface="Arial"/>
                        <a:ea typeface="Times New Roman"/>
                        <a:cs typeface="Times New Roman"/>
                      </a:endParaRPr>
                    </a:p>
                  </a:txBody>
                  <a:tcPr marL="66558" marR="66558" marT="0" marB="0" anchor="ctr">
                    <a:solidFill>
                      <a:srgbClr val="7030A0"/>
                    </a:solidFill>
                  </a:tcPr>
                </a:tc>
              </a:tr>
              <a:tr h="365757">
                <a:tc>
                  <a:txBody>
                    <a:bodyPr/>
                    <a:lstStyle/>
                    <a:p>
                      <a:pPr algn="just">
                        <a:spcAft>
                          <a:spcPts val="0"/>
                        </a:spcAft>
                      </a:pPr>
                      <a:r>
                        <a:rPr lang="es-MX" sz="1200">
                          <a:effectLst/>
                        </a:rPr>
                        <a:t>Mexibús</a:t>
                      </a:r>
                      <a:endParaRPr lang="es-MX" sz="1200">
                        <a:effectLst/>
                        <a:latin typeface="Arial"/>
                        <a:ea typeface="Times New Roman"/>
                        <a:cs typeface="Times New Roman"/>
                      </a:endParaRPr>
                    </a:p>
                  </a:txBody>
                  <a:tcPr marL="66558" marR="66558" marT="0" marB="0" anchor="ctr">
                    <a:solidFill>
                      <a:srgbClr val="7030A0"/>
                    </a:solidFill>
                  </a:tcPr>
                </a:tc>
                <a:tc>
                  <a:txBody>
                    <a:bodyPr/>
                    <a:lstStyle/>
                    <a:p>
                      <a:pPr algn="just">
                        <a:spcAft>
                          <a:spcPts val="0"/>
                        </a:spcAft>
                      </a:pPr>
                      <a:r>
                        <a:rPr lang="es-MX" sz="1200" dirty="0">
                          <a:effectLst/>
                        </a:rPr>
                        <a:t>Ciudad Azteca – Central de Abastos</a:t>
                      </a:r>
                      <a:endParaRPr lang="es-MX" sz="1200" dirty="0">
                        <a:effectLst/>
                        <a:latin typeface="Arial"/>
                        <a:ea typeface="Times New Roman"/>
                        <a:cs typeface="Times New Roman"/>
                      </a:endParaRPr>
                    </a:p>
                  </a:txBody>
                  <a:tcPr marL="66558" marR="66558" marT="0" marB="0" anchor="ctr">
                    <a:solidFill>
                      <a:srgbClr val="7030A0"/>
                    </a:solidFill>
                  </a:tcPr>
                </a:tc>
              </a:tr>
            </a:tbl>
          </a:graphicData>
        </a:graphic>
      </p:graphicFrame>
    </p:spTree>
    <p:extLst>
      <p:ext uri="{BB962C8B-B14F-4D97-AF65-F5344CB8AC3E}">
        <p14:creationId xmlns:p14="http://schemas.microsoft.com/office/powerpoint/2010/main" val="283672303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7010400" y="6356350"/>
            <a:ext cx="2133600" cy="501650"/>
          </a:xfrm>
        </p:spPr>
        <p:txBody>
          <a:bodyPr/>
          <a:lstStyle/>
          <a:p>
            <a:pPr>
              <a:defRPr/>
            </a:pPr>
            <a:fld id="{C7C0620A-BB54-46E8-A533-9D0E84A8B98D}" type="slidenum">
              <a:rPr lang="es-ES"/>
              <a:pPr>
                <a:defRPr/>
              </a:pPr>
              <a:t>122</a:t>
            </a:fld>
            <a:endParaRPr lang="es-ES" dirty="0"/>
          </a:p>
        </p:txBody>
      </p:sp>
      <p:sp>
        <p:nvSpPr>
          <p:cNvPr id="3" name="Rectangle 5"/>
          <p:cNvSpPr>
            <a:spLocks noChangeArrowheads="1"/>
          </p:cNvSpPr>
          <p:nvPr/>
        </p:nvSpPr>
        <p:spPr bwMode="auto">
          <a:xfrm>
            <a:off x="900113" y="608107"/>
            <a:ext cx="7272337" cy="784830"/>
          </a:xfrm>
          <a:prstGeom prst="rect">
            <a:avLst/>
          </a:prstGeom>
          <a:noFill/>
          <a:ln>
            <a:noFill/>
          </a:ln>
          <a:effectLst/>
          <a:extLst/>
        </p:spPr>
        <p:txBody>
          <a:bodyPr anchor="ctr">
            <a:spAutoFit/>
          </a:bodyPr>
          <a:lstStyle/>
          <a:p>
            <a:pPr algn="ctr" eaLnBrk="0" hangingPunct="0">
              <a:defRPr/>
            </a:pPr>
            <a:r>
              <a:rPr lang="es-ES_tradnl" sz="2000" b="1" dirty="0" smtClean="0">
                <a:solidFill>
                  <a:srgbClr val="7030A0"/>
                </a:solidFill>
                <a:effectLst>
                  <a:outerShdw blurRad="38100" dist="38100" dir="2700000" algn="tl">
                    <a:srgbClr val="C0C0C0"/>
                  </a:outerShdw>
                </a:effectLst>
                <a:cs typeface="Times New Roman" pitchFamily="18" charset="0"/>
              </a:rPr>
              <a:t>DESGLOSE </a:t>
            </a:r>
            <a:r>
              <a:rPr lang="es-ES_tradnl" sz="2000" b="1" dirty="0">
                <a:solidFill>
                  <a:srgbClr val="7030A0"/>
                </a:solidFill>
                <a:effectLst>
                  <a:outerShdw blurRad="38100" dist="38100" dir="2700000" algn="tl">
                    <a:srgbClr val="C0C0C0"/>
                  </a:outerShdw>
                </a:effectLst>
                <a:cs typeface="Times New Roman" pitchFamily="18" charset="0"/>
              </a:rPr>
              <a:t>DE LA </a:t>
            </a:r>
            <a:r>
              <a:rPr lang="es-ES_tradnl" sz="2000" b="1" dirty="0" smtClean="0">
                <a:solidFill>
                  <a:srgbClr val="7030A0"/>
                </a:solidFill>
                <a:effectLst>
                  <a:outerShdw blurRad="38100" dist="38100" dir="2700000" algn="tl">
                    <a:srgbClr val="C0C0C0"/>
                  </a:outerShdw>
                </a:effectLst>
                <a:cs typeface="Times New Roman" pitchFamily="18" charset="0"/>
              </a:rPr>
              <a:t>INFORMACIÓN MONITOREO EXTRATERRITORIAL</a:t>
            </a:r>
            <a:endParaRPr lang="es-ES_tradnl" sz="2000" b="1" dirty="0">
              <a:solidFill>
                <a:srgbClr val="7030A0"/>
              </a:solidFill>
              <a:effectLst>
                <a:outerShdw blurRad="38100" dist="38100" dir="2700000" algn="tl">
                  <a:srgbClr val="C0C0C0"/>
                </a:outerShdw>
              </a:effectLst>
              <a:cs typeface="Times New Roman" pitchFamily="18" charset="0"/>
            </a:endParaRPr>
          </a:p>
          <a:p>
            <a:pPr algn="just" eaLnBrk="0" hangingPunct="0">
              <a:defRPr/>
            </a:pPr>
            <a:endParaRPr lang="es-MX" sz="900" dirty="0">
              <a:cs typeface="Times New Roman" pitchFamily="18" charset="0"/>
            </a:endParaRPr>
          </a:p>
          <a:p>
            <a:pPr algn="just">
              <a:defRPr/>
            </a:pPr>
            <a:endParaRPr lang="es-MX" sz="1600" dirty="0">
              <a:solidFill>
                <a:schemeClr val="tx2"/>
              </a:solidFill>
              <a:cs typeface="Times New Roman" pitchFamily="18" charset="0"/>
            </a:endParaRPr>
          </a:p>
        </p:txBody>
      </p:sp>
      <p:sp>
        <p:nvSpPr>
          <p:cNvPr id="5" name="4 Rectángulo"/>
          <p:cNvSpPr/>
          <p:nvPr/>
        </p:nvSpPr>
        <p:spPr>
          <a:xfrm>
            <a:off x="1322122" y="1065679"/>
            <a:ext cx="6297878" cy="307777"/>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4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mn-cs"/>
              </a:rPr>
              <a:t>CUADRO GENERAL DE ELEMENTOS OBSERVADOS</a:t>
            </a:r>
          </a:p>
        </p:txBody>
      </p:sp>
      <p:sp>
        <p:nvSpPr>
          <p:cNvPr id="6" name="Rectangle 5"/>
          <p:cNvSpPr>
            <a:spLocks noChangeArrowheads="1"/>
          </p:cNvSpPr>
          <p:nvPr/>
        </p:nvSpPr>
        <p:spPr bwMode="auto">
          <a:xfrm>
            <a:off x="481012" y="1659206"/>
            <a:ext cx="4808537" cy="1122362"/>
          </a:xfrm>
          <a:prstGeom prst="rect">
            <a:avLst/>
          </a:prstGeom>
          <a:noFill/>
          <a:ln>
            <a:noFill/>
          </a:ln>
          <a:effectLst/>
          <a:extLst/>
        </p:spPr>
        <p:txBody>
          <a:bodyPr anchor="ctr">
            <a:spAutoFit/>
          </a:bodyPr>
          <a:lstStyle/>
          <a:p>
            <a:pPr eaLnBrk="0" hangingPunct="0">
              <a:defRPr/>
            </a:pPr>
            <a:r>
              <a:rPr lang="es-MX" sz="1600" b="1" dirty="0">
                <a:solidFill>
                  <a:srgbClr val="7030A0"/>
                </a:solidFill>
                <a:effectLst>
                  <a:outerShdw blurRad="38100" dist="38100" dir="2700000" algn="tl">
                    <a:srgbClr val="C0C0C0"/>
                  </a:outerShdw>
                </a:effectLst>
                <a:latin typeface="Arial" charset="0"/>
                <a:cs typeface="Times New Roman" pitchFamily="18" charset="0"/>
              </a:rPr>
              <a:t>A) POR PARTIDO POLÍTICO Y COALICIONES</a:t>
            </a:r>
          </a:p>
          <a:p>
            <a:pPr eaLnBrk="0" hangingPunct="0">
              <a:defRPr/>
            </a:pPr>
            <a:endParaRPr lang="es-MX" sz="1200" b="1" dirty="0">
              <a:solidFill>
                <a:srgbClr val="7030A0"/>
              </a:solidFill>
              <a:effectLst>
                <a:outerShdw blurRad="38100" dist="38100" dir="2700000" algn="tl">
                  <a:srgbClr val="C0C0C0"/>
                </a:outerShdw>
              </a:effectLst>
              <a:latin typeface="Arial" charset="0"/>
              <a:cs typeface="Times New Roman" pitchFamily="18" charset="0"/>
            </a:endParaRPr>
          </a:p>
          <a:p>
            <a:pPr eaLnBrk="0" hangingPunct="0">
              <a:defRPr/>
            </a:pPr>
            <a:r>
              <a:rPr lang="es-MX" sz="1500" b="1" dirty="0">
                <a:effectLst>
                  <a:outerShdw blurRad="38100" dist="38100" dir="2700000" algn="tl">
                    <a:srgbClr val="C0C0C0"/>
                  </a:outerShdw>
                </a:effectLst>
                <a:latin typeface="Arial" charset="0"/>
                <a:cs typeface="Times New Roman" pitchFamily="18" charset="0"/>
              </a:rPr>
              <a:t>a) Medio Alterno</a:t>
            </a:r>
          </a:p>
          <a:p>
            <a:pPr>
              <a:defRPr/>
            </a:pPr>
            <a:r>
              <a:rPr lang="es-ES" sz="1200" b="1" dirty="0">
                <a:latin typeface="Arial" charset="0"/>
                <a:cs typeface="Times New Roman" pitchFamily="18" charset="0"/>
              </a:rPr>
              <a:t> </a:t>
            </a:r>
            <a:endParaRPr lang="es-MX" sz="1200" dirty="0">
              <a:latin typeface="Arial" charset="0"/>
              <a:cs typeface="Times New Roman" pitchFamily="18" charset="0"/>
            </a:endParaRPr>
          </a:p>
          <a:p>
            <a:pPr algn="just">
              <a:defRPr/>
            </a:pPr>
            <a:r>
              <a:rPr lang="es-ES" sz="1200" b="1" dirty="0">
                <a:latin typeface="Arial" charset="0"/>
                <a:cs typeface="Times New Roman" pitchFamily="18" charset="0"/>
              </a:rPr>
              <a:t> </a:t>
            </a:r>
            <a:r>
              <a:rPr lang="es-ES" sz="1200" dirty="0">
                <a:latin typeface="Arial" charset="0"/>
                <a:cs typeface="Times New Roman" pitchFamily="18" charset="0"/>
              </a:rPr>
              <a:t> </a:t>
            </a:r>
            <a:endParaRPr lang="es-MX" sz="1200" dirty="0">
              <a:latin typeface="Arial" charset="0"/>
              <a:cs typeface="Times New Roman" pitchFamily="18" charset="0"/>
            </a:endParaRPr>
          </a:p>
        </p:txBody>
      </p:sp>
      <p:sp>
        <p:nvSpPr>
          <p:cNvPr id="7" name="6 Rectángulo"/>
          <p:cNvSpPr/>
          <p:nvPr/>
        </p:nvSpPr>
        <p:spPr>
          <a:xfrm>
            <a:off x="481012" y="2550735"/>
            <a:ext cx="8205788" cy="430887"/>
          </a:xfrm>
          <a:prstGeom prst="rect">
            <a:avLst/>
          </a:prstGeom>
          <a:noFill/>
        </p:spPr>
        <p:txBody>
          <a:bodyPr wrap="square">
            <a:spAutoFit/>
            <a:scene3d>
              <a:camera prst="orthographicFront"/>
              <a:lightRig rig="threePt" dir="t"/>
            </a:scene3d>
            <a:sp3d extrusionH="57150">
              <a:bevelT w="82550" h="38100" prst="coolSlant"/>
            </a:sp3d>
          </a:bodyPr>
          <a:lstStyle/>
          <a:p>
            <a:pPr algn="ctr">
              <a:defRPr/>
            </a:pPr>
            <a:r>
              <a:rPr lang="es-ES" sz="1100" b="1" spc="300" dirty="0">
                <a:ln w="11430" cmpd="sng">
                  <a:solidFill>
                    <a:srgbClr val="CC0099"/>
                  </a:solidFill>
                  <a:prstDash val="solid"/>
                  <a:miter lim="800000"/>
                </a:ln>
                <a:solidFill>
                  <a:srgbClr val="800080"/>
                </a:solidFill>
                <a:effectLst>
                  <a:glow rad="45500">
                    <a:schemeClr val="accent1">
                      <a:satMod val="220000"/>
                      <a:alpha val="35000"/>
                    </a:schemeClr>
                  </a:glow>
                </a:effectLst>
                <a:latin typeface="Arial" charset="0"/>
                <a:cs typeface="Arial" charset="0"/>
              </a:rPr>
              <a:t>PROPAGANDA OBSERVADA EN EL </a:t>
            </a:r>
            <a:r>
              <a:rPr lang="es-ES" sz="1100" b="1" spc="300" dirty="0" smtClean="0">
                <a:ln w="11430" cmpd="sng">
                  <a:solidFill>
                    <a:srgbClr val="CC0099"/>
                  </a:solidFill>
                  <a:prstDash val="solid"/>
                  <a:miter lim="800000"/>
                </a:ln>
                <a:solidFill>
                  <a:srgbClr val="800080"/>
                </a:solidFill>
                <a:effectLst>
                  <a:glow rad="45500">
                    <a:schemeClr val="accent1">
                      <a:satMod val="220000"/>
                      <a:alpha val="35000"/>
                    </a:schemeClr>
                  </a:glow>
                </a:effectLst>
                <a:latin typeface="Arial" charset="0"/>
              </a:rPr>
              <a:t>RECORRIDO </a:t>
            </a:r>
            <a:r>
              <a:rPr lang="es-ES" sz="1100" b="1" spc="300" dirty="0">
                <a:ln w="11430" cmpd="sng">
                  <a:solidFill>
                    <a:srgbClr val="CC0099"/>
                  </a:solidFill>
                  <a:prstDash val="solid"/>
                  <a:miter lim="800000"/>
                </a:ln>
                <a:solidFill>
                  <a:srgbClr val="800080"/>
                </a:solidFill>
                <a:effectLst>
                  <a:glow rad="45500">
                    <a:schemeClr val="accent1">
                      <a:satMod val="220000"/>
                      <a:alpha val="35000"/>
                    </a:schemeClr>
                  </a:glow>
                </a:effectLst>
                <a:latin typeface="Arial" charset="0"/>
              </a:rPr>
              <a:t>REALIZADO POR LOS COORDINADORES DE MONITOREO</a:t>
            </a:r>
          </a:p>
        </p:txBody>
      </p:sp>
      <p:pic>
        <p:nvPicPr>
          <p:cNvPr id="50191"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2967" y="4200525"/>
            <a:ext cx="4371975"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1 Objeto"/>
          <p:cNvGraphicFramePr>
            <a:graphicFrameLocks noChangeAspect="1"/>
          </p:cNvGraphicFramePr>
          <p:nvPr>
            <p:extLst>
              <p:ext uri="{D42A27DB-BD31-4B8C-83A1-F6EECF244321}">
                <p14:modId xmlns:p14="http://schemas.microsoft.com/office/powerpoint/2010/main" val="2849193886"/>
              </p:ext>
            </p:extLst>
          </p:nvPr>
        </p:nvGraphicFramePr>
        <p:xfrm>
          <a:off x="1399248" y="3143250"/>
          <a:ext cx="6143625" cy="990600"/>
        </p:xfrm>
        <a:graphic>
          <a:graphicData uri="http://schemas.openxmlformats.org/presentationml/2006/ole">
            <mc:AlternateContent xmlns:mc="http://schemas.openxmlformats.org/markup-compatibility/2006">
              <mc:Choice xmlns:v="urn:schemas-microsoft-com:vml" Requires="v">
                <p:oleObj spid="_x0000_s80904" name="Hoja de cálculo" r:id="rId6" imgW="6143625" imgH="990600" progId="Excel.Sheet.12">
                  <p:embed/>
                </p:oleObj>
              </mc:Choice>
              <mc:Fallback>
                <p:oleObj name="Hoja de cálculo" r:id="rId6" imgW="6143625" imgH="990600" progId="Excel.Sheet.12">
                  <p:embed/>
                  <p:pic>
                    <p:nvPicPr>
                      <p:cNvPr id="0" name=""/>
                      <p:cNvPicPr/>
                      <p:nvPr/>
                    </p:nvPicPr>
                    <p:blipFill>
                      <a:blip r:embed="rId7"/>
                      <a:stretch>
                        <a:fillRect/>
                      </a:stretch>
                    </p:blipFill>
                    <p:spPr>
                      <a:xfrm>
                        <a:off x="1399248" y="3143250"/>
                        <a:ext cx="6143625" cy="990600"/>
                      </a:xfrm>
                      <a:prstGeom prst="rect">
                        <a:avLst/>
                      </a:prstGeom>
                    </p:spPr>
                  </p:pic>
                </p:oleObj>
              </mc:Fallback>
            </mc:AlternateContent>
          </a:graphicData>
        </a:graphic>
      </p:graphicFrame>
    </p:spTree>
    <p:extLst>
      <p:ext uri="{BB962C8B-B14F-4D97-AF65-F5344CB8AC3E}">
        <p14:creationId xmlns:p14="http://schemas.microsoft.com/office/powerpoint/2010/main" val="3565664291"/>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7010400" y="6356350"/>
            <a:ext cx="2133600" cy="501650"/>
          </a:xfrm>
        </p:spPr>
        <p:txBody>
          <a:bodyPr/>
          <a:lstStyle/>
          <a:p>
            <a:pPr>
              <a:defRPr/>
            </a:pPr>
            <a:fld id="{C7C0620A-BB54-46E8-A533-9D0E84A8B98D}" type="slidenum">
              <a:rPr lang="es-ES"/>
              <a:pPr>
                <a:defRPr/>
              </a:pPr>
              <a:t>123</a:t>
            </a:fld>
            <a:endParaRPr lang="es-ES" dirty="0"/>
          </a:p>
        </p:txBody>
      </p:sp>
      <p:sp>
        <p:nvSpPr>
          <p:cNvPr id="3" name="Rectangle 5"/>
          <p:cNvSpPr>
            <a:spLocks noChangeArrowheads="1"/>
          </p:cNvSpPr>
          <p:nvPr/>
        </p:nvSpPr>
        <p:spPr bwMode="auto">
          <a:xfrm>
            <a:off x="971600" y="566599"/>
            <a:ext cx="7272337" cy="784830"/>
          </a:xfrm>
          <a:prstGeom prst="rect">
            <a:avLst/>
          </a:prstGeom>
          <a:noFill/>
          <a:ln>
            <a:noFill/>
          </a:ln>
          <a:effectLst/>
          <a:extLst/>
        </p:spPr>
        <p:txBody>
          <a:bodyPr anchor="ctr">
            <a:spAutoFit/>
          </a:bodyPr>
          <a:lstStyle/>
          <a:p>
            <a:pPr algn="ctr" eaLnBrk="0" hangingPunct="0">
              <a:defRPr/>
            </a:pPr>
            <a:r>
              <a:rPr lang="es-ES_tradnl" sz="2000" b="1" dirty="0" smtClean="0">
                <a:solidFill>
                  <a:srgbClr val="7030A0"/>
                </a:solidFill>
                <a:effectLst>
                  <a:outerShdw blurRad="38100" dist="38100" dir="2700000" algn="tl">
                    <a:srgbClr val="C0C0C0"/>
                  </a:outerShdw>
                </a:effectLst>
                <a:cs typeface="Times New Roman" pitchFamily="18" charset="0"/>
              </a:rPr>
              <a:t>DESGLOSE </a:t>
            </a:r>
            <a:r>
              <a:rPr lang="es-ES_tradnl" sz="2000" b="1" dirty="0">
                <a:solidFill>
                  <a:srgbClr val="7030A0"/>
                </a:solidFill>
                <a:effectLst>
                  <a:outerShdw blurRad="38100" dist="38100" dir="2700000" algn="tl">
                    <a:srgbClr val="C0C0C0"/>
                  </a:outerShdw>
                </a:effectLst>
                <a:cs typeface="Times New Roman" pitchFamily="18" charset="0"/>
              </a:rPr>
              <a:t>DE LA </a:t>
            </a:r>
            <a:r>
              <a:rPr lang="es-ES_tradnl" sz="2000" b="1" dirty="0" smtClean="0">
                <a:solidFill>
                  <a:srgbClr val="7030A0"/>
                </a:solidFill>
                <a:effectLst>
                  <a:outerShdw blurRad="38100" dist="38100" dir="2700000" algn="tl">
                    <a:srgbClr val="C0C0C0"/>
                  </a:outerShdw>
                </a:effectLst>
                <a:cs typeface="Times New Roman" pitchFamily="18" charset="0"/>
              </a:rPr>
              <a:t>INFORMACIÓN MONITOREO EXTRATERRITORIAL</a:t>
            </a:r>
            <a:endParaRPr lang="es-ES_tradnl" sz="2000" b="1" dirty="0">
              <a:solidFill>
                <a:srgbClr val="7030A0"/>
              </a:solidFill>
              <a:effectLst>
                <a:outerShdw blurRad="38100" dist="38100" dir="2700000" algn="tl">
                  <a:srgbClr val="C0C0C0"/>
                </a:outerShdw>
              </a:effectLst>
              <a:cs typeface="Times New Roman" pitchFamily="18" charset="0"/>
            </a:endParaRPr>
          </a:p>
          <a:p>
            <a:pPr algn="just" eaLnBrk="0" hangingPunct="0">
              <a:defRPr/>
            </a:pPr>
            <a:endParaRPr lang="es-MX" sz="900" dirty="0">
              <a:cs typeface="Times New Roman" pitchFamily="18" charset="0"/>
            </a:endParaRPr>
          </a:p>
          <a:p>
            <a:pPr algn="just">
              <a:defRPr/>
            </a:pPr>
            <a:endParaRPr lang="es-MX" sz="1600" dirty="0">
              <a:solidFill>
                <a:schemeClr val="tx2"/>
              </a:solidFill>
              <a:cs typeface="Times New Roman" pitchFamily="18" charset="0"/>
            </a:endParaRPr>
          </a:p>
        </p:txBody>
      </p:sp>
      <p:sp>
        <p:nvSpPr>
          <p:cNvPr id="5" name="4 Rectángulo"/>
          <p:cNvSpPr/>
          <p:nvPr/>
        </p:nvSpPr>
        <p:spPr>
          <a:xfrm>
            <a:off x="1458829" y="1080631"/>
            <a:ext cx="6297878" cy="307777"/>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4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mn-cs"/>
              </a:rPr>
              <a:t>CUADRO GENERAL DE ELEMENTOS OBSERVADOS</a:t>
            </a:r>
          </a:p>
        </p:txBody>
      </p:sp>
      <p:sp>
        <p:nvSpPr>
          <p:cNvPr id="6" name="Rectangle 5"/>
          <p:cNvSpPr>
            <a:spLocks noChangeArrowheads="1"/>
          </p:cNvSpPr>
          <p:nvPr/>
        </p:nvSpPr>
        <p:spPr bwMode="auto">
          <a:xfrm>
            <a:off x="481012" y="1659206"/>
            <a:ext cx="4808537" cy="1122362"/>
          </a:xfrm>
          <a:prstGeom prst="rect">
            <a:avLst/>
          </a:prstGeom>
          <a:noFill/>
          <a:ln>
            <a:noFill/>
          </a:ln>
          <a:effectLst/>
          <a:extLst/>
        </p:spPr>
        <p:txBody>
          <a:bodyPr anchor="ctr">
            <a:spAutoFit/>
          </a:bodyPr>
          <a:lstStyle/>
          <a:p>
            <a:pPr eaLnBrk="0" hangingPunct="0">
              <a:defRPr/>
            </a:pPr>
            <a:r>
              <a:rPr lang="es-MX" sz="1600" b="1" dirty="0">
                <a:solidFill>
                  <a:srgbClr val="7030A0"/>
                </a:solidFill>
                <a:effectLst>
                  <a:outerShdw blurRad="38100" dist="38100" dir="2700000" algn="tl">
                    <a:srgbClr val="C0C0C0"/>
                  </a:outerShdw>
                </a:effectLst>
                <a:latin typeface="Arial" charset="0"/>
                <a:cs typeface="Times New Roman" pitchFamily="18" charset="0"/>
              </a:rPr>
              <a:t>A) POR PARTIDO POLÍTICO Y COALICIONES</a:t>
            </a:r>
          </a:p>
          <a:p>
            <a:pPr eaLnBrk="0" hangingPunct="0">
              <a:defRPr/>
            </a:pPr>
            <a:endParaRPr lang="es-MX" sz="1200" b="1" dirty="0">
              <a:solidFill>
                <a:srgbClr val="7030A0"/>
              </a:solidFill>
              <a:effectLst>
                <a:outerShdw blurRad="38100" dist="38100" dir="2700000" algn="tl">
                  <a:srgbClr val="C0C0C0"/>
                </a:outerShdw>
              </a:effectLst>
              <a:latin typeface="Arial" charset="0"/>
              <a:cs typeface="Times New Roman" pitchFamily="18" charset="0"/>
            </a:endParaRPr>
          </a:p>
          <a:p>
            <a:pPr eaLnBrk="0" hangingPunct="0">
              <a:defRPr/>
            </a:pPr>
            <a:r>
              <a:rPr lang="es-MX" sz="1500" b="1" dirty="0">
                <a:effectLst>
                  <a:outerShdw blurRad="38100" dist="38100" dir="2700000" algn="tl">
                    <a:srgbClr val="C0C0C0"/>
                  </a:outerShdw>
                </a:effectLst>
                <a:latin typeface="Arial" charset="0"/>
                <a:cs typeface="Times New Roman" pitchFamily="18" charset="0"/>
              </a:rPr>
              <a:t>a) Medio Alterno</a:t>
            </a:r>
          </a:p>
          <a:p>
            <a:pPr>
              <a:defRPr/>
            </a:pPr>
            <a:r>
              <a:rPr lang="es-ES" sz="1200" b="1" dirty="0">
                <a:latin typeface="Arial" charset="0"/>
                <a:cs typeface="Times New Roman" pitchFamily="18" charset="0"/>
              </a:rPr>
              <a:t> </a:t>
            </a:r>
            <a:endParaRPr lang="es-MX" sz="1200" dirty="0">
              <a:latin typeface="Arial" charset="0"/>
              <a:cs typeface="Times New Roman" pitchFamily="18" charset="0"/>
            </a:endParaRPr>
          </a:p>
          <a:p>
            <a:pPr algn="just">
              <a:defRPr/>
            </a:pPr>
            <a:r>
              <a:rPr lang="es-ES" sz="1200" b="1" dirty="0">
                <a:latin typeface="Arial" charset="0"/>
                <a:cs typeface="Times New Roman" pitchFamily="18" charset="0"/>
              </a:rPr>
              <a:t> </a:t>
            </a:r>
            <a:r>
              <a:rPr lang="es-ES" sz="1200" dirty="0">
                <a:latin typeface="Arial" charset="0"/>
                <a:cs typeface="Times New Roman" pitchFamily="18" charset="0"/>
              </a:rPr>
              <a:t> </a:t>
            </a:r>
            <a:endParaRPr lang="es-MX" sz="1200" dirty="0">
              <a:latin typeface="Arial" charset="0"/>
              <a:cs typeface="Times New Roman" pitchFamily="18" charset="0"/>
            </a:endParaRPr>
          </a:p>
        </p:txBody>
      </p:sp>
      <p:sp>
        <p:nvSpPr>
          <p:cNvPr id="11" name="10 Rectángulo"/>
          <p:cNvSpPr/>
          <p:nvPr/>
        </p:nvSpPr>
        <p:spPr>
          <a:xfrm>
            <a:off x="1276400" y="2462307"/>
            <a:ext cx="6250044" cy="461665"/>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RECORRIDO REALIZADO POR LAS JUNTAS DISTRITALES</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graphicFrame>
        <p:nvGraphicFramePr>
          <p:cNvPr id="12" name="11 Tabla"/>
          <p:cNvGraphicFramePr>
            <a:graphicFrameLocks noGrp="1"/>
          </p:cNvGraphicFramePr>
          <p:nvPr>
            <p:extLst>
              <p:ext uri="{D42A27DB-BD31-4B8C-83A1-F6EECF244321}">
                <p14:modId xmlns:p14="http://schemas.microsoft.com/office/powerpoint/2010/main" val="4211788514"/>
              </p:ext>
            </p:extLst>
          </p:nvPr>
        </p:nvGraphicFramePr>
        <p:xfrm>
          <a:off x="2904330" y="2917825"/>
          <a:ext cx="3048000" cy="1133475"/>
        </p:xfrm>
        <a:graphic>
          <a:graphicData uri="http://schemas.openxmlformats.org/drawingml/2006/table">
            <a:tbl>
              <a:tblPr/>
              <a:tblGrid>
                <a:gridCol w="762000"/>
                <a:gridCol w="762000"/>
                <a:gridCol w="762000"/>
                <a:gridCol w="762000"/>
              </a:tblGrid>
              <a:tr h="323850">
                <a:tc gridSpan="4">
                  <a:txBody>
                    <a:bodyPr/>
                    <a:lstStyle/>
                    <a:p>
                      <a:pPr algn="ctr" rtl="0" fontAlgn="ctr"/>
                      <a:r>
                        <a:rPr lang="es-MX" sz="1100" b="1" i="0" u="none" strike="noStrike" dirty="0">
                          <a:solidFill>
                            <a:srgbClr val="FFFFFF"/>
                          </a:solidFill>
                          <a:effectLst/>
                          <a:latin typeface="Arial"/>
                        </a:rPr>
                        <a:t>PARTIDOS POLÍTICOS Y COALICIONES</a:t>
                      </a:r>
                    </a:p>
                  </a:txBody>
                  <a:tcPr marL="9525" marR="9525" marT="9525" marB="0" anchor="ctr">
                    <a:lnL>
                      <a:noFill/>
                    </a:lnL>
                    <a:lnR w="12700" cap="flat" cmpd="sng" algn="ctr">
                      <a:solidFill>
                        <a:srgbClr val="000000"/>
                      </a:solidFill>
                      <a:prstDash val="solid"/>
                      <a:round/>
                      <a:headEnd type="none" w="med" len="med"/>
                      <a:tailEnd type="none" w="med" len="med"/>
                    </a:lnR>
                    <a:lnT>
                      <a:noFill/>
                    </a:lnT>
                    <a:lnB w="6350" cap="flat" cmpd="sng" algn="ctr">
                      <a:solidFill>
                        <a:srgbClr val="B1A0C7"/>
                      </a:solidFill>
                      <a:prstDash val="solid"/>
                      <a:round/>
                      <a:headEnd type="none" w="med" len="med"/>
                      <a:tailEnd type="none" w="med" len="med"/>
                    </a:lnB>
                    <a:solidFill>
                      <a:srgbClr val="7030A0"/>
                    </a:solidFill>
                  </a:tcPr>
                </a:tc>
                <a:tc hMerge="1">
                  <a:txBody>
                    <a:bodyPr/>
                    <a:lstStyle/>
                    <a:p>
                      <a:endParaRPr lang="es-MX"/>
                    </a:p>
                  </a:txBody>
                  <a:tcPr/>
                </a:tc>
                <a:tc hMerge="1">
                  <a:txBody>
                    <a:bodyPr/>
                    <a:lstStyle/>
                    <a:p>
                      <a:endParaRPr lang="es-MX"/>
                    </a:p>
                  </a:txBody>
                  <a:tcPr/>
                </a:tc>
                <a:tc hMerge="1">
                  <a:txBody>
                    <a:bodyPr/>
                    <a:lstStyle/>
                    <a:p>
                      <a:endParaRPr lang="es-MX"/>
                    </a:p>
                  </a:txBody>
                  <a:tcPr/>
                </a:tc>
              </a:tr>
              <a:tr h="428625">
                <a:tc>
                  <a:txBody>
                    <a:bodyPr/>
                    <a:lstStyle/>
                    <a:p>
                      <a:pPr algn="ctr" rtl="0" fontAlgn="ctr"/>
                      <a:r>
                        <a:rPr lang="es-MX" sz="900" b="1" i="0" u="none" strike="noStrike">
                          <a:solidFill>
                            <a:srgbClr val="FFFFFF"/>
                          </a:solidFill>
                          <a:effectLst/>
                          <a:latin typeface="Arial"/>
                        </a:rPr>
                        <a:t>TIPO DE MEDIO</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solidFill>
                      <a:srgbClr val="FF3399"/>
                    </a:solidFill>
                  </a:tcPr>
                </a:tc>
                <a:tc>
                  <a:txBody>
                    <a:bodyPr/>
                    <a:lstStyle/>
                    <a:p>
                      <a:pPr algn="ctr" rtl="0" fontAlgn="ctr"/>
                      <a:r>
                        <a:rPr lang="es-MX" sz="800" b="1" i="0" u="none" strike="noStrike">
                          <a:solidFill>
                            <a:srgbClr val="000000"/>
                          </a:solidFill>
                          <a:effectLst/>
                          <a:latin typeface="Arial"/>
                        </a:rPr>
                        <a:t>PAN</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rtl="0" fontAlgn="ctr"/>
                      <a:r>
                        <a:rPr lang="es-MX" sz="800" b="1" i="0" u="none" strike="noStrike">
                          <a:solidFill>
                            <a:srgbClr val="000000"/>
                          </a:solidFill>
                          <a:effectLst/>
                          <a:latin typeface="Arial"/>
                        </a:rPr>
                        <a:t>COALICIÓN UNIDOS POR TI</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rtl="0" fontAlgn="ctr"/>
                      <a:r>
                        <a:rPr lang="es-MX" sz="900" b="1" i="0" u="none" strike="noStrike">
                          <a:solidFill>
                            <a:srgbClr val="FFFFFF"/>
                          </a:solidFill>
                          <a:effectLst/>
                          <a:latin typeface="Arial"/>
                        </a:rPr>
                        <a:t>TOTAL</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solidFill>
                      <a:srgbClr val="FF3399"/>
                    </a:solidFill>
                  </a:tcPr>
                </a:tc>
              </a:tr>
              <a:tr h="381000">
                <a:tc>
                  <a:txBody>
                    <a:bodyPr/>
                    <a:lstStyle/>
                    <a:p>
                      <a:pPr algn="ctr" rtl="0" fontAlgn="ctr"/>
                      <a:r>
                        <a:rPr lang="es-MX" sz="1100" b="0" i="0" u="none" strike="noStrike">
                          <a:solidFill>
                            <a:srgbClr val="000000"/>
                          </a:solidFill>
                          <a:effectLst/>
                          <a:latin typeface="Calibri"/>
                        </a:rPr>
                        <a:t>Medio Alterno</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rtl="0" fontAlgn="ctr"/>
                      <a:r>
                        <a:rPr lang="es-MX" sz="1100" b="0" i="0" u="none" strike="noStrike">
                          <a:solidFill>
                            <a:srgbClr val="000000"/>
                          </a:solidFill>
                          <a:effectLst/>
                          <a:latin typeface="Calibri"/>
                        </a:rPr>
                        <a:t>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rtl="0" fontAlgn="ctr"/>
                      <a:r>
                        <a:rPr lang="es-MX" sz="1100" b="0" i="0" u="none" strike="noStrike" dirty="0">
                          <a:solidFill>
                            <a:srgbClr val="000000"/>
                          </a:solidFill>
                          <a:effectLst/>
                          <a:latin typeface="Calibri"/>
                        </a:rPr>
                        <a:t>23</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rtl="0" fontAlgn="ctr"/>
                      <a:r>
                        <a:rPr lang="es-MX" sz="1100" b="1" i="0" u="none" strike="noStrike" dirty="0">
                          <a:solidFill>
                            <a:srgbClr val="000000"/>
                          </a:solidFill>
                          <a:effectLst/>
                          <a:latin typeface="Calibri"/>
                        </a:rPr>
                        <a:t>24</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r>
            </a:tbl>
          </a:graphicData>
        </a:graphic>
      </p:graphicFrame>
      <p:graphicFrame>
        <p:nvGraphicFramePr>
          <p:cNvPr id="10" name="9 Objeto"/>
          <p:cNvGraphicFramePr>
            <a:graphicFrameLocks/>
          </p:cNvGraphicFramePr>
          <p:nvPr>
            <p:extLst>
              <p:ext uri="{D42A27DB-BD31-4B8C-83A1-F6EECF244321}">
                <p14:modId xmlns:p14="http://schemas.microsoft.com/office/powerpoint/2010/main" val="1815349114"/>
              </p:ext>
            </p:extLst>
          </p:nvPr>
        </p:nvGraphicFramePr>
        <p:xfrm>
          <a:off x="2662238" y="4162425"/>
          <a:ext cx="3602037" cy="2046288"/>
        </p:xfrm>
        <a:graphic>
          <a:graphicData uri="http://schemas.openxmlformats.org/presentationml/2006/ole">
            <mc:AlternateContent xmlns:mc="http://schemas.openxmlformats.org/markup-compatibility/2006">
              <mc:Choice xmlns:v="urn:schemas-microsoft-com:vml" Requires="v">
                <p:oleObj spid="_x0000_s64590" r:id="rId5" imgW="3603048" imgH="2048434" progId="Excel.Chart.8">
                  <p:embed/>
                </p:oleObj>
              </mc:Choice>
              <mc:Fallback>
                <p:oleObj r:id="rId5" imgW="3603048" imgH="2048434" progId="Excel.Chart.8">
                  <p:embed/>
                  <p:pic>
                    <p:nvPicPr>
                      <p:cNvPr id="0" name="9 Gráfico"/>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2238" y="4162425"/>
                        <a:ext cx="3602037"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891686635"/>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7010400" y="6356350"/>
            <a:ext cx="2133600" cy="501650"/>
          </a:xfrm>
        </p:spPr>
        <p:txBody>
          <a:bodyPr/>
          <a:lstStyle/>
          <a:p>
            <a:pPr>
              <a:defRPr/>
            </a:pPr>
            <a:fld id="{C7C0620A-BB54-46E8-A533-9D0E84A8B98D}" type="slidenum">
              <a:rPr lang="es-ES"/>
              <a:pPr>
                <a:defRPr/>
              </a:pPr>
              <a:t>124</a:t>
            </a:fld>
            <a:endParaRPr lang="es-ES" dirty="0"/>
          </a:p>
        </p:txBody>
      </p:sp>
      <p:sp>
        <p:nvSpPr>
          <p:cNvPr id="3" name="Rectangle 5"/>
          <p:cNvSpPr>
            <a:spLocks noChangeArrowheads="1"/>
          </p:cNvSpPr>
          <p:nvPr/>
        </p:nvSpPr>
        <p:spPr bwMode="auto">
          <a:xfrm>
            <a:off x="900113" y="508354"/>
            <a:ext cx="7272337" cy="784830"/>
          </a:xfrm>
          <a:prstGeom prst="rect">
            <a:avLst/>
          </a:prstGeom>
          <a:noFill/>
          <a:ln>
            <a:noFill/>
          </a:ln>
          <a:effectLst/>
          <a:extLst/>
        </p:spPr>
        <p:txBody>
          <a:bodyPr anchor="ctr">
            <a:spAutoFit/>
          </a:bodyPr>
          <a:lstStyle/>
          <a:p>
            <a:pPr algn="ctr" eaLnBrk="0" hangingPunct="0">
              <a:defRPr/>
            </a:pPr>
            <a:r>
              <a:rPr lang="es-ES_tradnl" sz="2000" b="1" dirty="0" smtClean="0">
                <a:solidFill>
                  <a:srgbClr val="7030A0"/>
                </a:solidFill>
                <a:effectLst>
                  <a:outerShdw blurRad="38100" dist="38100" dir="2700000" algn="tl">
                    <a:srgbClr val="C0C0C0"/>
                  </a:outerShdw>
                </a:effectLst>
                <a:cs typeface="Times New Roman" pitchFamily="18" charset="0"/>
              </a:rPr>
              <a:t>DESGLOSE </a:t>
            </a:r>
            <a:r>
              <a:rPr lang="es-ES_tradnl" sz="2000" b="1" dirty="0">
                <a:solidFill>
                  <a:srgbClr val="7030A0"/>
                </a:solidFill>
                <a:effectLst>
                  <a:outerShdw blurRad="38100" dist="38100" dir="2700000" algn="tl">
                    <a:srgbClr val="C0C0C0"/>
                  </a:outerShdw>
                </a:effectLst>
                <a:cs typeface="Times New Roman" pitchFamily="18" charset="0"/>
              </a:rPr>
              <a:t>DE LA </a:t>
            </a:r>
            <a:r>
              <a:rPr lang="es-ES_tradnl" sz="2000" b="1" dirty="0" smtClean="0">
                <a:solidFill>
                  <a:srgbClr val="7030A0"/>
                </a:solidFill>
                <a:effectLst>
                  <a:outerShdw blurRad="38100" dist="38100" dir="2700000" algn="tl">
                    <a:srgbClr val="C0C0C0"/>
                  </a:outerShdw>
                </a:effectLst>
                <a:cs typeface="Times New Roman" pitchFamily="18" charset="0"/>
              </a:rPr>
              <a:t>INFORMACIÓN MONITOREO EXTRATERRITORIAL</a:t>
            </a:r>
            <a:endParaRPr lang="es-ES_tradnl" sz="2000" b="1" dirty="0">
              <a:solidFill>
                <a:srgbClr val="7030A0"/>
              </a:solidFill>
              <a:effectLst>
                <a:outerShdw blurRad="38100" dist="38100" dir="2700000" algn="tl">
                  <a:srgbClr val="C0C0C0"/>
                </a:outerShdw>
              </a:effectLst>
              <a:cs typeface="Times New Roman" pitchFamily="18" charset="0"/>
            </a:endParaRPr>
          </a:p>
          <a:p>
            <a:pPr algn="just" eaLnBrk="0" hangingPunct="0">
              <a:defRPr/>
            </a:pPr>
            <a:endParaRPr lang="es-MX" sz="900" dirty="0">
              <a:cs typeface="Times New Roman" pitchFamily="18" charset="0"/>
            </a:endParaRPr>
          </a:p>
          <a:p>
            <a:pPr algn="just">
              <a:defRPr/>
            </a:pPr>
            <a:endParaRPr lang="es-MX" sz="1600" dirty="0">
              <a:solidFill>
                <a:schemeClr val="tx2"/>
              </a:solidFill>
              <a:cs typeface="Times New Roman" pitchFamily="18" charset="0"/>
            </a:endParaRPr>
          </a:p>
        </p:txBody>
      </p:sp>
      <p:sp>
        <p:nvSpPr>
          <p:cNvPr id="5" name="4 Rectángulo"/>
          <p:cNvSpPr/>
          <p:nvPr/>
        </p:nvSpPr>
        <p:spPr>
          <a:xfrm>
            <a:off x="1322122" y="1007438"/>
            <a:ext cx="6297878" cy="307777"/>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4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mn-cs"/>
              </a:rPr>
              <a:t>CUADRO GENERAL DE ELEMENTOS OBSERVADOS</a:t>
            </a:r>
          </a:p>
        </p:txBody>
      </p:sp>
      <p:sp>
        <p:nvSpPr>
          <p:cNvPr id="6" name="Rectangle 5"/>
          <p:cNvSpPr>
            <a:spLocks noChangeArrowheads="1"/>
          </p:cNvSpPr>
          <p:nvPr/>
        </p:nvSpPr>
        <p:spPr bwMode="auto">
          <a:xfrm>
            <a:off x="481012" y="1482149"/>
            <a:ext cx="4808537" cy="1122362"/>
          </a:xfrm>
          <a:prstGeom prst="rect">
            <a:avLst/>
          </a:prstGeom>
          <a:noFill/>
          <a:ln>
            <a:noFill/>
          </a:ln>
          <a:effectLst/>
          <a:extLst/>
        </p:spPr>
        <p:txBody>
          <a:bodyPr anchor="ctr">
            <a:spAutoFit/>
          </a:bodyPr>
          <a:lstStyle/>
          <a:p>
            <a:pPr eaLnBrk="0" hangingPunct="0">
              <a:defRPr/>
            </a:pPr>
            <a:r>
              <a:rPr lang="es-MX" sz="1600" b="1" dirty="0">
                <a:solidFill>
                  <a:srgbClr val="7030A0"/>
                </a:solidFill>
                <a:effectLst>
                  <a:outerShdw blurRad="38100" dist="38100" dir="2700000" algn="tl">
                    <a:srgbClr val="C0C0C0"/>
                  </a:outerShdw>
                </a:effectLst>
                <a:latin typeface="Arial" charset="0"/>
                <a:cs typeface="Times New Roman" pitchFamily="18" charset="0"/>
              </a:rPr>
              <a:t>A) POR PARTIDO POLÍTICO Y COALICIONES</a:t>
            </a:r>
          </a:p>
          <a:p>
            <a:pPr eaLnBrk="0" hangingPunct="0">
              <a:defRPr/>
            </a:pPr>
            <a:endParaRPr lang="es-MX" sz="1200" b="1" dirty="0">
              <a:solidFill>
                <a:srgbClr val="7030A0"/>
              </a:solidFill>
              <a:effectLst>
                <a:outerShdw blurRad="38100" dist="38100" dir="2700000" algn="tl">
                  <a:srgbClr val="C0C0C0"/>
                </a:outerShdw>
              </a:effectLst>
              <a:latin typeface="Arial" charset="0"/>
              <a:cs typeface="Times New Roman" pitchFamily="18" charset="0"/>
            </a:endParaRPr>
          </a:p>
          <a:p>
            <a:pPr eaLnBrk="0" hangingPunct="0">
              <a:defRPr/>
            </a:pPr>
            <a:r>
              <a:rPr lang="es-MX" sz="1500" b="1" dirty="0" smtClean="0">
                <a:effectLst>
                  <a:outerShdw blurRad="38100" dist="38100" dir="2700000" algn="tl">
                    <a:srgbClr val="C0C0C0"/>
                  </a:outerShdw>
                </a:effectLst>
                <a:latin typeface="Arial" charset="0"/>
                <a:cs typeface="Times New Roman" pitchFamily="18" charset="0"/>
              </a:rPr>
              <a:t>b) Transporte</a:t>
            </a:r>
            <a:endParaRPr lang="es-MX" sz="1500" b="1" dirty="0">
              <a:effectLst>
                <a:outerShdw blurRad="38100" dist="38100" dir="2700000" algn="tl">
                  <a:srgbClr val="C0C0C0"/>
                </a:outerShdw>
              </a:effectLst>
              <a:latin typeface="Arial" charset="0"/>
              <a:cs typeface="Times New Roman" pitchFamily="18" charset="0"/>
            </a:endParaRPr>
          </a:p>
          <a:p>
            <a:pPr>
              <a:defRPr/>
            </a:pPr>
            <a:r>
              <a:rPr lang="es-ES" sz="1200" b="1" dirty="0">
                <a:latin typeface="Arial" charset="0"/>
                <a:cs typeface="Times New Roman" pitchFamily="18" charset="0"/>
              </a:rPr>
              <a:t> </a:t>
            </a:r>
            <a:endParaRPr lang="es-MX" sz="1200" dirty="0">
              <a:latin typeface="Arial" charset="0"/>
              <a:cs typeface="Times New Roman" pitchFamily="18" charset="0"/>
            </a:endParaRPr>
          </a:p>
          <a:p>
            <a:pPr algn="just">
              <a:defRPr/>
            </a:pPr>
            <a:r>
              <a:rPr lang="es-ES" sz="1200" b="1" dirty="0">
                <a:latin typeface="Arial" charset="0"/>
                <a:cs typeface="Times New Roman" pitchFamily="18" charset="0"/>
              </a:rPr>
              <a:t> </a:t>
            </a:r>
            <a:r>
              <a:rPr lang="es-ES" sz="1200" dirty="0">
                <a:latin typeface="Arial" charset="0"/>
                <a:cs typeface="Times New Roman" pitchFamily="18" charset="0"/>
              </a:rPr>
              <a:t> </a:t>
            </a:r>
            <a:endParaRPr lang="es-MX" sz="1200" dirty="0">
              <a:latin typeface="Arial" charset="0"/>
              <a:cs typeface="Times New Roman" pitchFamily="18" charset="0"/>
            </a:endParaRPr>
          </a:p>
        </p:txBody>
      </p:sp>
      <p:sp>
        <p:nvSpPr>
          <p:cNvPr id="7" name="6 Rectángulo"/>
          <p:cNvSpPr/>
          <p:nvPr/>
        </p:nvSpPr>
        <p:spPr>
          <a:xfrm>
            <a:off x="1212078" y="2316529"/>
            <a:ext cx="6632265" cy="461665"/>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Arial" charset="0"/>
              </a:rPr>
              <a:t>PROPAGANDA OBSERVADA EN EL </a:t>
            </a: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Arial" charset="0"/>
              </a:rPr>
              <a:t> </a:t>
            </a: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mn-cs"/>
              </a:rPr>
              <a:t>RECORRIDO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mn-cs"/>
              </a:rPr>
              <a:t>REALIZADO </a:t>
            </a:r>
            <a:endPar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mn-cs"/>
            </a:endParaRPr>
          </a:p>
          <a:p>
            <a:pPr algn="ctr">
              <a:defRPr/>
            </a:pP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mn-cs"/>
              </a:rPr>
              <a:t>POR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mn-cs"/>
              </a:rPr>
              <a:t>LOS COORDINADORES DE MONITOREO</a:t>
            </a:r>
          </a:p>
        </p:txBody>
      </p:sp>
      <p:graphicFrame>
        <p:nvGraphicFramePr>
          <p:cNvPr id="11" name="10 Tabla"/>
          <p:cNvGraphicFramePr>
            <a:graphicFrameLocks noGrp="1"/>
          </p:cNvGraphicFramePr>
          <p:nvPr>
            <p:extLst>
              <p:ext uri="{D42A27DB-BD31-4B8C-83A1-F6EECF244321}">
                <p14:modId xmlns:p14="http://schemas.microsoft.com/office/powerpoint/2010/main" val="3136764105"/>
              </p:ext>
            </p:extLst>
          </p:nvPr>
        </p:nvGraphicFramePr>
        <p:xfrm>
          <a:off x="2250281" y="2959169"/>
          <a:ext cx="4572000" cy="1057275"/>
        </p:xfrm>
        <a:graphic>
          <a:graphicData uri="http://schemas.openxmlformats.org/drawingml/2006/table">
            <a:tbl>
              <a:tblPr/>
              <a:tblGrid>
                <a:gridCol w="762000"/>
                <a:gridCol w="762000"/>
                <a:gridCol w="762000"/>
                <a:gridCol w="762000"/>
                <a:gridCol w="988219"/>
                <a:gridCol w="535781"/>
              </a:tblGrid>
              <a:tr h="295275">
                <a:tc gridSpan="6">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1300" b="1" i="0" u="none" strike="noStrike" dirty="0">
                          <a:solidFill>
                            <a:srgbClr val="FFFFFF"/>
                          </a:solidFill>
                          <a:effectLst/>
                          <a:latin typeface="Arial"/>
                        </a:rPr>
                        <a:t>PARTIDOS POLÍTICOS Y COALICIONES</a:t>
                      </a:r>
                    </a:p>
                  </a:txBody>
                  <a:tcPr marL="9525" marR="9525" marT="9525" marB="0" anchor="ctr">
                    <a:lnL>
                      <a:noFill/>
                    </a:lnL>
                    <a:lnR w="12700" cap="flat" cmpd="sng" algn="ctr">
                      <a:solidFill>
                        <a:srgbClr val="000000"/>
                      </a:solidFill>
                      <a:prstDash val="solid"/>
                      <a:round/>
                      <a:headEnd type="none" w="med" len="med"/>
                      <a:tailEnd type="none" w="med" len="med"/>
                    </a:lnR>
                    <a:lnT>
                      <a:noFill/>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r>
              <a:tr h="5715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900" b="1" i="0" u="none" strike="noStrike">
                          <a:solidFill>
                            <a:srgbClr val="FFFFFF"/>
                          </a:solidFill>
                          <a:effectLst/>
                          <a:latin typeface="Arial"/>
                        </a:rPr>
                        <a:t>TIPO DE MEDIO</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FF3399"/>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800" b="1" i="0" u="none" strike="noStrike">
                          <a:solidFill>
                            <a:srgbClr val="000000"/>
                          </a:solidFill>
                          <a:effectLst/>
                          <a:latin typeface="Arial"/>
                        </a:rPr>
                        <a:t>PAN</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800" b="1" i="0" u="none" strike="noStrike">
                          <a:solidFill>
                            <a:srgbClr val="000000"/>
                          </a:solidFill>
                          <a:effectLst/>
                          <a:latin typeface="Arial"/>
                        </a:rPr>
                        <a:t>COALICIÓN UNIDOS POR TI</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800" b="1" i="0" u="none" strike="noStrike">
                          <a:solidFill>
                            <a:srgbClr val="000000"/>
                          </a:solidFill>
                          <a:effectLst/>
                          <a:latin typeface="Arial"/>
                        </a:rPr>
                        <a:t>COALICIÓN UNIDOS PODEMOS MÁS</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800" b="1" i="0" u="none" strike="noStrike" dirty="0">
                          <a:solidFill>
                            <a:srgbClr val="000000"/>
                          </a:solidFill>
                          <a:effectLst/>
                          <a:latin typeface="Arial"/>
                        </a:rPr>
                        <a:t>GUBERNAMENTAL</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900" b="1" i="0" u="none" strike="noStrike">
                          <a:solidFill>
                            <a:srgbClr val="FFFFFF"/>
                          </a:solidFill>
                          <a:effectLst/>
                          <a:latin typeface="Arial"/>
                        </a:rPr>
                        <a:t>TOTAL</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FF3399"/>
                    </a:solidFill>
                  </a:tcPr>
                </a:tc>
              </a:tr>
              <a:tr h="1905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1100" b="0" i="0" u="none" strike="noStrike">
                          <a:solidFill>
                            <a:srgbClr val="000000"/>
                          </a:solidFill>
                          <a:effectLst/>
                          <a:latin typeface="Calibri"/>
                        </a:rPr>
                        <a:t>Transporte</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1100" b="0" i="0" u="none" strike="noStrike">
                          <a:solidFill>
                            <a:srgbClr val="000000"/>
                          </a:solidFill>
                          <a:effectLst/>
                          <a:latin typeface="Calibri"/>
                        </a:rPr>
                        <a:t>4</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1100" b="0" i="0" u="none" strike="noStrike">
                          <a:solidFill>
                            <a:srgbClr val="000000"/>
                          </a:solidFill>
                          <a:effectLst/>
                          <a:latin typeface="Calibri"/>
                        </a:rPr>
                        <a:t>191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1100" b="0" i="0" u="none" strike="noStrike">
                          <a:solidFill>
                            <a:srgbClr val="000000"/>
                          </a:solidFill>
                          <a:effectLst/>
                          <a:latin typeface="Calibri"/>
                        </a:rPr>
                        <a:t>136</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1100" b="0" i="0" u="none" strike="noStrike">
                          <a:solidFill>
                            <a:srgbClr val="000000"/>
                          </a:solidFill>
                          <a:effectLst/>
                          <a:latin typeface="Calibri"/>
                        </a:rPr>
                        <a:t>24</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1100" b="1" i="0" u="none" strike="noStrike" dirty="0">
                          <a:solidFill>
                            <a:srgbClr val="000000"/>
                          </a:solidFill>
                          <a:effectLst/>
                          <a:latin typeface="Calibri"/>
                        </a:rPr>
                        <a:t>355</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51217"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4859" y="4075374"/>
            <a:ext cx="3899624" cy="2265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495373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7010400" y="6356350"/>
            <a:ext cx="2133600" cy="501650"/>
          </a:xfrm>
        </p:spPr>
        <p:txBody>
          <a:bodyPr/>
          <a:lstStyle/>
          <a:p>
            <a:pPr>
              <a:defRPr/>
            </a:pPr>
            <a:fld id="{C7C0620A-BB54-46E8-A533-9D0E84A8B98D}" type="slidenum">
              <a:rPr lang="es-ES"/>
              <a:pPr>
                <a:defRPr/>
              </a:pPr>
              <a:t>125</a:t>
            </a:fld>
            <a:endParaRPr lang="es-ES" dirty="0"/>
          </a:p>
        </p:txBody>
      </p:sp>
      <p:sp>
        <p:nvSpPr>
          <p:cNvPr id="3" name="Rectangle 5"/>
          <p:cNvSpPr>
            <a:spLocks noChangeArrowheads="1"/>
          </p:cNvSpPr>
          <p:nvPr/>
        </p:nvSpPr>
        <p:spPr bwMode="auto">
          <a:xfrm>
            <a:off x="900112" y="578044"/>
            <a:ext cx="7272337" cy="784830"/>
          </a:xfrm>
          <a:prstGeom prst="rect">
            <a:avLst/>
          </a:prstGeom>
          <a:noFill/>
          <a:ln>
            <a:noFill/>
          </a:ln>
          <a:effectLst/>
          <a:extLst/>
        </p:spPr>
        <p:txBody>
          <a:bodyPr anchor="ctr">
            <a:spAutoFit/>
          </a:bodyPr>
          <a:lstStyle/>
          <a:p>
            <a:pPr algn="ctr" eaLnBrk="0" hangingPunct="0">
              <a:defRPr/>
            </a:pPr>
            <a:r>
              <a:rPr lang="es-ES_tradnl" sz="2000" b="1" dirty="0" smtClean="0">
                <a:solidFill>
                  <a:srgbClr val="7030A0"/>
                </a:solidFill>
                <a:effectLst>
                  <a:outerShdw blurRad="38100" dist="38100" dir="2700000" algn="tl">
                    <a:srgbClr val="C0C0C0"/>
                  </a:outerShdw>
                </a:effectLst>
                <a:cs typeface="Times New Roman" pitchFamily="18" charset="0"/>
              </a:rPr>
              <a:t>DESGLOSE </a:t>
            </a:r>
            <a:r>
              <a:rPr lang="es-ES_tradnl" sz="2000" b="1" dirty="0">
                <a:solidFill>
                  <a:srgbClr val="7030A0"/>
                </a:solidFill>
                <a:effectLst>
                  <a:outerShdw blurRad="38100" dist="38100" dir="2700000" algn="tl">
                    <a:srgbClr val="C0C0C0"/>
                  </a:outerShdw>
                </a:effectLst>
                <a:cs typeface="Times New Roman" pitchFamily="18" charset="0"/>
              </a:rPr>
              <a:t>DE LA </a:t>
            </a:r>
            <a:r>
              <a:rPr lang="es-ES_tradnl" sz="2000" b="1" dirty="0" smtClean="0">
                <a:solidFill>
                  <a:srgbClr val="7030A0"/>
                </a:solidFill>
                <a:effectLst>
                  <a:outerShdw blurRad="38100" dist="38100" dir="2700000" algn="tl">
                    <a:srgbClr val="C0C0C0"/>
                  </a:outerShdw>
                </a:effectLst>
                <a:cs typeface="Times New Roman" pitchFamily="18" charset="0"/>
              </a:rPr>
              <a:t>INFORMACIÓN MONITOREO EXTRATERRITORIAL</a:t>
            </a:r>
            <a:endParaRPr lang="es-ES_tradnl" sz="2000" b="1" dirty="0">
              <a:solidFill>
                <a:srgbClr val="7030A0"/>
              </a:solidFill>
              <a:effectLst>
                <a:outerShdw blurRad="38100" dist="38100" dir="2700000" algn="tl">
                  <a:srgbClr val="C0C0C0"/>
                </a:outerShdw>
              </a:effectLst>
              <a:cs typeface="Times New Roman" pitchFamily="18" charset="0"/>
            </a:endParaRPr>
          </a:p>
          <a:p>
            <a:pPr algn="just" eaLnBrk="0" hangingPunct="0">
              <a:defRPr/>
            </a:pPr>
            <a:endParaRPr lang="es-MX" sz="900" dirty="0">
              <a:cs typeface="Times New Roman" pitchFamily="18" charset="0"/>
            </a:endParaRPr>
          </a:p>
          <a:p>
            <a:pPr algn="just">
              <a:defRPr/>
            </a:pPr>
            <a:endParaRPr lang="es-MX" sz="1600" dirty="0">
              <a:solidFill>
                <a:schemeClr val="tx2"/>
              </a:solidFill>
              <a:cs typeface="Times New Roman" pitchFamily="18" charset="0"/>
            </a:endParaRPr>
          </a:p>
        </p:txBody>
      </p:sp>
      <p:sp>
        <p:nvSpPr>
          <p:cNvPr id="5" name="4 Rectángulo"/>
          <p:cNvSpPr/>
          <p:nvPr/>
        </p:nvSpPr>
        <p:spPr>
          <a:xfrm>
            <a:off x="1322122" y="1073026"/>
            <a:ext cx="6297878" cy="307777"/>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4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mn-cs"/>
              </a:rPr>
              <a:t>CUADRO GENERAL DE ELEMENTOS OBSERVADOS</a:t>
            </a:r>
          </a:p>
        </p:txBody>
      </p:sp>
      <p:sp>
        <p:nvSpPr>
          <p:cNvPr id="6" name="Rectangle 5"/>
          <p:cNvSpPr>
            <a:spLocks noChangeArrowheads="1"/>
          </p:cNvSpPr>
          <p:nvPr/>
        </p:nvSpPr>
        <p:spPr bwMode="auto">
          <a:xfrm>
            <a:off x="481012" y="1659206"/>
            <a:ext cx="4808537" cy="1122362"/>
          </a:xfrm>
          <a:prstGeom prst="rect">
            <a:avLst/>
          </a:prstGeom>
          <a:noFill/>
          <a:ln>
            <a:noFill/>
          </a:ln>
          <a:effectLst/>
          <a:extLst/>
        </p:spPr>
        <p:txBody>
          <a:bodyPr anchor="ctr">
            <a:spAutoFit/>
          </a:bodyPr>
          <a:lstStyle/>
          <a:p>
            <a:pPr eaLnBrk="0" hangingPunct="0">
              <a:defRPr/>
            </a:pPr>
            <a:r>
              <a:rPr lang="es-MX" sz="1600" b="1" dirty="0">
                <a:solidFill>
                  <a:srgbClr val="7030A0"/>
                </a:solidFill>
                <a:effectLst>
                  <a:outerShdw blurRad="38100" dist="38100" dir="2700000" algn="tl">
                    <a:srgbClr val="C0C0C0"/>
                  </a:outerShdw>
                </a:effectLst>
                <a:latin typeface="Arial" charset="0"/>
                <a:cs typeface="Times New Roman" pitchFamily="18" charset="0"/>
              </a:rPr>
              <a:t>A) POR PARTIDO POLÍTICO Y COALICIONES</a:t>
            </a:r>
          </a:p>
          <a:p>
            <a:pPr eaLnBrk="0" hangingPunct="0">
              <a:defRPr/>
            </a:pPr>
            <a:endParaRPr lang="es-MX" sz="1200" b="1" dirty="0">
              <a:solidFill>
                <a:srgbClr val="7030A0"/>
              </a:solidFill>
              <a:effectLst>
                <a:outerShdw blurRad="38100" dist="38100" dir="2700000" algn="tl">
                  <a:srgbClr val="C0C0C0"/>
                </a:outerShdw>
              </a:effectLst>
              <a:latin typeface="Arial" charset="0"/>
              <a:cs typeface="Times New Roman" pitchFamily="18" charset="0"/>
            </a:endParaRPr>
          </a:p>
          <a:p>
            <a:pPr eaLnBrk="0" hangingPunct="0">
              <a:defRPr/>
            </a:pPr>
            <a:r>
              <a:rPr lang="es-MX" sz="1500" b="1" dirty="0" smtClean="0">
                <a:effectLst>
                  <a:outerShdw blurRad="38100" dist="38100" dir="2700000" algn="tl">
                    <a:srgbClr val="C0C0C0"/>
                  </a:outerShdw>
                </a:effectLst>
                <a:latin typeface="Arial" charset="0"/>
                <a:cs typeface="Times New Roman" pitchFamily="18" charset="0"/>
              </a:rPr>
              <a:t>b) Transporte</a:t>
            </a:r>
            <a:endParaRPr lang="es-MX" sz="1500" b="1" dirty="0">
              <a:effectLst>
                <a:outerShdw blurRad="38100" dist="38100" dir="2700000" algn="tl">
                  <a:srgbClr val="C0C0C0"/>
                </a:outerShdw>
              </a:effectLst>
              <a:latin typeface="Arial" charset="0"/>
              <a:cs typeface="Times New Roman" pitchFamily="18" charset="0"/>
            </a:endParaRPr>
          </a:p>
          <a:p>
            <a:pPr>
              <a:defRPr/>
            </a:pPr>
            <a:r>
              <a:rPr lang="es-ES" sz="1200" b="1" dirty="0">
                <a:latin typeface="Arial" charset="0"/>
                <a:cs typeface="Times New Roman" pitchFamily="18" charset="0"/>
              </a:rPr>
              <a:t> </a:t>
            </a:r>
            <a:endParaRPr lang="es-MX" sz="1200" dirty="0">
              <a:latin typeface="Arial" charset="0"/>
              <a:cs typeface="Times New Roman" pitchFamily="18" charset="0"/>
            </a:endParaRPr>
          </a:p>
          <a:p>
            <a:pPr algn="just">
              <a:defRPr/>
            </a:pPr>
            <a:r>
              <a:rPr lang="es-ES" sz="1200" b="1" dirty="0">
                <a:latin typeface="Arial" charset="0"/>
                <a:cs typeface="Times New Roman" pitchFamily="18" charset="0"/>
              </a:rPr>
              <a:t> </a:t>
            </a:r>
            <a:r>
              <a:rPr lang="es-ES" sz="1200" dirty="0">
                <a:latin typeface="Arial" charset="0"/>
                <a:cs typeface="Times New Roman" pitchFamily="18" charset="0"/>
              </a:rPr>
              <a:t> </a:t>
            </a:r>
            <a:endParaRPr lang="es-MX" sz="1200" dirty="0">
              <a:latin typeface="Arial" charset="0"/>
              <a:cs typeface="Times New Roman" pitchFamily="18" charset="0"/>
            </a:endParaRPr>
          </a:p>
        </p:txBody>
      </p:sp>
      <p:pic>
        <p:nvPicPr>
          <p:cNvPr id="655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2122" y="2487086"/>
            <a:ext cx="625475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1" name="10 Tabla"/>
          <p:cNvGraphicFramePr>
            <a:graphicFrameLocks noGrp="1"/>
          </p:cNvGraphicFramePr>
          <p:nvPr>
            <p:extLst>
              <p:ext uri="{D42A27DB-BD31-4B8C-83A1-F6EECF244321}">
                <p14:modId xmlns:p14="http://schemas.microsoft.com/office/powerpoint/2010/main" val="3314383717"/>
              </p:ext>
            </p:extLst>
          </p:nvPr>
        </p:nvGraphicFramePr>
        <p:xfrm>
          <a:off x="2587624" y="2901960"/>
          <a:ext cx="3609976" cy="1168401"/>
        </p:xfrm>
        <a:graphic>
          <a:graphicData uri="http://schemas.openxmlformats.org/drawingml/2006/table">
            <a:tbl>
              <a:tblPr/>
              <a:tblGrid>
                <a:gridCol w="902494"/>
                <a:gridCol w="902494"/>
                <a:gridCol w="902494"/>
                <a:gridCol w="902494"/>
              </a:tblGrid>
              <a:tr h="405986">
                <a:tc gridSpan="4">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1300" b="1" i="0" u="none" strike="noStrike" dirty="0">
                          <a:solidFill>
                            <a:srgbClr val="FFFFFF"/>
                          </a:solidFill>
                          <a:effectLst/>
                          <a:latin typeface="Arial"/>
                        </a:rPr>
                        <a:t>PARTIDOS POLÍTICOS Y COALICIONES</a:t>
                      </a:r>
                    </a:p>
                  </a:txBody>
                  <a:tcPr marL="9525" marR="9525" marT="9530" marB="0" anchor="ctr">
                    <a:lnL>
                      <a:noFill/>
                    </a:lnL>
                    <a:lnR>
                      <a:noFill/>
                    </a:lnR>
                    <a:lnT>
                      <a:noFill/>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hMerge="1">
                  <a:txBody>
                    <a:bodyPr/>
                    <a:lstStyle/>
                    <a:p>
                      <a:endParaRPr lang="es-MX"/>
                    </a:p>
                  </a:txBody>
                  <a:tcPr/>
                </a:tc>
                <a:tc hMerge="1">
                  <a:txBody>
                    <a:bodyPr/>
                    <a:lstStyle/>
                    <a:p>
                      <a:endParaRPr lang="es-MX"/>
                    </a:p>
                  </a:txBody>
                  <a:tcPr/>
                </a:tc>
                <a:tc hMerge="1">
                  <a:txBody>
                    <a:bodyPr/>
                    <a:lstStyle/>
                    <a:p>
                      <a:endParaRPr lang="es-MX"/>
                    </a:p>
                  </a:txBody>
                  <a:tcPr/>
                </a:tc>
              </a:tr>
              <a:tr h="571811">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900" b="1" i="0" u="none" strike="noStrike">
                          <a:solidFill>
                            <a:srgbClr val="FFFFFF"/>
                          </a:solidFill>
                          <a:effectLst/>
                          <a:latin typeface="Arial"/>
                        </a:rPr>
                        <a:t>TIPO DE MEDIO</a:t>
                      </a:r>
                    </a:p>
                  </a:txBody>
                  <a:tcPr marL="9525" marR="9525" marT="9530"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FF3399"/>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800" b="1" i="0" u="none" strike="noStrike">
                          <a:solidFill>
                            <a:srgbClr val="000000"/>
                          </a:solidFill>
                          <a:effectLst/>
                          <a:latin typeface="Arial"/>
                        </a:rPr>
                        <a:t>COALICIÓN UNIDOS POR TI</a:t>
                      </a:r>
                    </a:p>
                  </a:txBody>
                  <a:tcPr marL="9525" marR="9525" marT="9530"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800" b="1" i="0" u="none" strike="noStrike" dirty="0">
                          <a:solidFill>
                            <a:srgbClr val="000000"/>
                          </a:solidFill>
                          <a:effectLst/>
                          <a:latin typeface="Arial"/>
                        </a:rPr>
                        <a:t>COALICIÓN UNIDOS PODEMOS MÁS</a:t>
                      </a:r>
                    </a:p>
                  </a:txBody>
                  <a:tcPr marL="9525" marR="9525" marT="9530"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900" b="1" i="0" u="none" strike="noStrike" dirty="0">
                          <a:solidFill>
                            <a:srgbClr val="FFFFFF"/>
                          </a:solidFill>
                          <a:effectLst/>
                          <a:latin typeface="Arial"/>
                        </a:rPr>
                        <a:t>TOTAL</a:t>
                      </a:r>
                    </a:p>
                  </a:txBody>
                  <a:tcPr marL="9525" marR="9525" marT="9530"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FF3399"/>
                    </a:solidFill>
                  </a:tcPr>
                </a:tc>
              </a:tr>
              <a:tr h="190604">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1100" b="0" i="0" u="none" strike="noStrike">
                          <a:solidFill>
                            <a:srgbClr val="000000"/>
                          </a:solidFill>
                          <a:effectLst/>
                          <a:latin typeface="Calibri"/>
                        </a:rPr>
                        <a:t>Transporte</a:t>
                      </a:r>
                    </a:p>
                  </a:txBody>
                  <a:tcPr marL="9525" marR="9525" marT="9530"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1100" b="0" i="0" u="none" strike="noStrike">
                          <a:solidFill>
                            <a:srgbClr val="000000"/>
                          </a:solidFill>
                          <a:effectLst/>
                          <a:latin typeface="Calibri"/>
                        </a:rPr>
                        <a:t>50</a:t>
                      </a:r>
                    </a:p>
                  </a:txBody>
                  <a:tcPr marL="9525" marR="9525" marT="9530"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1100" b="0" i="0" u="none" strike="noStrike">
                          <a:solidFill>
                            <a:srgbClr val="000000"/>
                          </a:solidFill>
                          <a:effectLst/>
                          <a:latin typeface="Calibri"/>
                        </a:rPr>
                        <a:t>10</a:t>
                      </a:r>
                    </a:p>
                  </a:txBody>
                  <a:tcPr marL="9525" marR="9525" marT="9530"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1100" b="1" i="0" u="none" strike="noStrike" dirty="0">
                          <a:solidFill>
                            <a:srgbClr val="000000"/>
                          </a:solidFill>
                          <a:effectLst/>
                          <a:latin typeface="Calibri"/>
                        </a:rPr>
                        <a:t>60</a:t>
                      </a:r>
                    </a:p>
                  </a:txBody>
                  <a:tcPr marL="9525" marR="9525" marT="9530"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10" name="11 Gráfico"/>
          <p:cNvGraphicFramePr>
            <a:graphicFrameLocks/>
          </p:cNvGraphicFramePr>
          <p:nvPr>
            <p:extLst>
              <p:ext uri="{D42A27DB-BD31-4B8C-83A1-F6EECF244321}">
                <p14:modId xmlns:p14="http://schemas.microsoft.com/office/powerpoint/2010/main" val="560769175"/>
              </p:ext>
            </p:extLst>
          </p:nvPr>
        </p:nvGraphicFramePr>
        <p:xfrm>
          <a:off x="2378074" y="4185186"/>
          <a:ext cx="3990975" cy="206321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236354732"/>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7010400" y="6356350"/>
            <a:ext cx="2133600" cy="501650"/>
          </a:xfrm>
        </p:spPr>
        <p:txBody>
          <a:bodyPr/>
          <a:lstStyle/>
          <a:p>
            <a:pPr>
              <a:defRPr/>
            </a:pPr>
            <a:fld id="{C7C0620A-BB54-46E8-A533-9D0E84A8B98D}" type="slidenum">
              <a:rPr lang="es-ES"/>
              <a:pPr>
                <a:defRPr/>
              </a:pPr>
              <a:t>126</a:t>
            </a:fld>
            <a:endParaRPr lang="es-ES" dirty="0"/>
          </a:p>
        </p:txBody>
      </p:sp>
      <p:sp>
        <p:nvSpPr>
          <p:cNvPr id="3" name="Rectangle 5"/>
          <p:cNvSpPr>
            <a:spLocks noChangeArrowheads="1"/>
          </p:cNvSpPr>
          <p:nvPr/>
        </p:nvSpPr>
        <p:spPr bwMode="auto">
          <a:xfrm>
            <a:off x="900113" y="568519"/>
            <a:ext cx="7272337" cy="784830"/>
          </a:xfrm>
          <a:prstGeom prst="rect">
            <a:avLst/>
          </a:prstGeom>
          <a:noFill/>
          <a:ln>
            <a:noFill/>
          </a:ln>
          <a:effectLst/>
          <a:extLst/>
        </p:spPr>
        <p:txBody>
          <a:bodyPr anchor="ctr">
            <a:spAutoFit/>
          </a:bodyPr>
          <a:lstStyle/>
          <a:p>
            <a:pPr algn="ctr" eaLnBrk="0" hangingPunct="0">
              <a:defRPr/>
            </a:pPr>
            <a:r>
              <a:rPr lang="es-ES_tradnl" sz="2000" b="1" dirty="0" smtClean="0">
                <a:solidFill>
                  <a:srgbClr val="7030A0"/>
                </a:solidFill>
                <a:effectLst>
                  <a:outerShdw blurRad="38100" dist="38100" dir="2700000" algn="tl">
                    <a:srgbClr val="C0C0C0"/>
                  </a:outerShdw>
                </a:effectLst>
                <a:cs typeface="Times New Roman" pitchFamily="18" charset="0"/>
              </a:rPr>
              <a:t>DESGLOSE </a:t>
            </a:r>
            <a:r>
              <a:rPr lang="es-ES_tradnl" sz="2000" b="1" dirty="0">
                <a:solidFill>
                  <a:srgbClr val="7030A0"/>
                </a:solidFill>
                <a:effectLst>
                  <a:outerShdw blurRad="38100" dist="38100" dir="2700000" algn="tl">
                    <a:srgbClr val="C0C0C0"/>
                  </a:outerShdw>
                </a:effectLst>
                <a:cs typeface="Times New Roman" pitchFamily="18" charset="0"/>
              </a:rPr>
              <a:t>DE LA </a:t>
            </a:r>
            <a:r>
              <a:rPr lang="es-ES_tradnl" sz="2000" b="1" dirty="0" smtClean="0">
                <a:solidFill>
                  <a:srgbClr val="7030A0"/>
                </a:solidFill>
                <a:effectLst>
                  <a:outerShdw blurRad="38100" dist="38100" dir="2700000" algn="tl">
                    <a:srgbClr val="C0C0C0"/>
                  </a:outerShdw>
                </a:effectLst>
                <a:cs typeface="Times New Roman" pitchFamily="18" charset="0"/>
              </a:rPr>
              <a:t>INFORMACIÓN MONITOREO EXTRATERRITORIAL</a:t>
            </a:r>
            <a:endParaRPr lang="es-ES_tradnl" sz="2000" b="1" dirty="0">
              <a:solidFill>
                <a:srgbClr val="7030A0"/>
              </a:solidFill>
              <a:effectLst>
                <a:outerShdw blurRad="38100" dist="38100" dir="2700000" algn="tl">
                  <a:srgbClr val="C0C0C0"/>
                </a:outerShdw>
              </a:effectLst>
              <a:cs typeface="Times New Roman" pitchFamily="18" charset="0"/>
            </a:endParaRPr>
          </a:p>
          <a:p>
            <a:pPr algn="just" eaLnBrk="0" hangingPunct="0">
              <a:defRPr/>
            </a:pPr>
            <a:endParaRPr lang="es-MX" sz="900" dirty="0">
              <a:cs typeface="Times New Roman" pitchFamily="18" charset="0"/>
            </a:endParaRPr>
          </a:p>
          <a:p>
            <a:pPr algn="just">
              <a:defRPr/>
            </a:pPr>
            <a:endParaRPr lang="es-MX" sz="1600" dirty="0">
              <a:solidFill>
                <a:schemeClr val="tx2"/>
              </a:solidFill>
              <a:cs typeface="Times New Roman" pitchFamily="18" charset="0"/>
            </a:endParaRPr>
          </a:p>
        </p:txBody>
      </p:sp>
      <p:sp>
        <p:nvSpPr>
          <p:cNvPr id="5" name="4 Rectángulo"/>
          <p:cNvSpPr/>
          <p:nvPr/>
        </p:nvSpPr>
        <p:spPr>
          <a:xfrm>
            <a:off x="1322122" y="1063501"/>
            <a:ext cx="6297878" cy="307777"/>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4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mn-cs"/>
              </a:rPr>
              <a:t>CUADRO GENERAL DE ELEMENTOS OBSERVADOS</a:t>
            </a:r>
          </a:p>
        </p:txBody>
      </p:sp>
      <p:sp>
        <p:nvSpPr>
          <p:cNvPr id="6" name="Rectangle 5"/>
          <p:cNvSpPr>
            <a:spLocks noChangeArrowheads="1"/>
          </p:cNvSpPr>
          <p:nvPr/>
        </p:nvSpPr>
        <p:spPr bwMode="auto">
          <a:xfrm>
            <a:off x="481012" y="1503055"/>
            <a:ext cx="4808537" cy="1122362"/>
          </a:xfrm>
          <a:prstGeom prst="rect">
            <a:avLst/>
          </a:prstGeom>
          <a:noFill/>
          <a:ln>
            <a:noFill/>
          </a:ln>
          <a:effectLst/>
          <a:extLst/>
        </p:spPr>
        <p:txBody>
          <a:bodyPr anchor="ctr">
            <a:spAutoFit/>
          </a:bodyPr>
          <a:lstStyle/>
          <a:p>
            <a:pPr eaLnBrk="0" hangingPunct="0">
              <a:defRPr/>
            </a:pPr>
            <a:r>
              <a:rPr lang="es-MX" sz="1600" b="1" dirty="0">
                <a:solidFill>
                  <a:srgbClr val="7030A0"/>
                </a:solidFill>
                <a:effectLst>
                  <a:outerShdw blurRad="38100" dist="38100" dir="2700000" algn="tl">
                    <a:srgbClr val="C0C0C0"/>
                  </a:outerShdw>
                </a:effectLst>
                <a:latin typeface="Arial" charset="0"/>
                <a:cs typeface="Times New Roman" pitchFamily="18" charset="0"/>
              </a:rPr>
              <a:t>A) POR PARTIDO POLÍTICO Y COALICIONES</a:t>
            </a:r>
          </a:p>
          <a:p>
            <a:pPr eaLnBrk="0" hangingPunct="0">
              <a:defRPr/>
            </a:pPr>
            <a:endParaRPr lang="es-MX" sz="1200" b="1" dirty="0">
              <a:solidFill>
                <a:srgbClr val="7030A0"/>
              </a:solidFill>
              <a:effectLst>
                <a:outerShdw blurRad="38100" dist="38100" dir="2700000" algn="tl">
                  <a:srgbClr val="C0C0C0"/>
                </a:outerShdw>
              </a:effectLst>
              <a:latin typeface="Arial" charset="0"/>
              <a:cs typeface="Times New Roman" pitchFamily="18" charset="0"/>
            </a:endParaRPr>
          </a:p>
          <a:p>
            <a:pPr eaLnBrk="0" hangingPunct="0">
              <a:defRPr/>
            </a:pPr>
            <a:r>
              <a:rPr lang="es-MX" sz="1500" b="1" dirty="0" smtClean="0">
                <a:effectLst>
                  <a:outerShdw blurRad="38100" dist="38100" dir="2700000" algn="tl">
                    <a:srgbClr val="C0C0C0"/>
                  </a:outerShdw>
                </a:effectLst>
                <a:latin typeface="Arial" charset="0"/>
                <a:cs typeface="Times New Roman" pitchFamily="18" charset="0"/>
              </a:rPr>
              <a:t>c) Testimonial</a:t>
            </a:r>
            <a:endParaRPr lang="es-MX" sz="1500" b="1" dirty="0">
              <a:effectLst>
                <a:outerShdw blurRad="38100" dist="38100" dir="2700000" algn="tl">
                  <a:srgbClr val="C0C0C0"/>
                </a:outerShdw>
              </a:effectLst>
              <a:latin typeface="Arial" charset="0"/>
              <a:cs typeface="Times New Roman" pitchFamily="18" charset="0"/>
            </a:endParaRPr>
          </a:p>
          <a:p>
            <a:pPr>
              <a:defRPr/>
            </a:pPr>
            <a:r>
              <a:rPr lang="es-ES" sz="1200" b="1" dirty="0">
                <a:latin typeface="Arial" charset="0"/>
                <a:cs typeface="Times New Roman" pitchFamily="18" charset="0"/>
              </a:rPr>
              <a:t> </a:t>
            </a:r>
            <a:endParaRPr lang="es-MX" sz="1200" dirty="0">
              <a:latin typeface="Arial" charset="0"/>
              <a:cs typeface="Times New Roman" pitchFamily="18" charset="0"/>
            </a:endParaRPr>
          </a:p>
          <a:p>
            <a:pPr algn="just">
              <a:defRPr/>
            </a:pPr>
            <a:r>
              <a:rPr lang="es-ES" sz="1200" b="1" dirty="0">
                <a:latin typeface="Arial" charset="0"/>
                <a:cs typeface="Times New Roman" pitchFamily="18" charset="0"/>
              </a:rPr>
              <a:t> </a:t>
            </a:r>
            <a:r>
              <a:rPr lang="es-ES" sz="1200" dirty="0">
                <a:latin typeface="Arial" charset="0"/>
                <a:cs typeface="Times New Roman" pitchFamily="18" charset="0"/>
              </a:rPr>
              <a:t> </a:t>
            </a:r>
            <a:endParaRPr lang="es-MX" sz="1200" dirty="0">
              <a:latin typeface="Arial" charset="0"/>
              <a:cs typeface="Times New Roman" pitchFamily="18" charset="0"/>
            </a:endParaRPr>
          </a:p>
        </p:txBody>
      </p:sp>
      <p:sp>
        <p:nvSpPr>
          <p:cNvPr id="7" name="6 Rectángulo"/>
          <p:cNvSpPr/>
          <p:nvPr/>
        </p:nvSpPr>
        <p:spPr>
          <a:xfrm>
            <a:off x="694004" y="2287954"/>
            <a:ext cx="7554119" cy="461665"/>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Arial" charset="0"/>
              </a:rPr>
              <a:t>PROPAGANDA OBSERVADA EN EL </a:t>
            </a:r>
          </a:p>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mn-cs"/>
              </a:rPr>
              <a:t>RECORRIDO REALIZADO POR </a:t>
            </a: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mn-cs"/>
              </a:rPr>
              <a:t>LOS COORDINADORES DE MONITOREO</a:t>
            </a: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mn-cs"/>
            </a:endParaRPr>
          </a:p>
        </p:txBody>
      </p:sp>
      <p:graphicFrame>
        <p:nvGraphicFramePr>
          <p:cNvPr id="10" name="9 Tabla"/>
          <p:cNvGraphicFramePr>
            <a:graphicFrameLocks noGrp="1"/>
          </p:cNvGraphicFramePr>
          <p:nvPr>
            <p:extLst>
              <p:ext uri="{D42A27DB-BD31-4B8C-83A1-F6EECF244321}">
                <p14:modId xmlns:p14="http://schemas.microsoft.com/office/powerpoint/2010/main" val="2126600990"/>
              </p:ext>
            </p:extLst>
          </p:nvPr>
        </p:nvGraphicFramePr>
        <p:xfrm>
          <a:off x="2702321" y="2989342"/>
          <a:ext cx="3365103" cy="1162050"/>
        </p:xfrm>
        <a:graphic>
          <a:graphicData uri="http://schemas.openxmlformats.org/drawingml/2006/table">
            <a:tbl>
              <a:tblPr/>
              <a:tblGrid>
                <a:gridCol w="1121701"/>
                <a:gridCol w="1121701"/>
                <a:gridCol w="1121701"/>
              </a:tblGrid>
              <a:tr h="352425">
                <a:tc gridSpan="3">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1100" b="1" i="0" u="none" strike="noStrike" dirty="0">
                          <a:solidFill>
                            <a:srgbClr val="FFFFFF"/>
                          </a:solidFill>
                          <a:effectLst/>
                          <a:latin typeface="Arial"/>
                        </a:rPr>
                        <a:t>PARTIDOS POLÍTICOS Y COALICIONES</a:t>
                      </a:r>
                    </a:p>
                  </a:txBody>
                  <a:tcPr marL="9525" marR="9525" marT="9525" marB="0" anchor="ctr">
                    <a:lnL>
                      <a:noFill/>
                    </a:lnL>
                    <a:lnR>
                      <a:noFill/>
                    </a:lnR>
                    <a:lnT>
                      <a:noFill/>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hMerge="1">
                  <a:txBody>
                    <a:bodyPr/>
                    <a:lstStyle/>
                    <a:p>
                      <a:endParaRPr lang="es-MX"/>
                    </a:p>
                  </a:txBody>
                  <a:tcPr/>
                </a:tc>
                <a:tc hMerge="1">
                  <a:txBody>
                    <a:bodyPr/>
                    <a:lstStyle/>
                    <a:p>
                      <a:endParaRPr lang="es-MX"/>
                    </a:p>
                  </a:txBody>
                  <a:tcPr/>
                </a:tc>
              </a:tr>
              <a:tr h="428625">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900" b="1" i="0" u="none" strike="noStrike">
                          <a:solidFill>
                            <a:srgbClr val="FFFFFF"/>
                          </a:solidFill>
                          <a:effectLst/>
                          <a:latin typeface="Arial"/>
                        </a:rPr>
                        <a:t>TIPO DE MEDIO</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FF3399"/>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800" b="1" i="0" u="none" strike="noStrike" dirty="0">
                          <a:solidFill>
                            <a:srgbClr val="000000"/>
                          </a:solidFill>
                          <a:effectLst/>
                          <a:latin typeface="Arial"/>
                        </a:rPr>
                        <a:t>COALICIÓN UNIDOS POR TI</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900" b="1" i="0" u="none" strike="noStrike" dirty="0">
                          <a:solidFill>
                            <a:srgbClr val="FFFFFF"/>
                          </a:solidFill>
                          <a:effectLst/>
                          <a:latin typeface="Arial"/>
                        </a:rPr>
                        <a:t>TOTAL</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FF3399"/>
                    </a:solidFill>
                  </a:tcPr>
                </a:tc>
              </a:tr>
              <a:tr h="3810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1100" b="0" i="0" u="none" strike="noStrike">
                          <a:solidFill>
                            <a:srgbClr val="000000"/>
                          </a:solidFill>
                          <a:effectLst/>
                          <a:latin typeface="Calibri"/>
                        </a:rPr>
                        <a:t>Material Testimonial</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1100" b="0" i="0" u="none" strike="noStrike" dirty="0">
                          <a:solidFill>
                            <a:srgbClr val="000000"/>
                          </a:solidFill>
                          <a:effectLst/>
                          <a:latin typeface="Calibri"/>
                        </a:rPr>
                        <a:t>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algn="ctr" rtl="0" fontAlgn="ctr"/>
                      <a:r>
                        <a:rPr lang="es-MX" sz="1100" b="1" i="0" u="none" strike="noStrike" dirty="0">
                          <a:solidFill>
                            <a:srgbClr val="000000"/>
                          </a:solidFill>
                          <a:effectLst/>
                          <a:latin typeface="Calibri"/>
                        </a:rPr>
                        <a:t>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52239"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2321" y="4183073"/>
            <a:ext cx="3667920" cy="218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783875"/>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7010400" y="6356350"/>
            <a:ext cx="2133600" cy="501650"/>
          </a:xfrm>
        </p:spPr>
        <p:txBody>
          <a:bodyPr/>
          <a:lstStyle/>
          <a:p>
            <a:pPr>
              <a:defRPr/>
            </a:pPr>
            <a:fld id="{C7C0620A-BB54-46E8-A533-9D0E84A8B98D}" type="slidenum">
              <a:rPr lang="es-ES"/>
              <a:pPr>
                <a:defRPr/>
              </a:pPr>
              <a:t>127</a:t>
            </a:fld>
            <a:endParaRPr lang="es-ES" dirty="0"/>
          </a:p>
        </p:txBody>
      </p:sp>
      <p:sp>
        <p:nvSpPr>
          <p:cNvPr id="3" name="Rectangle 5"/>
          <p:cNvSpPr>
            <a:spLocks noChangeArrowheads="1"/>
          </p:cNvSpPr>
          <p:nvPr/>
        </p:nvSpPr>
        <p:spPr bwMode="auto">
          <a:xfrm>
            <a:off x="900113" y="597094"/>
            <a:ext cx="7272337" cy="784830"/>
          </a:xfrm>
          <a:prstGeom prst="rect">
            <a:avLst/>
          </a:prstGeom>
          <a:noFill/>
          <a:ln>
            <a:noFill/>
          </a:ln>
          <a:effectLst/>
          <a:extLst/>
        </p:spPr>
        <p:txBody>
          <a:bodyPr anchor="ctr">
            <a:spAutoFit/>
          </a:bodyPr>
          <a:lstStyle/>
          <a:p>
            <a:pPr algn="ctr" eaLnBrk="0" hangingPunct="0">
              <a:defRPr/>
            </a:pPr>
            <a:r>
              <a:rPr lang="es-ES_tradnl" sz="2000" b="1" dirty="0" smtClean="0">
                <a:solidFill>
                  <a:srgbClr val="7030A0"/>
                </a:solidFill>
                <a:effectLst>
                  <a:outerShdw blurRad="38100" dist="38100" dir="2700000" algn="tl">
                    <a:srgbClr val="C0C0C0"/>
                  </a:outerShdw>
                </a:effectLst>
                <a:cs typeface="Times New Roman" pitchFamily="18" charset="0"/>
              </a:rPr>
              <a:t>DESGLOSE </a:t>
            </a:r>
            <a:r>
              <a:rPr lang="es-ES_tradnl" sz="2000" b="1" dirty="0">
                <a:solidFill>
                  <a:srgbClr val="7030A0"/>
                </a:solidFill>
                <a:effectLst>
                  <a:outerShdw blurRad="38100" dist="38100" dir="2700000" algn="tl">
                    <a:srgbClr val="C0C0C0"/>
                  </a:outerShdw>
                </a:effectLst>
                <a:cs typeface="Times New Roman" pitchFamily="18" charset="0"/>
              </a:rPr>
              <a:t>DE LA </a:t>
            </a:r>
            <a:r>
              <a:rPr lang="es-ES_tradnl" sz="2000" b="1" dirty="0" smtClean="0">
                <a:solidFill>
                  <a:srgbClr val="7030A0"/>
                </a:solidFill>
                <a:effectLst>
                  <a:outerShdw blurRad="38100" dist="38100" dir="2700000" algn="tl">
                    <a:srgbClr val="C0C0C0"/>
                  </a:outerShdw>
                </a:effectLst>
                <a:cs typeface="Times New Roman" pitchFamily="18" charset="0"/>
              </a:rPr>
              <a:t>INFORMACIÓN MONITOREO EXTRATERRITORIAL</a:t>
            </a:r>
            <a:endParaRPr lang="es-ES_tradnl" sz="2000" b="1" dirty="0">
              <a:solidFill>
                <a:srgbClr val="7030A0"/>
              </a:solidFill>
              <a:effectLst>
                <a:outerShdw blurRad="38100" dist="38100" dir="2700000" algn="tl">
                  <a:srgbClr val="C0C0C0"/>
                </a:outerShdw>
              </a:effectLst>
              <a:cs typeface="Times New Roman" pitchFamily="18" charset="0"/>
            </a:endParaRPr>
          </a:p>
          <a:p>
            <a:pPr algn="just" eaLnBrk="0" hangingPunct="0">
              <a:defRPr/>
            </a:pPr>
            <a:endParaRPr lang="es-MX" sz="900" dirty="0">
              <a:cs typeface="Times New Roman" pitchFamily="18" charset="0"/>
            </a:endParaRPr>
          </a:p>
          <a:p>
            <a:pPr algn="just">
              <a:defRPr/>
            </a:pPr>
            <a:endParaRPr lang="es-MX" sz="1600" dirty="0">
              <a:solidFill>
                <a:schemeClr val="tx2"/>
              </a:solidFill>
              <a:cs typeface="Times New Roman" pitchFamily="18" charset="0"/>
            </a:endParaRPr>
          </a:p>
        </p:txBody>
      </p:sp>
      <p:sp>
        <p:nvSpPr>
          <p:cNvPr id="5" name="4 Rectángulo"/>
          <p:cNvSpPr/>
          <p:nvPr/>
        </p:nvSpPr>
        <p:spPr>
          <a:xfrm>
            <a:off x="1322122" y="1082551"/>
            <a:ext cx="6297878" cy="307777"/>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4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cs typeface="+mn-cs"/>
              </a:rPr>
              <a:t>CUADRO GENERAL DE ELEMENTOS OBSERVADOS</a:t>
            </a:r>
          </a:p>
        </p:txBody>
      </p:sp>
      <p:sp>
        <p:nvSpPr>
          <p:cNvPr id="6" name="Rectangle 5"/>
          <p:cNvSpPr>
            <a:spLocks noChangeArrowheads="1"/>
          </p:cNvSpPr>
          <p:nvPr/>
        </p:nvSpPr>
        <p:spPr bwMode="auto">
          <a:xfrm>
            <a:off x="481012" y="1659206"/>
            <a:ext cx="4808537" cy="1122362"/>
          </a:xfrm>
          <a:prstGeom prst="rect">
            <a:avLst/>
          </a:prstGeom>
          <a:noFill/>
          <a:ln>
            <a:noFill/>
          </a:ln>
          <a:effectLst/>
          <a:extLst/>
        </p:spPr>
        <p:txBody>
          <a:bodyPr anchor="ctr">
            <a:spAutoFit/>
          </a:bodyPr>
          <a:lstStyle/>
          <a:p>
            <a:pPr eaLnBrk="0" hangingPunct="0">
              <a:defRPr/>
            </a:pPr>
            <a:r>
              <a:rPr lang="es-MX" sz="1600" b="1" dirty="0">
                <a:solidFill>
                  <a:srgbClr val="7030A0"/>
                </a:solidFill>
                <a:effectLst>
                  <a:outerShdw blurRad="38100" dist="38100" dir="2700000" algn="tl">
                    <a:srgbClr val="C0C0C0"/>
                  </a:outerShdw>
                </a:effectLst>
                <a:latin typeface="Arial" charset="0"/>
                <a:cs typeface="Times New Roman" pitchFamily="18" charset="0"/>
              </a:rPr>
              <a:t>A) POR PARTIDO POLÍTICO Y COALICIONES</a:t>
            </a:r>
          </a:p>
          <a:p>
            <a:pPr eaLnBrk="0" hangingPunct="0">
              <a:defRPr/>
            </a:pPr>
            <a:endParaRPr lang="es-MX" sz="1200" b="1" dirty="0">
              <a:solidFill>
                <a:srgbClr val="7030A0"/>
              </a:solidFill>
              <a:effectLst>
                <a:outerShdw blurRad="38100" dist="38100" dir="2700000" algn="tl">
                  <a:srgbClr val="C0C0C0"/>
                </a:outerShdw>
              </a:effectLst>
              <a:latin typeface="Arial" charset="0"/>
              <a:cs typeface="Times New Roman" pitchFamily="18" charset="0"/>
            </a:endParaRPr>
          </a:p>
          <a:p>
            <a:pPr eaLnBrk="0" hangingPunct="0">
              <a:defRPr/>
            </a:pPr>
            <a:r>
              <a:rPr lang="es-MX" sz="1500" b="1" dirty="0" smtClean="0">
                <a:effectLst>
                  <a:outerShdw blurRad="38100" dist="38100" dir="2700000" algn="tl">
                    <a:srgbClr val="C0C0C0"/>
                  </a:outerShdw>
                </a:effectLst>
                <a:latin typeface="Arial" charset="0"/>
                <a:cs typeface="Times New Roman" pitchFamily="18" charset="0"/>
              </a:rPr>
              <a:t>c) Testimonial</a:t>
            </a:r>
            <a:endParaRPr lang="es-MX" sz="1500" b="1" dirty="0">
              <a:effectLst>
                <a:outerShdw blurRad="38100" dist="38100" dir="2700000" algn="tl">
                  <a:srgbClr val="C0C0C0"/>
                </a:outerShdw>
              </a:effectLst>
              <a:latin typeface="Arial" charset="0"/>
              <a:cs typeface="Times New Roman" pitchFamily="18" charset="0"/>
            </a:endParaRPr>
          </a:p>
          <a:p>
            <a:pPr>
              <a:defRPr/>
            </a:pPr>
            <a:r>
              <a:rPr lang="es-ES" sz="1200" b="1" dirty="0">
                <a:latin typeface="Arial" charset="0"/>
                <a:cs typeface="Times New Roman" pitchFamily="18" charset="0"/>
              </a:rPr>
              <a:t> </a:t>
            </a:r>
            <a:endParaRPr lang="es-MX" sz="1200" dirty="0">
              <a:latin typeface="Arial" charset="0"/>
              <a:cs typeface="Times New Roman" pitchFamily="18" charset="0"/>
            </a:endParaRPr>
          </a:p>
          <a:p>
            <a:pPr algn="just">
              <a:defRPr/>
            </a:pPr>
            <a:r>
              <a:rPr lang="es-ES" sz="1200" b="1" dirty="0">
                <a:latin typeface="Arial" charset="0"/>
                <a:cs typeface="Times New Roman" pitchFamily="18" charset="0"/>
              </a:rPr>
              <a:t> </a:t>
            </a:r>
            <a:r>
              <a:rPr lang="es-ES" sz="1200" dirty="0">
                <a:latin typeface="Arial" charset="0"/>
                <a:cs typeface="Times New Roman" pitchFamily="18" charset="0"/>
              </a:rPr>
              <a:t> </a:t>
            </a:r>
            <a:endParaRPr lang="es-MX" sz="1200" dirty="0">
              <a:latin typeface="Arial" charset="0"/>
              <a:cs typeface="Times New Roman" pitchFamily="18" charset="0"/>
            </a:endParaRPr>
          </a:p>
        </p:txBody>
      </p:sp>
      <p:pic>
        <p:nvPicPr>
          <p:cNvPr id="665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2122" y="2430730"/>
            <a:ext cx="625475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1" name="10 Tabla"/>
          <p:cNvGraphicFramePr>
            <a:graphicFrameLocks noGrp="1"/>
          </p:cNvGraphicFramePr>
          <p:nvPr>
            <p:extLst>
              <p:ext uri="{D42A27DB-BD31-4B8C-83A1-F6EECF244321}">
                <p14:modId xmlns:p14="http://schemas.microsoft.com/office/powerpoint/2010/main" val="3230201179"/>
              </p:ext>
            </p:extLst>
          </p:nvPr>
        </p:nvGraphicFramePr>
        <p:xfrm>
          <a:off x="2838593" y="3004757"/>
          <a:ext cx="3486006" cy="1167193"/>
        </p:xfrm>
        <a:graphic>
          <a:graphicData uri="http://schemas.openxmlformats.org/drawingml/2006/table">
            <a:tbl>
              <a:tblPr/>
              <a:tblGrid>
                <a:gridCol w="1162002"/>
                <a:gridCol w="1162002"/>
                <a:gridCol w="1162002"/>
              </a:tblGrid>
              <a:tr h="341458">
                <a:tc gridSpan="3">
                  <a:txBody>
                    <a:bodyPr/>
                    <a:lstStyle/>
                    <a:p>
                      <a:pPr algn="ctr" rtl="0" fontAlgn="ctr"/>
                      <a:r>
                        <a:rPr lang="es-MX" sz="1300" b="1" i="0" u="none" strike="noStrike" dirty="0">
                          <a:solidFill>
                            <a:srgbClr val="FFFFFF"/>
                          </a:solidFill>
                          <a:effectLst/>
                          <a:latin typeface="Arial"/>
                        </a:rPr>
                        <a:t>PARTIDOS POLÍTICOS Y COALICIONES</a:t>
                      </a:r>
                    </a:p>
                  </a:txBody>
                  <a:tcPr marL="9525" marR="9525" marT="9529" marB="0" anchor="ctr">
                    <a:lnL>
                      <a:noFill/>
                    </a:lnL>
                    <a:lnR>
                      <a:noFill/>
                    </a:lnR>
                    <a:lnT>
                      <a:noFill/>
                    </a:lnT>
                    <a:lnB w="6350" cap="flat" cmpd="sng" algn="ctr">
                      <a:solidFill>
                        <a:srgbClr val="B1A0C7"/>
                      </a:solidFill>
                      <a:prstDash val="solid"/>
                      <a:round/>
                      <a:headEnd type="none" w="med" len="med"/>
                      <a:tailEnd type="none" w="med" len="med"/>
                    </a:lnB>
                    <a:solidFill>
                      <a:srgbClr val="7030A0"/>
                    </a:solidFill>
                  </a:tcPr>
                </a:tc>
                <a:tc hMerge="1">
                  <a:txBody>
                    <a:bodyPr/>
                    <a:lstStyle/>
                    <a:p>
                      <a:endParaRPr lang="es-MX"/>
                    </a:p>
                  </a:txBody>
                  <a:tcPr/>
                </a:tc>
                <a:tc hMerge="1">
                  <a:txBody>
                    <a:bodyPr/>
                    <a:lstStyle/>
                    <a:p>
                      <a:endParaRPr lang="es-MX"/>
                    </a:p>
                  </a:txBody>
                  <a:tcPr/>
                </a:tc>
              </a:tr>
              <a:tr h="480926">
                <a:tc>
                  <a:txBody>
                    <a:bodyPr/>
                    <a:lstStyle/>
                    <a:p>
                      <a:pPr algn="ctr" rtl="0" fontAlgn="ctr"/>
                      <a:r>
                        <a:rPr lang="es-MX" sz="900" b="1" i="0" u="none" strike="noStrike">
                          <a:solidFill>
                            <a:srgbClr val="FFFFFF"/>
                          </a:solidFill>
                          <a:effectLst/>
                          <a:latin typeface="Arial"/>
                        </a:rPr>
                        <a:t>TIPO DE MEDIO</a:t>
                      </a:r>
                    </a:p>
                  </a:txBody>
                  <a:tcPr marL="9525" marR="9525" marT="9529"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solidFill>
                      <a:srgbClr val="FF3399"/>
                    </a:solidFill>
                  </a:tcPr>
                </a:tc>
                <a:tc>
                  <a:txBody>
                    <a:bodyPr/>
                    <a:lstStyle/>
                    <a:p>
                      <a:pPr algn="ctr" rtl="0" fontAlgn="ctr"/>
                      <a:r>
                        <a:rPr lang="es-MX" sz="800" b="1" i="0" u="none" strike="noStrike">
                          <a:solidFill>
                            <a:srgbClr val="000000"/>
                          </a:solidFill>
                          <a:effectLst/>
                          <a:latin typeface="Arial"/>
                        </a:rPr>
                        <a:t>COALICIÓN UNIDOS PODEMOS MÁS</a:t>
                      </a:r>
                    </a:p>
                  </a:txBody>
                  <a:tcPr marL="9525" marR="9525" marT="9529"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rtl="0" fontAlgn="ctr"/>
                      <a:r>
                        <a:rPr lang="es-MX" sz="900" b="1" i="0" u="none" strike="noStrike">
                          <a:solidFill>
                            <a:srgbClr val="FFFFFF"/>
                          </a:solidFill>
                          <a:effectLst/>
                          <a:latin typeface="Arial"/>
                        </a:rPr>
                        <a:t>TOTAL</a:t>
                      </a:r>
                    </a:p>
                  </a:txBody>
                  <a:tcPr marL="9525" marR="9525" marT="9529"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solidFill>
                      <a:srgbClr val="FF3399"/>
                    </a:solidFill>
                  </a:tcPr>
                </a:tc>
              </a:tr>
              <a:tr h="320617">
                <a:tc>
                  <a:txBody>
                    <a:bodyPr/>
                    <a:lstStyle/>
                    <a:p>
                      <a:pPr algn="ctr" rtl="0" fontAlgn="ctr"/>
                      <a:r>
                        <a:rPr lang="es-MX" sz="1100" b="0" i="0" u="none" strike="noStrike">
                          <a:solidFill>
                            <a:srgbClr val="000000"/>
                          </a:solidFill>
                          <a:effectLst/>
                          <a:latin typeface="Calibri"/>
                        </a:rPr>
                        <a:t>Material Testimonial</a:t>
                      </a:r>
                    </a:p>
                  </a:txBody>
                  <a:tcPr marL="9525" marR="9525" marT="9529"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rtl="0" fontAlgn="ctr"/>
                      <a:r>
                        <a:rPr lang="es-MX" sz="1100" b="0" i="0" u="none" strike="noStrike">
                          <a:solidFill>
                            <a:srgbClr val="000000"/>
                          </a:solidFill>
                          <a:effectLst/>
                          <a:latin typeface="Calibri"/>
                        </a:rPr>
                        <a:t>3</a:t>
                      </a:r>
                    </a:p>
                  </a:txBody>
                  <a:tcPr marL="9525" marR="9525" marT="9529"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rtl="0" fontAlgn="ctr"/>
                      <a:r>
                        <a:rPr lang="es-MX" sz="1100" b="1" i="0" u="none" strike="noStrike" dirty="0">
                          <a:solidFill>
                            <a:srgbClr val="000000"/>
                          </a:solidFill>
                          <a:effectLst/>
                          <a:latin typeface="Calibri"/>
                        </a:rPr>
                        <a:t>3</a:t>
                      </a:r>
                    </a:p>
                  </a:txBody>
                  <a:tcPr marL="9525" marR="9525" marT="9529"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r>
            </a:tbl>
          </a:graphicData>
        </a:graphic>
      </p:graphicFrame>
      <p:pic>
        <p:nvPicPr>
          <p:cNvPr id="665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2417" y="4318000"/>
            <a:ext cx="3264937" cy="1927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2116339"/>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0" y="1082551"/>
            <a:ext cx="9143999" cy="1015663"/>
          </a:xfrm>
          <a:prstGeom prst="rect">
            <a:avLst/>
          </a:prstGeom>
          <a:noFill/>
        </p:spPr>
        <p:txBody>
          <a:bodyPr wrap="square">
            <a:spAutoFit/>
            <a:scene3d>
              <a:camera prst="orthographicFront"/>
              <a:lightRig rig="threePt" dir="t"/>
            </a:scene3d>
            <a:sp3d extrusionH="57150">
              <a:bevelT w="82550" h="38100" prst="coolSlant"/>
            </a:sp3d>
          </a:bodyPr>
          <a:lstStyle/>
          <a:p>
            <a:pPr algn="ctr">
              <a:defRPr/>
            </a:pP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rPr>
              <a:t>DISTRITOS EN LOS QUE SE ENCONTRÓ</a:t>
            </a:r>
          </a:p>
          <a:p>
            <a:pPr algn="ctr">
              <a:defRPr/>
            </a:pP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rPr>
              <a:t> </a:t>
            </a:r>
          </a:p>
          <a:p>
            <a:pPr algn="ctr">
              <a:defRPr/>
            </a:pP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rPr>
              <a:t>PROPAGANDA EXTRATERRITORIAL, </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endParaRPr>
          </a:p>
          <a:p>
            <a:pPr algn="ctr">
              <a:defRPr/>
            </a:pP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rPr>
              <a:t>CON EL APOYO DE LOS VOCALES DE ORGANIZACIÓN</a:t>
            </a: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latin typeface="Arial" charset="0"/>
            </a:endParaRPr>
          </a:p>
        </p:txBody>
      </p:sp>
      <p:graphicFrame>
        <p:nvGraphicFramePr>
          <p:cNvPr id="8" name="7 Objeto"/>
          <p:cNvGraphicFramePr>
            <a:graphicFrameLocks noChangeAspect="1"/>
          </p:cNvGraphicFramePr>
          <p:nvPr>
            <p:extLst>
              <p:ext uri="{D42A27DB-BD31-4B8C-83A1-F6EECF244321}">
                <p14:modId xmlns:p14="http://schemas.microsoft.com/office/powerpoint/2010/main" val="4269156579"/>
              </p:ext>
            </p:extLst>
          </p:nvPr>
        </p:nvGraphicFramePr>
        <p:xfrm>
          <a:off x="1576388" y="2805113"/>
          <a:ext cx="5991225" cy="1362075"/>
        </p:xfrm>
        <a:graphic>
          <a:graphicData uri="http://schemas.openxmlformats.org/presentationml/2006/ole">
            <mc:AlternateContent xmlns:mc="http://schemas.openxmlformats.org/markup-compatibility/2006">
              <mc:Choice xmlns:v="urn:schemas-microsoft-com:vml" Requires="v">
                <p:oleObj spid="_x0000_s81927" name="Hoja de cálculo" r:id="rId4" imgW="5991225" imgH="1362075" progId="Excel.Sheet.12">
                  <p:embed/>
                </p:oleObj>
              </mc:Choice>
              <mc:Fallback>
                <p:oleObj name="Hoja de cálculo" r:id="rId4" imgW="5991225" imgH="1362075" progId="Excel.Sheet.12">
                  <p:embed/>
                  <p:pic>
                    <p:nvPicPr>
                      <p:cNvPr id="0" name=""/>
                      <p:cNvPicPr/>
                      <p:nvPr/>
                    </p:nvPicPr>
                    <p:blipFill>
                      <a:blip r:embed="rId5"/>
                      <a:stretch>
                        <a:fillRect/>
                      </a:stretch>
                    </p:blipFill>
                    <p:spPr>
                      <a:xfrm>
                        <a:off x="1576388" y="2805113"/>
                        <a:ext cx="5991225" cy="1362075"/>
                      </a:xfrm>
                      <a:prstGeom prst="rect">
                        <a:avLst/>
                      </a:prstGeom>
                    </p:spPr>
                  </p:pic>
                </p:oleObj>
              </mc:Fallback>
            </mc:AlternateContent>
          </a:graphicData>
        </a:graphic>
      </p:graphicFrame>
      <p:sp>
        <p:nvSpPr>
          <p:cNvPr id="5" name="Rectangle 6"/>
          <p:cNvSpPr>
            <a:spLocks noGrp="1" noChangeArrowheads="1"/>
          </p:cNvSpPr>
          <p:nvPr>
            <p:ph type="sldNum" sz="quarter" idx="12"/>
          </p:nvPr>
        </p:nvSpPr>
        <p:spPr>
          <a:xfrm>
            <a:off x="7010400" y="6359525"/>
            <a:ext cx="2133600" cy="498475"/>
          </a:xfrm>
        </p:spPr>
        <p:txBody>
          <a:bodyPr/>
          <a:lstStyle/>
          <a:p>
            <a:pPr>
              <a:defRPr/>
            </a:pPr>
            <a:fld id="{C7C0620A-BB54-46E8-A533-9D0E84A8B98D}" type="slidenum">
              <a:rPr lang="es-ES"/>
              <a:pPr>
                <a:defRPr/>
              </a:pPr>
              <a:t>128</a:t>
            </a:fld>
            <a:endParaRPr lang="es-ES" dirty="0"/>
          </a:p>
        </p:txBody>
      </p:sp>
    </p:spTree>
    <p:extLst>
      <p:ext uri="{BB962C8B-B14F-4D97-AF65-F5344CB8AC3E}">
        <p14:creationId xmlns:p14="http://schemas.microsoft.com/office/powerpoint/2010/main" val="375729867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7010400" y="6359525"/>
            <a:ext cx="2133600" cy="498475"/>
          </a:xfrm>
        </p:spPr>
        <p:txBody>
          <a:bodyPr/>
          <a:lstStyle/>
          <a:p>
            <a:pPr>
              <a:defRPr/>
            </a:pPr>
            <a:fld id="{C7C0620A-BB54-46E8-A533-9D0E84A8B98D}" type="slidenum">
              <a:rPr lang="es-ES"/>
              <a:pPr>
                <a:defRPr/>
              </a:pPr>
              <a:t>129</a:t>
            </a:fld>
            <a:endParaRPr lang="es-ES" dirty="0"/>
          </a:p>
        </p:txBody>
      </p:sp>
      <p:sp>
        <p:nvSpPr>
          <p:cNvPr id="8" name="7 Rectángulo"/>
          <p:cNvSpPr/>
          <p:nvPr/>
        </p:nvSpPr>
        <p:spPr>
          <a:xfrm>
            <a:off x="628650" y="1387535"/>
            <a:ext cx="8058150" cy="3859518"/>
          </a:xfrm>
          <a:prstGeom prst="rect">
            <a:avLst/>
          </a:prstGeom>
        </p:spPr>
        <p:txBody>
          <a:bodyPr wrap="square">
            <a:spAutoFit/>
          </a:bodyPr>
          <a:lstStyle/>
          <a:p>
            <a:pPr algn="just">
              <a:lnSpc>
                <a:spcPct val="80000"/>
              </a:lnSpc>
            </a:pPr>
            <a:endParaRPr lang="es-MX" dirty="0" smtClean="0">
              <a:cs typeface="Arial" charset="0"/>
            </a:endParaRPr>
          </a:p>
          <a:p>
            <a:pPr algn="just">
              <a:lnSpc>
                <a:spcPct val="80000"/>
              </a:lnSpc>
            </a:pPr>
            <a:r>
              <a:rPr lang="es-MX" dirty="0" smtClean="0">
                <a:cs typeface="Arial" charset="0"/>
              </a:rPr>
              <a:t>En </a:t>
            </a:r>
            <a:r>
              <a:rPr lang="es-MX" dirty="0">
                <a:cs typeface="Arial" charset="0"/>
              </a:rPr>
              <a:t>el Monitoreo realizado al interior del Distrito Federal se observaron un total de </a:t>
            </a:r>
            <a:r>
              <a:rPr lang="es-MX" dirty="0" smtClean="0">
                <a:cs typeface="Arial" charset="0"/>
              </a:rPr>
              <a:t>seiscientos treinta y dos </a:t>
            </a:r>
            <a:r>
              <a:rPr lang="es-MX" dirty="0">
                <a:cs typeface="Arial" charset="0"/>
              </a:rPr>
              <a:t>elementos propagandísticos, </a:t>
            </a:r>
            <a:r>
              <a:rPr lang="es-MX" dirty="0" err="1" smtClean="0">
                <a:cs typeface="Arial" charset="0"/>
              </a:rPr>
              <a:t>considerandose</a:t>
            </a:r>
            <a:r>
              <a:rPr lang="es-MX" dirty="0" smtClean="0">
                <a:cs typeface="Arial" charset="0"/>
              </a:rPr>
              <a:t> </a:t>
            </a:r>
            <a:r>
              <a:rPr lang="es-MX" dirty="0">
                <a:cs typeface="Arial" charset="0"/>
              </a:rPr>
              <a:t>las Delegaciones y Líneas de Transporte Público Masivo.</a:t>
            </a:r>
          </a:p>
          <a:p>
            <a:pPr algn="just">
              <a:lnSpc>
                <a:spcPct val="80000"/>
              </a:lnSpc>
            </a:pPr>
            <a:endParaRPr lang="es-MX" dirty="0">
              <a:cs typeface="Arial" charset="0"/>
            </a:endParaRPr>
          </a:p>
          <a:p>
            <a:pPr algn="just">
              <a:lnSpc>
                <a:spcPct val="80000"/>
              </a:lnSpc>
            </a:pPr>
            <a:r>
              <a:rPr lang="es-MX" dirty="0" smtClean="0">
                <a:cs typeface="Arial" charset="0"/>
              </a:rPr>
              <a:t>En </a:t>
            </a:r>
            <a:r>
              <a:rPr lang="es-MX" dirty="0">
                <a:cs typeface="Arial" charset="0"/>
              </a:rPr>
              <a:t>medios alternos se observaron </a:t>
            </a:r>
            <a:r>
              <a:rPr lang="es-MX" dirty="0" smtClean="0">
                <a:cs typeface="Arial" charset="0"/>
              </a:rPr>
              <a:t>siete elementos </a:t>
            </a:r>
            <a:r>
              <a:rPr lang="es-MX" dirty="0">
                <a:cs typeface="Arial" charset="0"/>
              </a:rPr>
              <a:t>del </a:t>
            </a:r>
            <a:r>
              <a:rPr lang="es-MX" dirty="0" smtClean="0">
                <a:cs typeface="Arial" charset="0"/>
              </a:rPr>
              <a:t>PAN; uno del PRI; ciento cuarenta y siete </a:t>
            </a:r>
            <a:r>
              <a:rPr lang="es-MX" dirty="0">
                <a:cs typeface="Arial" charset="0"/>
              </a:rPr>
              <a:t>de la Coalición </a:t>
            </a:r>
            <a:r>
              <a:rPr lang="es-ES_tradnl" b="1" dirty="0"/>
              <a:t>“</a:t>
            </a:r>
            <a:r>
              <a:rPr lang="es-MX" dirty="0">
                <a:cs typeface="Arial" charset="0"/>
              </a:rPr>
              <a:t>Unidos por Ti</a:t>
            </a:r>
            <a:r>
              <a:rPr lang="es-ES_tradnl" b="1" dirty="0"/>
              <a:t>”</a:t>
            </a:r>
            <a:r>
              <a:rPr lang="es-MX" dirty="0">
                <a:cs typeface="Arial" charset="0"/>
              </a:rPr>
              <a:t>; </a:t>
            </a:r>
            <a:r>
              <a:rPr lang="es-MX" dirty="0" smtClean="0">
                <a:cs typeface="Arial" charset="0"/>
              </a:rPr>
              <a:t>ciento dieciséis </a:t>
            </a:r>
            <a:r>
              <a:rPr lang="es-MX" dirty="0">
                <a:cs typeface="Arial" charset="0"/>
              </a:rPr>
              <a:t>de la Coalición </a:t>
            </a:r>
            <a:r>
              <a:rPr lang="es-ES_tradnl" b="1" dirty="0"/>
              <a:t>“</a:t>
            </a:r>
            <a:r>
              <a:rPr lang="es-MX" dirty="0">
                <a:cs typeface="Arial" charset="0"/>
              </a:rPr>
              <a:t>Unidos Podemos Más</a:t>
            </a:r>
            <a:r>
              <a:rPr lang="es-ES_tradnl" b="1" dirty="0"/>
              <a:t>”</a:t>
            </a:r>
            <a:r>
              <a:rPr lang="es-MX" dirty="0">
                <a:cs typeface="Arial" charset="0"/>
              </a:rPr>
              <a:t>. En transporte </a:t>
            </a:r>
            <a:r>
              <a:rPr lang="es-MX" dirty="0" smtClean="0">
                <a:cs typeface="Arial" charset="0"/>
              </a:rPr>
              <a:t>cuatro del </a:t>
            </a:r>
            <a:r>
              <a:rPr lang="es-MX" dirty="0">
                <a:cs typeface="Arial" charset="0"/>
              </a:rPr>
              <a:t>PAN, </a:t>
            </a:r>
            <a:r>
              <a:rPr lang="es-MX" dirty="0" smtClean="0">
                <a:cs typeface="Arial" charset="0"/>
              </a:rPr>
              <a:t>ciento noventa y uno </a:t>
            </a:r>
            <a:r>
              <a:rPr lang="es-MX" dirty="0">
                <a:cs typeface="Arial" charset="0"/>
              </a:rPr>
              <a:t>de la Coalición </a:t>
            </a:r>
            <a:r>
              <a:rPr lang="es-ES_tradnl" b="1" dirty="0"/>
              <a:t>“</a:t>
            </a:r>
            <a:r>
              <a:rPr lang="es-MX" dirty="0">
                <a:cs typeface="Arial" charset="0"/>
              </a:rPr>
              <a:t>Unidos por Ti</a:t>
            </a:r>
            <a:r>
              <a:rPr lang="es-ES_tradnl" b="1" dirty="0"/>
              <a:t>”</a:t>
            </a:r>
            <a:r>
              <a:rPr lang="es-MX" dirty="0">
                <a:cs typeface="Arial" charset="0"/>
              </a:rPr>
              <a:t>; </a:t>
            </a:r>
            <a:r>
              <a:rPr lang="es-MX" dirty="0" smtClean="0">
                <a:cs typeface="Arial" charset="0"/>
              </a:rPr>
              <a:t>ciento treinta y seis </a:t>
            </a:r>
            <a:r>
              <a:rPr lang="es-MX" dirty="0">
                <a:cs typeface="Arial" charset="0"/>
              </a:rPr>
              <a:t>de la Coalición </a:t>
            </a:r>
            <a:r>
              <a:rPr lang="es-ES_tradnl" b="1" dirty="0"/>
              <a:t>“</a:t>
            </a:r>
            <a:r>
              <a:rPr lang="es-MX" dirty="0">
                <a:cs typeface="Arial" charset="0"/>
              </a:rPr>
              <a:t>Unidos Podemos Más</a:t>
            </a:r>
            <a:r>
              <a:rPr lang="es-ES_tradnl" b="1" dirty="0"/>
              <a:t>”</a:t>
            </a:r>
            <a:r>
              <a:rPr lang="es-MX" dirty="0" smtClean="0">
                <a:cs typeface="Arial" charset="0"/>
              </a:rPr>
              <a:t>. En testimonial solamente uno atribuido </a:t>
            </a:r>
            <a:r>
              <a:rPr lang="es-MX" dirty="0">
                <a:cs typeface="Arial" charset="0"/>
              </a:rPr>
              <a:t>a la Coalición </a:t>
            </a:r>
            <a:r>
              <a:rPr lang="es-ES_tradnl" b="1" dirty="0"/>
              <a:t>“</a:t>
            </a:r>
            <a:r>
              <a:rPr lang="es-MX" dirty="0">
                <a:cs typeface="Arial" charset="0"/>
              </a:rPr>
              <a:t>Unidos por Ti</a:t>
            </a:r>
            <a:r>
              <a:rPr lang="es-ES_tradnl" b="1" dirty="0" smtClean="0"/>
              <a:t>”.</a:t>
            </a:r>
            <a:endParaRPr lang="es-MX" dirty="0">
              <a:cs typeface="Arial" charset="0"/>
            </a:endParaRPr>
          </a:p>
          <a:p>
            <a:pPr algn="just">
              <a:lnSpc>
                <a:spcPct val="80000"/>
              </a:lnSpc>
            </a:pPr>
            <a:endParaRPr lang="es-MX" dirty="0">
              <a:cs typeface="Arial" charset="0"/>
            </a:endParaRPr>
          </a:p>
          <a:p>
            <a:pPr algn="just">
              <a:lnSpc>
                <a:spcPct val="80000"/>
              </a:lnSpc>
            </a:pPr>
            <a:r>
              <a:rPr lang="es-ES" dirty="0">
                <a:cs typeface="Arial" charset="0"/>
              </a:rPr>
              <a:t>En las Entidades limítrofes del Estado se registraron </a:t>
            </a:r>
            <a:r>
              <a:rPr lang="es-ES" dirty="0" smtClean="0">
                <a:cs typeface="Arial" charset="0"/>
              </a:rPr>
              <a:t>ochenta y siete </a:t>
            </a:r>
            <a:r>
              <a:rPr lang="es-ES" dirty="0">
                <a:cs typeface="Arial" charset="0"/>
              </a:rPr>
              <a:t>elementos propagandísticos; en </a:t>
            </a:r>
            <a:r>
              <a:rPr lang="es-ES" dirty="0" smtClean="0">
                <a:cs typeface="Arial" charset="0"/>
              </a:rPr>
              <a:t>cinco Distritos Electorales se encontraron registros </a:t>
            </a:r>
            <a:r>
              <a:rPr lang="es-ES" dirty="0">
                <a:cs typeface="Arial" charset="0"/>
              </a:rPr>
              <a:t>de </a:t>
            </a:r>
            <a:r>
              <a:rPr lang="es-ES" dirty="0" smtClean="0">
                <a:cs typeface="Arial" charset="0"/>
              </a:rPr>
              <a:t>propaganda, siendo los siguientes: XII </a:t>
            </a:r>
            <a:r>
              <a:rPr lang="es-ES" dirty="0">
                <a:cs typeface="Arial" charset="0"/>
              </a:rPr>
              <a:t>del </a:t>
            </a:r>
            <a:r>
              <a:rPr lang="es-ES" dirty="0" smtClean="0">
                <a:cs typeface="Arial" charset="0"/>
              </a:rPr>
              <a:t>Oro, tres alternos y quince de transporte; XIV de </a:t>
            </a:r>
            <a:r>
              <a:rPr lang="es-ES" dirty="0" err="1" smtClean="0">
                <a:cs typeface="Arial" charset="0"/>
              </a:rPr>
              <a:t>Jilotepec</a:t>
            </a:r>
            <a:r>
              <a:rPr lang="es-ES" dirty="0" smtClean="0">
                <a:cs typeface="Arial" charset="0"/>
              </a:rPr>
              <a:t>, un registro de transporte; XVIII de Tlalnepantla, once de alternos y uno de transporte; Nezahualcóyotl XXV, diez alternos, treinta y uno de transporte y tres testimoniales; y Amecameca, con doce registros en medios de transporte</a:t>
            </a:r>
            <a:r>
              <a:rPr lang="es-MX" dirty="0" smtClean="0">
                <a:cs typeface="Arial" charset="0"/>
              </a:rPr>
              <a:t>.</a:t>
            </a:r>
            <a:endParaRPr lang="es-MX" dirty="0">
              <a:cs typeface="Arial" charset="0"/>
            </a:endParaRPr>
          </a:p>
        </p:txBody>
      </p:sp>
      <p:sp>
        <p:nvSpPr>
          <p:cNvPr id="12" name="1 Título"/>
          <p:cNvSpPr txBox="1">
            <a:spLocks/>
          </p:cNvSpPr>
          <p:nvPr/>
        </p:nvSpPr>
        <p:spPr>
          <a:xfrm>
            <a:off x="323850" y="923325"/>
            <a:ext cx="8229600" cy="58698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s-MX" sz="2000" b="1" dirty="0" smtClean="0">
                <a:solidFill>
                  <a:srgbClr val="7030A0"/>
                </a:solidFill>
              </a:rPr>
              <a:t>RESULTADOS</a:t>
            </a:r>
            <a:endParaRPr lang="es-MX" sz="2000" dirty="0" smtClean="0"/>
          </a:p>
        </p:txBody>
      </p:sp>
    </p:spTree>
    <p:extLst>
      <p:ext uri="{BB962C8B-B14F-4D97-AF65-F5344CB8AC3E}">
        <p14:creationId xmlns:p14="http://schemas.microsoft.com/office/powerpoint/2010/main" val="6742247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05625" y="6457950"/>
            <a:ext cx="2133600" cy="365125"/>
          </a:xfrm>
        </p:spPr>
        <p:txBody>
          <a:bodyPr/>
          <a:lstStyle/>
          <a:p>
            <a:pPr>
              <a:defRPr/>
            </a:pPr>
            <a:fld id="{F8674E8A-6F2A-4842-BDDD-1326F9B7F162}" type="slidenum">
              <a:rPr lang="es-ES"/>
              <a:pPr>
                <a:defRPr/>
              </a:pPr>
              <a:t>13</a:t>
            </a:fld>
            <a:endParaRPr lang="es-ES" dirty="0"/>
          </a:p>
        </p:txBody>
      </p:sp>
      <p:sp>
        <p:nvSpPr>
          <p:cNvPr id="8195" name="Rectangle 2"/>
          <p:cNvSpPr>
            <a:spLocks noGrp="1" noChangeArrowheads="1"/>
          </p:cNvSpPr>
          <p:nvPr>
            <p:ph type="title"/>
          </p:nvPr>
        </p:nvSpPr>
        <p:spPr>
          <a:xfrm>
            <a:off x="457200" y="387795"/>
            <a:ext cx="8229600" cy="1143000"/>
          </a:xfrm>
        </p:spPr>
        <p:txBody>
          <a:bodyPr/>
          <a:lstStyle/>
          <a:p>
            <a:r>
              <a:rPr lang="es-MX" sz="2000" b="1" dirty="0" smtClean="0">
                <a:solidFill>
                  <a:srgbClr val="7030A0"/>
                </a:solidFill>
              </a:rPr>
              <a:t>IV. PERSONAL QUE PARTICIPÓ EN EL LEVANTAMIENTO DE LA INFORMACIÓN DE MONITOREO:</a:t>
            </a:r>
            <a:r>
              <a:rPr lang="es-MX" sz="2000" dirty="0" smtClean="0">
                <a:solidFill>
                  <a:srgbClr val="7030A0"/>
                </a:solidFill>
              </a:rPr>
              <a:t> </a:t>
            </a:r>
            <a:endParaRPr lang="es-ES" sz="2000" dirty="0" smtClean="0">
              <a:solidFill>
                <a:srgbClr val="7030A0"/>
              </a:solidFill>
            </a:endParaRPr>
          </a:p>
        </p:txBody>
      </p:sp>
      <p:sp>
        <p:nvSpPr>
          <p:cNvPr id="8196" name="Rectangle 3"/>
          <p:cNvSpPr>
            <a:spLocks noGrp="1" noChangeArrowheads="1"/>
          </p:cNvSpPr>
          <p:nvPr>
            <p:ph type="body" idx="1"/>
          </p:nvPr>
        </p:nvSpPr>
        <p:spPr>
          <a:xfrm>
            <a:off x="352425" y="1390650"/>
            <a:ext cx="8334375" cy="4735513"/>
          </a:xfrm>
        </p:spPr>
        <p:txBody>
          <a:bodyPr>
            <a:normAutofit fontScale="40000" lnSpcReduction="20000"/>
          </a:bodyPr>
          <a:lstStyle/>
          <a:p>
            <a:r>
              <a:rPr lang="es-MX" dirty="0"/>
              <a:t>Vocales de Organización  de las Juntas Distritales</a:t>
            </a:r>
          </a:p>
          <a:p>
            <a:r>
              <a:rPr lang="es-MX" dirty="0"/>
              <a:t>Coordinadores de Monitoreo</a:t>
            </a:r>
          </a:p>
          <a:p>
            <a:r>
              <a:rPr lang="es-MX" dirty="0"/>
              <a:t>Coordinadores Distritales</a:t>
            </a:r>
          </a:p>
          <a:p>
            <a:r>
              <a:rPr lang="es-MX" dirty="0" err="1"/>
              <a:t>Monitoristas</a:t>
            </a:r>
            <a:endParaRPr lang="es-MX" dirty="0"/>
          </a:p>
          <a:p>
            <a:r>
              <a:rPr lang="es-MX" dirty="0"/>
              <a:t>Capturistas y</a:t>
            </a:r>
          </a:p>
          <a:p>
            <a:pPr algn="just"/>
            <a:r>
              <a:rPr lang="es-MX" dirty="0"/>
              <a:t>Personal de la Subdirección de Acceso a Medios Propaganda y Difusión de la Dirección de Partidos Políticos</a:t>
            </a:r>
            <a:endParaRPr lang="es-ES" dirty="0"/>
          </a:p>
          <a:p>
            <a:pPr marL="0" indent="0" algn="just">
              <a:lnSpc>
                <a:spcPct val="80000"/>
              </a:lnSpc>
              <a:buNone/>
            </a:pPr>
            <a:endParaRPr lang="es-MX" sz="5400" dirty="0"/>
          </a:p>
          <a:p>
            <a:pPr marL="0" indent="0" algn="just">
              <a:lnSpc>
                <a:spcPct val="80000"/>
              </a:lnSpc>
              <a:buNone/>
            </a:pPr>
            <a:r>
              <a:rPr lang="es-MX" dirty="0"/>
              <a:t>El objetivo principal del monitoreo a medios de comunicación alternos fue: conocer los tipos y la cantidad de propaganda utilizada </a:t>
            </a:r>
            <a:r>
              <a:rPr lang="es-MX" dirty="0" smtClean="0"/>
              <a:t>durante el Proceso Electoral 2011, por </a:t>
            </a:r>
            <a:r>
              <a:rPr lang="es-MX" dirty="0"/>
              <a:t>los partidos políticos o coaliciones</a:t>
            </a:r>
          </a:p>
          <a:p>
            <a:pPr marL="0" indent="0" algn="just">
              <a:lnSpc>
                <a:spcPct val="80000"/>
              </a:lnSpc>
              <a:buNone/>
            </a:pPr>
            <a:r>
              <a:rPr lang="es-MX" dirty="0"/>
              <a:t/>
            </a:r>
            <a:br>
              <a:rPr lang="es-MX" dirty="0"/>
            </a:br>
            <a:r>
              <a:rPr lang="es-MX" dirty="0"/>
              <a:t>Este </a:t>
            </a:r>
            <a:r>
              <a:rPr lang="es-MX" dirty="0" smtClean="0"/>
              <a:t>monitoreo </a:t>
            </a:r>
            <a:r>
              <a:rPr lang="es-MX" dirty="0"/>
              <a:t>servirá como </a:t>
            </a:r>
            <a:r>
              <a:rPr lang="es-MX" dirty="0" smtClean="0"/>
              <a:t>instrumento de apoyo </a:t>
            </a:r>
            <a:r>
              <a:rPr lang="es-MX" dirty="0"/>
              <a:t>a la fiscalización de los partidos políticos, permitió:</a:t>
            </a:r>
          </a:p>
          <a:p>
            <a:pPr marL="0" indent="0" algn="just">
              <a:lnSpc>
                <a:spcPct val="80000"/>
              </a:lnSpc>
              <a:buNone/>
            </a:pPr>
            <a:r>
              <a:rPr lang="es-MX" dirty="0"/>
              <a:t/>
            </a:r>
            <a:br>
              <a:rPr lang="es-MX" dirty="0"/>
            </a:br>
            <a:r>
              <a:rPr lang="es-MX" dirty="0"/>
              <a:t>-Identificar los medios alternos utilizados por los partidos políticos o coaliciones.</a:t>
            </a:r>
          </a:p>
          <a:p>
            <a:pPr marL="0" indent="0" algn="just">
              <a:lnSpc>
                <a:spcPct val="80000"/>
              </a:lnSpc>
              <a:buNone/>
            </a:pPr>
            <a:endParaRPr lang="es-MX" dirty="0"/>
          </a:p>
          <a:p>
            <a:pPr marL="0" indent="0" algn="just">
              <a:lnSpc>
                <a:spcPct val="80000"/>
              </a:lnSpc>
              <a:buNone/>
            </a:pPr>
            <a:r>
              <a:rPr lang="es-MX" dirty="0"/>
              <a:t>-Plasmar la identificación de la propaganda a detalle en forma cartográfica.</a:t>
            </a:r>
          </a:p>
          <a:p>
            <a:pPr marL="0" indent="0" algn="just">
              <a:lnSpc>
                <a:spcPct val="80000"/>
              </a:lnSpc>
              <a:buNone/>
            </a:pPr>
            <a:endParaRPr lang="es-MX" dirty="0"/>
          </a:p>
          <a:p>
            <a:pPr marL="0" indent="0" algn="just">
              <a:lnSpc>
                <a:spcPct val="80000"/>
              </a:lnSpc>
              <a:buNone/>
            </a:pPr>
            <a:r>
              <a:rPr lang="es-MX" dirty="0"/>
              <a:t>-Tener gráficas de datos tanto individuales como </a:t>
            </a:r>
            <a:r>
              <a:rPr lang="es-MX" dirty="0" smtClean="0"/>
              <a:t>generales, </a:t>
            </a:r>
            <a:r>
              <a:rPr lang="es-MX" dirty="0"/>
              <a:t>de cada uno de los medios alternos utilizados, por partido político o coalición.</a:t>
            </a:r>
          </a:p>
          <a:p>
            <a:pPr marL="0" indent="0" algn="just">
              <a:lnSpc>
                <a:spcPct val="80000"/>
              </a:lnSpc>
              <a:buNone/>
            </a:pPr>
            <a:endParaRPr lang="es-MX" dirty="0"/>
          </a:p>
          <a:p>
            <a:pPr marL="0" indent="0" algn="just">
              <a:lnSpc>
                <a:spcPct val="80000"/>
              </a:lnSpc>
              <a:buNone/>
            </a:pPr>
            <a:r>
              <a:rPr lang="es-MX" dirty="0"/>
              <a:t>-Obtener información diaria de lo generado en cada distrito electoral monitoreado. </a:t>
            </a:r>
          </a:p>
          <a:p>
            <a:pPr marL="0" indent="0" algn="just">
              <a:lnSpc>
                <a:spcPct val="80000"/>
              </a:lnSpc>
              <a:buNone/>
            </a:pPr>
            <a:endParaRPr lang="es-MX" dirty="0"/>
          </a:p>
          <a:p>
            <a:pPr marL="0" indent="0" algn="just">
              <a:lnSpc>
                <a:spcPct val="80000"/>
              </a:lnSpc>
              <a:buNone/>
            </a:pPr>
            <a:r>
              <a:rPr lang="es-MX" dirty="0"/>
              <a:t>-Efectuar el seguimiento sobre el uso de medios de comunicación alternos utilizados.</a:t>
            </a:r>
          </a:p>
          <a:p>
            <a:pPr marL="0" indent="0" algn="just">
              <a:lnSpc>
                <a:spcPct val="80000"/>
              </a:lnSpc>
              <a:buNone/>
            </a:pPr>
            <a:endParaRPr lang="es-MX" dirty="0"/>
          </a:p>
          <a:p>
            <a:pPr marL="0" indent="0" algn="just">
              <a:lnSpc>
                <a:spcPct val="80000"/>
              </a:lnSpc>
              <a:buNone/>
            </a:pPr>
            <a:r>
              <a:rPr lang="es-MX" dirty="0"/>
              <a:t>-Realizar el análisis cuantitativo de los datos.</a:t>
            </a:r>
          </a:p>
          <a:p>
            <a:pPr marL="0" indent="0" algn="just">
              <a:lnSpc>
                <a:spcPct val="80000"/>
              </a:lnSpc>
              <a:buNone/>
            </a:pPr>
            <a:endParaRPr lang="es-MX" dirty="0"/>
          </a:p>
          <a:p>
            <a:pPr marL="0" indent="0" algn="just">
              <a:lnSpc>
                <a:spcPct val="80000"/>
              </a:lnSpc>
              <a:buNone/>
            </a:pPr>
            <a:r>
              <a:rPr lang="es-MX" dirty="0"/>
              <a:t>-Obtener resultados indicativos de cada tipo de propaganda observada. </a:t>
            </a:r>
            <a:endParaRPr lang="es-ES" dirty="0"/>
          </a:p>
          <a:p>
            <a:pPr marL="0" indent="0">
              <a:buNone/>
            </a:pPr>
            <a:endParaRPr lang="es-ES" dirty="0" smtClean="0"/>
          </a:p>
        </p:txBody>
      </p:sp>
    </p:spTree>
    <p:extLst>
      <p:ext uri="{BB962C8B-B14F-4D97-AF65-F5344CB8AC3E}">
        <p14:creationId xmlns:p14="http://schemas.microsoft.com/office/powerpoint/2010/main" val="33306670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15150" y="6423025"/>
            <a:ext cx="2133600" cy="365125"/>
          </a:xfrm>
        </p:spPr>
        <p:txBody>
          <a:bodyPr/>
          <a:lstStyle/>
          <a:p>
            <a:pPr>
              <a:defRPr/>
            </a:pPr>
            <a:fld id="{5371B131-F35A-4807-9391-0A8CBADBD690}" type="slidenum">
              <a:rPr lang="es-ES"/>
              <a:pPr>
                <a:defRPr/>
              </a:pPr>
              <a:t>14</a:t>
            </a:fld>
            <a:endParaRPr lang="es-ES" dirty="0"/>
          </a:p>
        </p:txBody>
      </p:sp>
      <p:sp>
        <p:nvSpPr>
          <p:cNvPr id="9219" name="Rectangle 2"/>
          <p:cNvSpPr>
            <a:spLocks noGrp="1" noChangeArrowheads="1"/>
          </p:cNvSpPr>
          <p:nvPr>
            <p:ph type="title"/>
          </p:nvPr>
        </p:nvSpPr>
        <p:spPr>
          <a:xfrm>
            <a:off x="457200" y="653034"/>
            <a:ext cx="8229600" cy="493776"/>
          </a:xfrm>
        </p:spPr>
        <p:txBody>
          <a:bodyPr/>
          <a:lstStyle/>
          <a:p>
            <a:r>
              <a:rPr lang="es-MX" sz="2000" b="1" dirty="0" smtClean="0">
                <a:solidFill>
                  <a:srgbClr val="7030A0"/>
                </a:solidFill>
              </a:rPr>
              <a:t>V. ASIGNACIÓN DE LAS ÁREAS DE MONITOREO</a:t>
            </a:r>
            <a:endParaRPr lang="es-ES" sz="2000" b="1" dirty="0" smtClean="0">
              <a:solidFill>
                <a:srgbClr val="7030A0"/>
              </a:solidFill>
            </a:endParaRPr>
          </a:p>
        </p:txBody>
      </p:sp>
      <p:sp>
        <p:nvSpPr>
          <p:cNvPr id="9220" name="Rectangle 3"/>
          <p:cNvSpPr>
            <a:spLocks noGrp="1" noChangeArrowheads="1"/>
          </p:cNvSpPr>
          <p:nvPr>
            <p:ph type="body" idx="1"/>
          </p:nvPr>
        </p:nvSpPr>
        <p:spPr>
          <a:xfrm>
            <a:off x="457200" y="1219200"/>
            <a:ext cx="8092440" cy="5038725"/>
          </a:xfrm>
        </p:spPr>
        <p:txBody>
          <a:bodyPr>
            <a:normAutofit fontScale="77500" lnSpcReduction="20000"/>
          </a:bodyPr>
          <a:lstStyle/>
          <a:p>
            <a:pPr marL="0" indent="0" algn="just">
              <a:buNone/>
            </a:pPr>
            <a:endParaRPr lang="es-MX" sz="2000" dirty="0"/>
          </a:p>
          <a:p>
            <a:pPr algn="just">
              <a:buFontTx/>
              <a:buChar char="•"/>
            </a:pPr>
            <a:r>
              <a:rPr lang="es-MX" sz="2000" dirty="0"/>
              <a:t>De acuerdo a la convocatoria para la contratación del personal durante el periodo de precampañas e </a:t>
            </a:r>
            <a:r>
              <a:rPr lang="es-MX" sz="2000" dirty="0" err="1"/>
              <a:t>intercampañas</a:t>
            </a:r>
            <a:r>
              <a:rPr lang="es-MX" sz="2000" dirty="0"/>
              <a:t>, en la base </a:t>
            </a:r>
            <a:r>
              <a:rPr lang="es-MX" sz="2000" dirty="0" smtClean="0"/>
              <a:t>novena, </a:t>
            </a:r>
            <a:r>
              <a:rPr lang="es-MX" sz="2000" dirty="0"/>
              <a:t>se determinó que los </a:t>
            </a:r>
            <a:r>
              <a:rPr lang="es-MX" sz="2000" dirty="0" err="1"/>
              <a:t>monitoristas</a:t>
            </a:r>
            <a:r>
              <a:rPr lang="es-MX" sz="2000" dirty="0"/>
              <a:t> que hayan participado en dichos periodos, podrán continuar para el de campañas electorales, previa evaluación por parte de la Dirección de Partidos Políticos, en coordinación con la Dirección del Servicio Electoral Profesional.</a:t>
            </a:r>
          </a:p>
          <a:p>
            <a:pPr algn="just">
              <a:buFontTx/>
              <a:buChar char="•"/>
            </a:pPr>
            <a:endParaRPr lang="es-MX" sz="2000" dirty="0"/>
          </a:p>
          <a:p>
            <a:pPr algn="just">
              <a:buFontTx/>
              <a:buChar char="•"/>
            </a:pPr>
            <a:r>
              <a:rPr lang="es-MX" sz="2000" dirty="0"/>
              <a:t>Derivado de lo anterior, de los 61 </a:t>
            </a:r>
            <a:r>
              <a:rPr lang="es-MX" sz="2000" dirty="0" err="1"/>
              <a:t>monitoristas</a:t>
            </a:r>
            <a:r>
              <a:rPr lang="es-MX" sz="2000" dirty="0"/>
              <a:t> que laboraron en el  periodo de precampañas </a:t>
            </a:r>
            <a:r>
              <a:rPr lang="es-MX" sz="2000" dirty="0" smtClean="0"/>
              <a:t>e </a:t>
            </a:r>
            <a:r>
              <a:rPr lang="es-MX" sz="2000" dirty="0" err="1" smtClean="0"/>
              <a:t>intercampañas</a:t>
            </a:r>
            <a:r>
              <a:rPr lang="es-MX" sz="2000" dirty="0" smtClean="0"/>
              <a:t>, y </a:t>
            </a:r>
            <a:r>
              <a:rPr lang="es-MX" sz="2000" dirty="0"/>
              <a:t>con base en la aplicación de la evaluación, continuaron 59 para el periodo de campañas electorales, por lo tanto para este periodo se contrataron un total de 45 coordinadores de monitoreo y 255 </a:t>
            </a:r>
            <a:r>
              <a:rPr lang="es-MX" sz="2000" dirty="0" err="1"/>
              <a:t>monitoristas</a:t>
            </a:r>
            <a:r>
              <a:rPr lang="es-MX" sz="2000" dirty="0"/>
              <a:t>, distribuido en todo el territorio del Estado de México.</a:t>
            </a:r>
            <a:endParaRPr lang="es-ES" sz="2000" dirty="0"/>
          </a:p>
          <a:p>
            <a:pPr marL="0" indent="0" algn="just">
              <a:lnSpc>
                <a:spcPct val="90000"/>
              </a:lnSpc>
              <a:buNone/>
              <a:defRPr/>
            </a:pPr>
            <a:endParaRPr lang="es-MX" sz="2000" dirty="0"/>
          </a:p>
          <a:p>
            <a:pPr algn="just">
              <a:lnSpc>
                <a:spcPct val="90000"/>
              </a:lnSpc>
              <a:buFont typeface="Arial" charset="0"/>
              <a:buChar char="•"/>
              <a:defRPr/>
            </a:pPr>
            <a:r>
              <a:rPr lang="es-MX" sz="2000" dirty="0"/>
              <a:t>Los Vocales de Organización de los 45 Juntas </a:t>
            </a:r>
            <a:r>
              <a:rPr lang="es-MX" sz="2000" dirty="0" smtClean="0"/>
              <a:t>Distritales concluyeron </a:t>
            </a:r>
            <a:r>
              <a:rPr lang="es-MX" sz="2000" dirty="0"/>
              <a:t>con el levantamiento de información durante los periodos de precampañas, </a:t>
            </a:r>
            <a:r>
              <a:rPr lang="es-MX" sz="2000" dirty="0" err="1" smtClean="0"/>
              <a:t>intercampañas</a:t>
            </a:r>
            <a:r>
              <a:rPr lang="es-MX" sz="2000" dirty="0"/>
              <a:t>,</a:t>
            </a:r>
            <a:r>
              <a:rPr lang="es-MX" sz="2000" dirty="0" smtClean="0"/>
              <a:t> campañas, así como la para propaganda observada posterior a las campañas que comprende del 30 de junio al 3 de julio, esto se realizó con </a:t>
            </a:r>
            <a:r>
              <a:rPr lang="es-MX" sz="2000" dirty="0"/>
              <a:t>el apoyo de los </a:t>
            </a:r>
            <a:r>
              <a:rPr lang="es-MX" sz="2000" dirty="0" err="1"/>
              <a:t>Monitoristas</a:t>
            </a:r>
            <a:r>
              <a:rPr lang="es-MX" sz="2000" dirty="0"/>
              <a:t>, en las áreas que previamente fueron establecidas </a:t>
            </a:r>
            <a:r>
              <a:rPr lang="es-MX" sz="2000" dirty="0" smtClean="0"/>
              <a:t>en </a:t>
            </a:r>
            <a:r>
              <a:rPr lang="es-MX" sz="2000" dirty="0"/>
              <a:t>sus Distritos Electorales.</a:t>
            </a:r>
          </a:p>
          <a:p>
            <a:pPr marL="0" indent="0" algn="just">
              <a:lnSpc>
                <a:spcPct val="90000"/>
              </a:lnSpc>
              <a:buFontTx/>
              <a:buNone/>
              <a:defRPr/>
            </a:pPr>
            <a:endParaRPr lang="es-MX" sz="2000" dirty="0"/>
          </a:p>
          <a:p>
            <a:pPr algn="just">
              <a:lnSpc>
                <a:spcPct val="90000"/>
              </a:lnSpc>
              <a:buFont typeface="Arial" charset="0"/>
              <a:buChar char="•"/>
              <a:defRPr/>
            </a:pPr>
            <a:r>
              <a:rPr lang="es-MX" sz="2000" dirty="0"/>
              <a:t>Los </a:t>
            </a:r>
            <a:r>
              <a:rPr lang="es-MX" sz="2000" dirty="0" err="1"/>
              <a:t>Monitoristas</a:t>
            </a:r>
            <a:r>
              <a:rPr lang="es-MX" sz="2000" dirty="0"/>
              <a:t> concluyeron con la planeación de sus rutas  y recorridos a seguir en el levantamiento de la información; de acuerdo a las fechas que determinó la Comisión de Acceso a Medios, Propaganda y Difusión, en el cronograma correspondiente.</a:t>
            </a:r>
          </a:p>
          <a:p>
            <a:pPr algn="just">
              <a:lnSpc>
                <a:spcPct val="90000"/>
              </a:lnSpc>
              <a:buFont typeface="Arial" charset="0"/>
              <a:buChar char="•"/>
              <a:defRPr/>
            </a:pPr>
            <a:endParaRPr lang="es-MX" sz="2000" dirty="0">
              <a:solidFill>
                <a:srgbClr val="FF0000"/>
              </a:solidFill>
            </a:endParaRPr>
          </a:p>
          <a:p>
            <a:pPr algn="just">
              <a:lnSpc>
                <a:spcPct val="90000"/>
              </a:lnSpc>
              <a:buFont typeface="Arial" charset="0"/>
              <a:buChar char="•"/>
              <a:defRPr/>
            </a:pPr>
            <a:endParaRPr lang="es-MX" sz="2000" dirty="0" smtClean="0"/>
          </a:p>
          <a:p>
            <a:pPr algn="just">
              <a:lnSpc>
                <a:spcPct val="90000"/>
              </a:lnSpc>
              <a:buFont typeface="Arial" charset="0"/>
              <a:buChar char="•"/>
              <a:defRPr/>
            </a:pPr>
            <a:endParaRPr lang="es-MX" sz="2000" dirty="0" smtClean="0"/>
          </a:p>
          <a:p>
            <a:pPr marL="0" indent="0" algn="just">
              <a:lnSpc>
                <a:spcPct val="90000"/>
              </a:lnSpc>
              <a:buFontTx/>
              <a:buNone/>
              <a:defRPr/>
            </a:pPr>
            <a:endParaRPr lang="es-MX" sz="2400" dirty="0" smtClean="0"/>
          </a:p>
          <a:p>
            <a:pPr marL="0" indent="0">
              <a:lnSpc>
                <a:spcPct val="90000"/>
              </a:lnSpc>
              <a:buFontTx/>
              <a:buNone/>
              <a:defRPr/>
            </a:pPr>
            <a:endParaRPr lang="es-ES" sz="2400" dirty="0" smtClean="0"/>
          </a:p>
        </p:txBody>
      </p:sp>
    </p:spTree>
    <p:extLst>
      <p:ext uri="{BB962C8B-B14F-4D97-AF65-F5344CB8AC3E}">
        <p14:creationId xmlns:p14="http://schemas.microsoft.com/office/powerpoint/2010/main" val="17357171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FB0C7C68-E845-4667-9F02-A0D64AD083DF}" type="slidenum">
              <a:rPr lang="es-ES"/>
              <a:pPr>
                <a:defRPr/>
              </a:pPr>
              <a:t>15</a:t>
            </a:fld>
            <a:endParaRPr lang="es-ES" dirty="0"/>
          </a:p>
        </p:txBody>
      </p:sp>
      <p:sp>
        <p:nvSpPr>
          <p:cNvPr id="10243" name="Rectangle 2"/>
          <p:cNvSpPr>
            <a:spLocks noGrp="1" noChangeArrowheads="1"/>
          </p:cNvSpPr>
          <p:nvPr>
            <p:ph type="title"/>
          </p:nvPr>
        </p:nvSpPr>
        <p:spPr>
          <a:xfrm>
            <a:off x="468313" y="684212"/>
            <a:ext cx="8229600" cy="706438"/>
          </a:xfrm>
        </p:spPr>
        <p:txBody>
          <a:bodyPr/>
          <a:lstStyle/>
          <a:p>
            <a:r>
              <a:rPr lang="es-MX" sz="2000" b="1" dirty="0" smtClean="0">
                <a:solidFill>
                  <a:srgbClr val="7030A0"/>
                </a:solidFill>
              </a:rPr>
              <a:t>VI. LEVANTAMIENTO DE LA INFORMACIÓN</a:t>
            </a:r>
            <a:endParaRPr lang="es-ES" sz="2400" b="1" dirty="0" smtClean="0">
              <a:solidFill>
                <a:srgbClr val="7030A0"/>
              </a:solidFill>
            </a:endParaRPr>
          </a:p>
        </p:txBody>
      </p:sp>
      <p:sp>
        <p:nvSpPr>
          <p:cNvPr id="10244" name="Rectangle 3"/>
          <p:cNvSpPr>
            <a:spLocks noGrp="1" noChangeArrowheads="1"/>
          </p:cNvSpPr>
          <p:nvPr>
            <p:ph type="body" idx="1"/>
          </p:nvPr>
        </p:nvSpPr>
        <p:spPr>
          <a:xfrm>
            <a:off x="457200" y="1600200"/>
            <a:ext cx="8229600" cy="3964687"/>
          </a:xfrm>
        </p:spPr>
        <p:txBody>
          <a:bodyPr/>
          <a:lstStyle/>
          <a:p>
            <a:pPr indent="11113" algn="just">
              <a:lnSpc>
                <a:spcPct val="80000"/>
              </a:lnSpc>
              <a:buFontTx/>
              <a:buNone/>
              <a:defRPr/>
            </a:pPr>
            <a:r>
              <a:rPr lang="es-MX" sz="1800" dirty="0"/>
              <a:t>El procedimiento señalado en la Capacitación, a los </a:t>
            </a:r>
            <a:r>
              <a:rPr lang="es-MX" sz="1800" dirty="0" err="1"/>
              <a:t>Monitoristas</a:t>
            </a:r>
            <a:r>
              <a:rPr lang="es-MX" sz="1800" dirty="0"/>
              <a:t> designados para </a:t>
            </a:r>
            <a:r>
              <a:rPr lang="es-MX" sz="1800" dirty="0" smtClean="0"/>
              <a:t>realizar el </a:t>
            </a:r>
            <a:r>
              <a:rPr lang="es-MX" sz="1800" dirty="0"/>
              <a:t>levantamiento de la información, durante el periodo de precampañas, </a:t>
            </a:r>
            <a:r>
              <a:rPr lang="es-MX" sz="1800" dirty="0" err="1" smtClean="0"/>
              <a:t>intercampañas</a:t>
            </a:r>
            <a:r>
              <a:rPr lang="es-MX" sz="1800" dirty="0"/>
              <a:t>,</a:t>
            </a:r>
            <a:r>
              <a:rPr lang="es-MX" sz="1800" dirty="0" smtClean="0"/>
              <a:t> </a:t>
            </a:r>
            <a:r>
              <a:rPr lang="es-MX" sz="1800" dirty="0"/>
              <a:t>campañas </a:t>
            </a:r>
            <a:r>
              <a:rPr lang="es-MX" sz="1800" dirty="0" smtClean="0"/>
              <a:t>y propaganda </a:t>
            </a:r>
            <a:r>
              <a:rPr lang="es-MX" sz="1800" dirty="0"/>
              <a:t>observada posterior a las campañas que </a:t>
            </a:r>
            <a:r>
              <a:rPr lang="es-MX" sz="1800" dirty="0" smtClean="0"/>
              <a:t>comprendió </a:t>
            </a:r>
            <a:r>
              <a:rPr lang="es-MX" sz="1800" dirty="0"/>
              <a:t>del 30 de junio al 3 de julio, fue el siguiente:</a:t>
            </a:r>
          </a:p>
          <a:p>
            <a:pPr indent="11113" algn="just">
              <a:lnSpc>
                <a:spcPct val="80000"/>
              </a:lnSpc>
              <a:buFontTx/>
              <a:buNone/>
              <a:defRPr/>
            </a:pPr>
            <a:endParaRPr lang="es-MX" sz="1800" dirty="0"/>
          </a:p>
          <a:p>
            <a:pPr marL="685800" algn="just">
              <a:lnSpc>
                <a:spcPct val="80000"/>
              </a:lnSpc>
              <a:buFont typeface="+mj-lt"/>
              <a:buAutoNum type="alphaUcPeriod"/>
              <a:defRPr/>
            </a:pPr>
            <a:r>
              <a:rPr lang="es-MX" sz="1800" dirty="0"/>
              <a:t>Realizar recorridos en todas las </a:t>
            </a:r>
            <a:r>
              <a:rPr lang="es-MX" sz="1800" dirty="0" smtClean="0"/>
              <a:t>secciones a </a:t>
            </a:r>
            <a:r>
              <a:rPr lang="es-MX" sz="1800" dirty="0"/>
              <a:t>su cargo; de acuerdo a la planeación desarrollada por el propio </a:t>
            </a:r>
            <a:r>
              <a:rPr lang="es-MX" sz="1800" dirty="0" err="1" smtClean="0"/>
              <a:t>Monitorista</a:t>
            </a:r>
            <a:r>
              <a:rPr lang="es-MX" sz="1800" dirty="0" smtClean="0"/>
              <a:t> </a:t>
            </a:r>
            <a:r>
              <a:rPr lang="es-MX" sz="1800" dirty="0"/>
              <a:t>en la extensión de las áreas de monitoreo, durante </a:t>
            </a:r>
            <a:r>
              <a:rPr lang="es-MX" sz="1800" dirty="0" smtClean="0"/>
              <a:t>la etapa </a:t>
            </a:r>
            <a:r>
              <a:rPr lang="es-MX" sz="1800" dirty="0"/>
              <a:t>que </a:t>
            </a:r>
            <a:r>
              <a:rPr lang="es-MX" sz="1800" dirty="0" smtClean="0"/>
              <a:t>compendió </a:t>
            </a:r>
            <a:r>
              <a:rPr lang="es-MX" sz="1800" dirty="0"/>
              <a:t>del 17 de marzo al 3 de julio.</a:t>
            </a:r>
          </a:p>
          <a:p>
            <a:pPr marL="685800" algn="just">
              <a:lnSpc>
                <a:spcPct val="80000"/>
              </a:lnSpc>
              <a:buFont typeface="+mj-lt"/>
              <a:buAutoNum type="alphaUcPeriod"/>
              <a:defRPr/>
            </a:pPr>
            <a:endParaRPr lang="es-MX" sz="1800" dirty="0"/>
          </a:p>
          <a:p>
            <a:pPr marL="685800" algn="just">
              <a:lnSpc>
                <a:spcPct val="80000"/>
              </a:lnSpc>
              <a:buFont typeface="+mj-lt"/>
              <a:buAutoNum type="alphaUcPeriod"/>
              <a:defRPr/>
            </a:pPr>
            <a:r>
              <a:rPr lang="es-MX" sz="1800" dirty="0"/>
              <a:t>Pudieron estar acompañados en los recorridos por los Representantes de los Partidos Políticos ó Coaliciones, acreditados ante el Consejo Distrital respectivo; siempre y cuando así lo hayan solicitado y exclusivamente en calidad de Observadores; sin interferir en el llenado de los formatos de bitácoras, en el procedimiento del levantamiento de información, ni en el desarrollo del monitoreo.</a:t>
            </a:r>
          </a:p>
          <a:p>
            <a:pPr indent="0" algn="just">
              <a:lnSpc>
                <a:spcPct val="80000"/>
              </a:lnSpc>
              <a:buNone/>
              <a:defRPr/>
            </a:pPr>
            <a:endParaRPr lang="es-MX" sz="1600" dirty="0" smtClean="0"/>
          </a:p>
          <a:p>
            <a:pPr indent="11113" algn="just">
              <a:lnSpc>
                <a:spcPct val="80000"/>
              </a:lnSpc>
              <a:buFontTx/>
              <a:buNone/>
              <a:defRPr/>
            </a:pPr>
            <a:endParaRPr lang="es-ES" sz="1600" dirty="0" smtClean="0"/>
          </a:p>
          <a:p>
            <a:pPr indent="11113">
              <a:defRPr/>
            </a:pPr>
            <a:endParaRPr lang="es-ES" sz="1600" dirty="0" smtClean="0"/>
          </a:p>
        </p:txBody>
      </p:sp>
    </p:spTree>
    <p:extLst>
      <p:ext uri="{BB962C8B-B14F-4D97-AF65-F5344CB8AC3E}">
        <p14:creationId xmlns:p14="http://schemas.microsoft.com/office/powerpoint/2010/main" val="2850950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877050" y="6419850"/>
            <a:ext cx="2133600" cy="365125"/>
          </a:xfrm>
        </p:spPr>
        <p:txBody>
          <a:bodyPr/>
          <a:lstStyle/>
          <a:p>
            <a:pPr>
              <a:defRPr/>
            </a:pPr>
            <a:fld id="{2EC173F6-CF46-4917-9F10-BCD01CE225B2}" type="slidenum">
              <a:rPr lang="es-ES"/>
              <a:pPr>
                <a:defRPr/>
              </a:pPr>
              <a:t>16</a:t>
            </a:fld>
            <a:endParaRPr lang="es-ES" dirty="0"/>
          </a:p>
        </p:txBody>
      </p:sp>
      <p:sp>
        <p:nvSpPr>
          <p:cNvPr id="11267" name="Rectangle 3"/>
          <p:cNvSpPr>
            <a:spLocks noGrp="1" noChangeArrowheads="1"/>
          </p:cNvSpPr>
          <p:nvPr>
            <p:ph type="body" idx="1"/>
          </p:nvPr>
        </p:nvSpPr>
        <p:spPr>
          <a:xfrm>
            <a:off x="371475" y="847726"/>
            <a:ext cx="8229600" cy="4819650"/>
          </a:xfrm>
        </p:spPr>
        <p:txBody>
          <a:bodyPr>
            <a:normAutofit/>
          </a:bodyPr>
          <a:lstStyle/>
          <a:p>
            <a:pPr marL="0" indent="0" algn="just">
              <a:lnSpc>
                <a:spcPct val="80000"/>
              </a:lnSpc>
              <a:buNone/>
              <a:defRPr/>
            </a:pPr>
            <a:r>
              <a:rPr lang="es-MX" sz="1700" dirty="0"/>
              <a:t>La información reportada en el presente informe, se recabó con base a lo siguiente:</a:t>
            </a:r>
          </a:p>
          <a:p>
            <a:pPr marL="0" indent="0" algn="just">
              <a:lnSpc>
                <a:spcPct val="80000"/>
              </a:lnSpc>
              <a:buNone/>
              <a:defRPr/>
            </a:pPr>
            <a:endParaRPr lang="es-MX" sz="1700" dirty="0"/>
          </a:p>
          <a:p>
            <a:pPr algn="just">
              <a:lnSpc>
                <a:spcPct val="80000"/>
              </a:lnSpc>
              <a:buFont typeface="Arial" charset="0"/>
              <a:buChar char="•"/>
              <a:defRPr/>
            </a:pPr>
            <a:r>
              <a:rPr lang="es-MX" sz="1700" dirty="0"/>
              <a:t>Los recorridos se llevaron a cabo con el objetivo de que el </a:t>
            </a:r>
            <a:r>
              <a:rPr lang="es-MX" sz="1700" dirty="0" err="1"/>
              <a:t>Monitorista</a:t>
            </a:r>
            <a:r>
              <a:rPr lang="es-MX" sz="1700" dirty="0"/>
              <a:t>, registrara la información de la propaganda observada en </a:t>
            </a:r>
            <a:r>
              <a:rPr lang="es-MX" sz="1700" dirty="0" smtClean="0"/>
              <a:t>la etapa del </a:t>
            </a:r>
            <a:r>
              <a:rPr lang="es-MX" sz="1700" dirty="0"/>
              <a:t>17 de marzo al 3 de julio, en los  formatos de bitácora diseñados para tal fin, después de haberla ubicado geográficamente en los mapas seccionales.</a:t>
            </a:r>
          </a:p>
          <a:p>
            <a:pPr algn="just">
              <a:lnSpc>
                <a:spcPct val="80000"/>
              </a:lnSpc>
              <a:buFont typeface="Arial" charset="0"/>
              <a:buChar char="•"/>
              <a:defRPr/>
            </a:pPr>
            <a:endParaRPr lang="es-MX" sz="1700" dirty="0"/>
          </a:p>
          <a:p>
            <a:pPr algn="just">
              <a:lnSpc>
                <a:spcPct val="80000"/>
              </a:lnSpc>
              <a:buFont typeface="Arial" charset="0"/>
              <a:buChar char="•"/>
              <a:defRPr/>
            </a:pPr>
            <a:r>
              <a:rPr lang="es-MX" sz="1700" dirty="0"/>
              <a:t>Los </a:t>
            </a:r>
            <a:r>
              <a:rPr lang="es-MX" sz="1700" dirty="0" err="1"/>
              <a:t>Monitoristas</a:t>
            </a:r>
            <a:r>
              <a:rPr lang="es-MX" sz="1700" dirty="0"/>
              <a:t> registraron diariamente en sus cuatro tipos de bitácoras, la información que recabaron en campo, para entregarla posteriormente al Vocal de Organización, quien procedió a validarla.</a:t>
            </a:r>
          </a:p>
          <a:p>
            <a:pPr algn="just">
              <a:lnSpc>
                <a:spcPct val="80000"/>
              </a:lnSpc>
              <a:buFont typeface="Arial" charset="0"/>
              <a:buChar char="•"/>
              <a:defRPr/>
            </a:pPr>
            <a:endParaRPr lang="es-MX" sz="1700" dirty="0"/>
          </a:p>
          <a:p>
            <a:pPr algn="just">
              <a:lnSpc>
                <a:spcPct val="80000"/>
              </a:lnSpc>
              <a:buFont typeface="Arial" charset="0"/>
              <a:buChar char="•"/>
              <a:defRPr/>
            </a:pPr>
            <a:r>
              <a:rPr lang="es-MX" sz="1700" dirty="0"/>
              <a:t>Asimismo, los Coordinadores de Monitoreo efectuaron recorridos por los Distritos Electorales correspondientes a su región; a fin de verificar el trabajo realizado, tanto en gabinete, como en campo.</a:t>
            </a:r>
          </a:p>
          <a:p>
            <a:pPr marL="0" indent="0" algn="just">
              <a:lnSpc>
                <a:spcPct val="80000"/>
              </a:lnSpc>
              <a:defRPr/>
            </a:pPr>
            <a:endParaRPr lang="es-MX" sz="1700" dirty="0"/>
          </a:p>
          <a:p>
            <a:pPr algn="just">
              <a:lnSpc>
                <a:spcPct val="80000"/>
              </a:lnSpc>
              <a:buFont typeface="Arial" charset="0"/>
              <a:buChar char="•"/>
              <a:defRPr/>
            </a:pPr>
            <a:r>
              <a:rPr lang="es-MX" sz="1700" dirty="0"/>
              <a:t>El levantamiento de información se realizó de acuerdo a la observación sistemática por parte del Monitorista; quien después de identificarla, procedió a su registro; además de contabilizar los medios empleados por los diferentes Actores Políticos y lo relativo a la Propaganda </a:t>
            </a:r>
            <a:r>
              <a:rPr lang="es-MX" sz="1700" dirty="0" smtClean="0"/>
              <a:t>Gubernamental, así como al Monitoreo Extraterritorial.</a:t>
            </a:r>
            <a:endParaRPr lang="es-MX" sz="1700" dirty="0"/>
          </a:p>
          <a:p>
            <a:pPr marL="0" indent="0" algn="just">
              <a:lnSpc>
                <a:spcPct val="80000"/>
              </a:lnSpc>
              <a:buFontTx/>
              <a:buNone/>
              <a:defRPr/>
            </a:pPr>
            <a:endParaRPr lang="es-MX" sz="1800" dirty="0" smtClean="0"/>
          </a:p>
          <a:p>
            <a:pPr marL="0" indent="0" algn="just">
              <a:lnSpc>
                <a:spcPct val="80000"/>
              </a:lnSpc>
              <a:defRPr/>
            </a:pPr>
            <a:endParaRPr lang="es-MX" sz="1800" dirty="0" smtClean="0"/>
          </a:p>
          <a:p>
            <a:pPr marL="0" indent="0" algn="just">
              <a:lnSpc>
                <a:spcPct val="80000"/>
              </a:lnSpc>
              <a:buFontTx/>
              <a:buNone/>
              <a:defRPr/>
            </a:pPr>
            <a:endParaRPr lang="es-MX" sz="1400" dirty="0" smtClean="0"/>
          </a:p>
          <a:p>
            <a:pPr marL="0" indent="0" algn="just">
              <a:lnSpc>
                <a:spcPct val="80000"/>
              </a:lnSpc>
              <a:buFontTx/>
              <a:buNone/>
              <a:defRPr/>
            </a:pPr>
            <a:endParaRPr lang="es-ES" sz="1400" dirty="0" smtClean="0"/>
          </a:p>
          <a:p>
            <a:pPr marL="0" indent="0">
              <a:lnSpc>
                <a:spcPct val="80000"/>
              </a:lnSpc>
              <a:defRPr/>
            </a:pPr>
            <a:endParaRPr lang="es-ES" sz="1400" dirty="0" smtClean="0"/>
          </a:p>
        </p:txBody>
      </p:sp>
    </p:spTree>
    <p:extLst>
      <p:ext uri="{BB962C8B-B14F-4D97-AF65-F5344CB8AC3E}">
        <p14:creationId xmlns:p14="http://schemas.microsoft.com/office/powerpoint/2010/main" val="28392402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959F8EAA-5A30-4570-ACF8-437E1215DCD4}" type="slidenum">
              <a:rPr lang="es-ES"/>
              <a:pPr>
                <a:defRPr/>
              </a:pPr>
              <a:t>17</a:t>
            </a:fld>
            <a:endParaRPr lang="es-ES" dirty="0"/>
          </a:p>
        </p:txBody>
      </p:sp>
      <p:sp>
        <p:nvSpPr>
          <p:cNvPr id="12291" name="Rectangle 2"/>
          <p:cNvSpPr>
            <a:spLocks noGrp="1" noChangeArrowheads="1"/>
          </p:cNvSpPr>
          <p:nvPr>
            <p:ph type="title"/>
          </p:nvPr>
        </p:nvSpPr>
        <p:spPr>
          <a:xfrm>
            <a:off x="457200" y="923862"/>
            <a:ext cx="8229600" cy="786066"/>
          </a:xfrm>
        </p:spPr>
        <p:txBody>
          <a:bodyPr/>
          <a:lstStyle/>
          <a:p>
            <a:r>
              <a:rPr lang="es-MX" sz="2000" b="1" dirty="0" smtClean="0">
                <a:solidFill>
                  <a:srgbClr val="7030A0"/>
                </a:solidFill>
              </a:rPr>
              <a:t>VII. RECORRIDOS DEL MONITOREO</a:t>
            </a:r>
            <a:br>
              <a:rPr lang="es-MX" sz="2000" b="1" dirty="0" smtClean="0">
                <a:solidFill>
                  <a:srgbClr val="7030A0"/>
                </a:solidFill>
              </a:rPr>
            </a:br>
            <a:endParaRPr lang="es-ES" sz="2000" b="1" dirty="0" smtClean="0">
              <a:solidFill>
                <a:srgbClr val="7030A0"/>
              </a:solidFill>
            </a:endParaRPr>
          </a:p>
        </p:txBody>
      </p:sp>
      <p:sp>
        <p:nvSpPr>
          <p:cNvPr id="12292" name="Rectangle 3"/>
          <p:cNvSpPr>
            <a:spLocks noGrp="1" noChangeArrowheads="1"/>
          </p:cNvSpPr>
          <p:nvPr>
            <p:ph type="body" idx="1"/>
          </p:nvPr>
        </p:nvSpPr>
        <p:spPr>
          <a:xfrm>
            <a:off x="457200" y="1853630"/>
            <a:ext cx="8229600" cy="2480246"/>
          </a:xfrm>
        </p:spPr>
        <p:txBody>
          <a:bodyPr>
            <a:normAutofit/>
          </a:bodyPr>
          <a:lstStyle/>
          <a:p>
            <a:pPr marL="0" indent="0" algn="just">
              <a:lnSpc>
                <a:spcPct val="90000"/>
              </a:lnSpc>
              <a:buFontTx/>
              <a:buNone/>
            </a:pPr>
            <a:r>
              <a:rPr lang="es-MX" sz="1700" dirty="0"/>
              <a:t>Los </a:t>
            </a:r>
            <a:r>
              <a:rPr lang="es-MX" sz="1700" dirty="0" err="1"/>
              <a:t>Monitoristas</a:t>
            </a:r>
            <a:r>
              <a:rPr lang="es-MX" sz="1700" dirty="0"/>
              <a:t> iniciaron los recorridos por las áreas que les fueron asignadas, a partir del día 17 de marzo al 3 de julio del año en curso; periodo en el que </a:t>
            </a:r>
            <a:r>
              <a:rPr lang="es-MX" sz="1700" dirty="0" err="1" smtClean="0"/>
              <a:t>requisitó</a:t>
            </a:r>
            <a:r>
              <a:rPr lang="es-MX" sz="1700" dirty="0" smtClean="0"/>
              <a:t> </a:t>
            </a:r>
            <a:r>
              <a:rPr lang="es-MX" sz="1700" dirty="0"/>
              <a:t>la información asentada en los formatos de bitácora, que conforma la base de datos del Informe </a:t>
            </a:r>
            <a:r>
              <a:rPr lang="es-MX" sz="1700" dirty="0" smtClean="0"/>
              <a:t>Final de </a:t>
            </a:r>
            <a:r>
              <a:rPr lang="es-MX" sz="1700" dirty="0"/>
              <a:t>Monitoreo. </a:t>
            </a:r>
          </a:p>
          <a:p>
            <a:pPr marL="0" indent="0" algn="just">
              <a:lnSpc>
                <a:spcPct val="90000"/>
              </a:lnSpc>
              <a:buFontTx/>
              <a:buNone/>
            </a:pPr>
            <a:endParaRPr lang="es-MX" sz="1700" dirty="0"/>
          </a:p>
          <a:p>
            <a:pPr marL="0" indent="0" algn="just">
              <a:lnSpc>
                <a:spcPct val="90000"/>
              </a:lnSpc>
              <a:buFontTx/>
              <a:buNone/>
            </a:pPr>
            <a:r>
              <a:rPr lang="es-MX" sz="1700" dirty="0"/>
              <a:t>Es pertinente destacar que la elaboración y configuración del Sistema Integral de Monitoreo, estuvo a cargo de la Unidad de Informática y Estadística.</a:t>
            </a:r>
          </a:p>
          <a:p>
            <a:pPr marL="0" indent="0">
              <a:lnSpc>
                <a:spcPct val="90000"/>
              </a:lnSpc>
            </a:pPr>
            <a:endParaRPr lang="es-ES" sz="2800" dirty="0" smtClean="0"/>
          </a:p>
        </p:txBody>
      </p:sp>
    </p:spTree>
    <p:extLst>
      <p:ext uri="{BB962C8B-B14F-4D97-AF65-F5344CB8AC3E}">
        <p14:creationId xmlns:p14="http://schemas.microsoft.com/office/powerpoint/2010/main" val="40045662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pPr>
                <a:defRPr/>
              </a:pPr>
              <a:t>18</a:t>
            </a:fld>
            <a:endParaRPr lang="es-ES" dirty="0"/>
          </a:p>
        </p:txBody>
      </p:sp>
      <p:sp>
        <p:nvSpPr>
          <p:cNvPr id="13315" name="Rectangle 2"/>
          <p:cNvSpPr>
            <a:spLocks noGrp="1" noChangeArrowheads="1"/>
          </p:cNvSpPr>
          <p:nvPr>
            <p:ph type="title"/>
          </p:nvPr>
        </p:nvSpPr>
        <p:spPr>
          <a:xfrm>
            <a:off x="6153150" y="920115"/>
            <a:ext cx="2571750" cy="784860"/>
          </a:xfrm>
        </p:spPr>
        <p:txBody>
          <a:bodyPr>
            <a:normAutofit/>
          </a:bodyPr>
          <a:lstStyle/>
          <a:p>
            <a:r>
              <a:rPr lang="es-MX" sz="1000" b="1" dirty="0" smtClean="0">
                <a:solidFill>
                  <a:srgbClr val="8D44C4"/>
                </a:solidFill>
              </a:rPr>
              <a:t>NÚMERO DE SECCIONES ASIGNADAS A LOS MONITORISTAS Y TOTAL DE RECORRIDOS EFECTUADOS EN EL PERIODO DE PRECAMPAÑAS</a:t>
            </a:r>
            <a:endParaRPr lang="es-ES" sz="1000" b="1" dirty="0" smtClean="0">
              <a:solidFill>
                <a:srgbClr val="8D44C4"/>
              </a:solidFill>
            </a:endParaRPr>
          </a:p>
        </p:txBody>
      </p:sp>
      <p:graphicFrame>
        <p:nvGraphicFramePr>
          <p:cNvPr id="7" name="6 Tabla"/>
          <p:cNvGraphicFramePr>
            <a:graphicFrameLocks noGrp="1"/>
          </p:cNvGraphicFramePr>
          <p:nvPr>
            <p:extLst>
              <p:ext uri="{D42A27DB-BD31-4B8C-83A1-F6EECF244321}">
                <p14:modId xmlns:p14="http://schemas.microsoft.com/office/powerpoint/2010/main" val="3507977183"/>
              </p:ext>
            </p:extLst>
          </p:nvPr>
        </p:nvGraphicFramePr>
        <p:xfrm>
          <a:off x="1038222" y="476266"/>
          <a:ext cx="4972054" cy="5829291"/>
        </p:xfrm>
        <a:graphic>
          <a:graphicData uri="http://schemas.openxmlformats.org/drawingml/2006/table">
            <a:tbl>
              <a:tblPr/>
              <a:tblGrid>
                <a:gridCol w="471285"/>
                <a:gridCol w="471285"/>
                <a:gridCol w="471285"/>
                <a:gridCol w="471285"/>
                <a:gridCol w="471285"/>
                <a:gridCol w="471285"/>
                <a:gridCol w="471285"/>
                <a:gridCol w="471285"/>
                <a:gridCol w="471285"/>
                <a:gridCol w="730489"/>
              </a:tblGrid>
              <a:tr h="120277">
                <a:tc gridSpan="2">
                  <a:txBody>
                    <a:bodyPr/>
                    <a:lstStyle/>
                    <a:p>
                      <a:pPr algn="ctr" fontAlgn="ctr"/>
                      <a:r>
                        <a:rPr lang="es-MX" sz="300" b="1" i="0" u="none" strike="noStrike">
                          <a:solidFill>
                            <a:srgbClr val="FFFFFF"/>
                          </a:solidFill>
                          <a:effectLst/>
                          <a:latin typeface="Arial"/>
                        </a:rPr>
                        <a:t>DISTRITO</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030A0"/>
                    </a:solidFill>
                  </a:tcPr>
                </a:tc>
                <a:tc hMerge="1">
                  <a:txBody>
                    <a:bodyPr/>
                    <a:lstStyle/>
                    <a:p>
                      <a:endParaRPr lang="es-MX"/>
                    </a:p>
                  </a:txBody>
                  <a:tcPr/>
                </a:tc>
                <a:tc>
                  <a:txBody>
                    <a:bodyPr/>
                    <a:lstStyle/>
                    <a:p>
                      <a:pPr algn="ctr" fontAlgn="ctr"/>
                      <a:r>
                        <a:rPr lang="es-MX" sz="200" b="0" i="0" u="none" strike="noStrike">
                          <a:solidFill>
                            <a:srgbClr val="FFFFFF"/>
                          </a:solidFill>
                          <a:effectLst/>
                          <a:latin typeface="Arial"/>
                        </a:rPr>
                        <a:t> </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gridSpan="5">
                  <a:txBody>
                    <a:bodyPr/>
                    <a:lstStyle/>
                    <a:p>
                      <a:pPr algn="ctr" fontAlgn="ctr"/>
                      <a:r>
                        <a:rPr lang="es-MX" sz="300" b="1" i="0" u="none" strike="noStrike">
                          <a:solidFill>
                            <a:srgbClr val="FFFFFF"/>
                          </a:solidFill>
                          <a:effectLst/>
                          <a:latin typeface="Arial"/>
                        </a:rPr>
                        <a:t>NOMBRES</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SECCIONES</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N° RECORRIDOS</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r>
              <a:tr h="61712">
                <a:tc gridSpan="2">
                  <a:txBody>
                    <a:bodyPr/>
                    <a:lstStyle/>
                    <a:p>
                      <a:pPr algn="ctr" fontAlgn="ctr"/>
                      <a:r>
                        <a:rPr lang="es-MX" sz="300" b="1" i="0" u="none" strike="noStrike">
                          <a:solidFill>
                            <a:srgbClr val="FFFFFF"/>
                          </a:solidFill>
                          <a:effectLst/>
                          <a:latin typeface="Arial"/>
                        </a:rPr>
                        <a:t> </a:t>
                      </a:r>
                    </a:p>
                  </a:txBody>
                  <a:tcPr marL="2456" marR="2456" marT="245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030A0"/>
                    </a:solidFill>
                  </a:tcPr>
                </a:tc>
                <a:tc hMerge="1">
                  <a:txBody>
                    <a:bodyPr/>
                    <a:lstStyle/>
                    <a:p>
                      <a:endParaRPr lang="es-MX"/>
                    </a:p>
                  </a:txBody>
                  <a:tcPr/>
                </a:tc>
                <a:tc>
                  <a:txBody>
                    <a:bodyPr/>
                    <a:lstStyle/>
                    <a:p>
                      <a:pPr algn="ctr" fontAlgn="ctr"/>
                      <a:r>
                        <a:rPr lang="es-MX" sz="200" b="1" i="0" u="none" strike="noStrike">
                          <a:solidFill>
                            <a:srgbClr val="FFFFFF"/>
                          </a:solidFill>
                          <a:effectLst/>
                          <a:latin typeface="Arial"/>
                        </a:rPr>
                        <a:t>CD</a:t>
                      </a:r>
                    </a:p>
                  </a:txBody>
                  <a:tcPr marL="2456" marR="2456" marT="245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gridSpan="5">
                  <a:txBody>
                    <a:bodyPr/>
                    <a:lstStyle/>
                    <a:p>
                      <a:pPr algn="l" fontAlgn="ctr"/>
                      <a:r>
                        <a:rPr lang="es-MX" sz="300" b="1" i="0" u="none" strike="noStrike">
                          <a:solidFill>
                            <a:srgbClr val="FFFFFF"/>
                          </a:solidFill>
                          <a:effectLst/>
                          <a:latin typeface="Arial"/>
                        </a:rPr>
                        <a:t>REYES HEREDIA JUAN PABLO</a:t>
                      </a:r>
                    </a:p>
                  </a:txBody>
                  <a:tcPr marL="2456" marR="2456" marT="245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200" b="1" i="0" u="none" strike="noStrike">
                          <a:solidFill>
                            <a:srgbClr val="FFFFFF"/>
                          </a:solidFill>
                          <a:effectLst/>
                          <a:latin typeface="Arial"/>
                        </a:rPr>
                        <a:t> </a:t>
                      </a:r>
                    </a:p>
                  </a:txBody>
                  <a:tcPr marL="2456" marR="2456" marT="245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a:txBody>
                    <a:bodyPr/>
                    <a:lstStyle/>
                    <a:p>
                      <a:pPr algn="ctr" fontAlgn="b"/>
                      <a:r>
                        <a:rPr lang="es-MX" sz="300" b="1" i="0" u="none" strike="noStrike">
                          <a:solidFill>
                            <a:srgbClr val="FFFFFF"/>
                          </a:solidFill>
                          <a:effectLst/>
                          <a:latin typeface="Arial"/>
                        </a:rPr>
                        <a:t> </a:t>
                      </a:r>
                    </a:p>
                  </a:txBody>
                  <a:tcPr marL="2456" marR="2456" marT="2456"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r>
              <a:tr h="78643">
                <a:tc rowSpan="5">
                  <a:txBody>
                    <a:bodyPr/>
                    <a:lstStyle/>
                    <a:p>
                      <a:pPr algn="ctr" fontAlgn="ctr"/>
                      <a:r>
                        <a:rPr lang="es-MX" sz="300" b="1" i="0" u="none" strike="noStrike">
                          <a:effectLst/>
                          <a:latin typeface="Arial"/>
                        </a:rPr>
                        <a:t>I</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fontAlgn="ctr"/>
                      <a:r>
                        <a:rPr lang="es-MX" sz="300" b="1" i="0" u="none" strike="noStrike">
                          <a:solidFill>
                            <a:srgbClr val="FFFFFF"/>
                          </a:solidFill>
                          <a:effectLst/>
                          <a:latin typeface="Arial"/>
                        </a:rPr>
                        <a:t>TOLUCA</a:t>
                      </a:r>
                    </a:p>
                  </a:txBody>
                  <a:tcPr marL="2456" marR="2456" marT="2456"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b"/>
                      <a:r>
                        <a:rPr lang="es-MX" sz="300" b="0" i="0" u="none" strike="noStrike">
                          <a:effectLst/>
                          <a:latin typeface="Arial"/>
                        </a:rPr>
                        <a:t>1</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RODRIGUEZ CAMACHO GUADALUPE</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16</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5</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2</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ARIZMENDI  MONTUFAR IVONNE</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41</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5</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3</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OCAMPO CAMACHO MARIO</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13</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5</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4</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AVILA NUÑEZ XOCHITL SOFIA</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42</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5</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5</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GARRIDO COLIN LETICIA</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15</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5</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206">
                <a:tc gridSpan="7">
                  <a:txBody>
                    <a:bodyPr/>
                    <a:lstStyle/>
                    <a:p>
                      <a:pPr algn="ctr" fontAlgn="ctr"/>
                      <a:r>
                        <a:rPr lang="es-MX" sz="300" b="1" i="0" u="none" strike="noStrike">
                          <a:effectLst/>
                          <a:latin typeface="Arial"/>
                        </a:rPr>
                        <a:t> </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Total</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b"/>
                      <a:r>
                        <a:rPr lang="es-MX" sz="300" b="1" i="0" u="none" strike="noStrike">
                          <a:solidFill>
                            <a:srgbClr val="FFFFFF"/>
                          </a:solidFill>
                          <a:effectLst/>
                          <a:latin typeface="Arial"/>
                        </a:rPr>
                        <a:t>127</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b"/>
                      <a:r>
                        <a:rPr lang="es-MX" sz="300" b="1" i="0" u="none" strike="noStrike">
                          <a:solidFill>
                            <a:srgbClr val="FFFFFF"/>
                          </a:solidFill>
                          <a:effectLst/>
                          <a:latin typeface="Arial"/>
                        </a:rPr>
                        <a:t>25</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r>
              <a:tr h="103809">
                <a:tc rowSpan="5">
                  <a:txBody>
                    <a:bodyPr/>
                    <a:lstStyle/>
                    <a:p>
                      <a:pPr algn="ctr" fontAlgn="ctr"/>
                      <a:r>
                        <a:rPr lang="es-MX" sz="300" b="1" i="0" u="none" strike="noStrike">
                          <a:effectLst/>
                          <a:latin typeface="Arial"/>
                        </a:rPr>
                        <a:t>VI</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fontAlgn="ctr"/>
                      <a:r>
                        <a:rPr lang="es-MX" sz="300" b="1" i="0" u="none" strike="noStrike">
                          <a:solidFill>
                            <a:srgbClr val="FFFFFF"/>
                          </a:solidFill>
                          <a:effectLst/>
                          <a:latin typeface="Arial"/>
                        </a:rPr>
                        <a:t>TIANGUISTENCO</a:t>
                      </a:r>
                    </a:p>
                  </a:txBody>
                  <a:tcPr marL="2456" marR="2456" marT="2456"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200" b="1" i="0" u="none" strike="noStrike">
                          <a:solidFill>
                            <a:srgbClr val="FFFFFF"/>
                          </a:solidFill>
                          <a:effectLst/>
                          <a:latin typeface="Arial"/>
                        </a:rPr>
                        <a:t>CD</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gridSpan="5">
                  <a:txBody>
                    <a:bodyPr/>
                    <a:lstStyle/>
                    <a:p>
                      <a:pPr algn="l" fontAlgn="ctr"/>
                      <a:r>
                        <a:rPr lang="es-MX" sz="300" b="1" i="0" u="none" strike="noStrike">
                          <a:solidFill>
                            <a:srgbClr val="FFFFFF"/>
                          </a:solidFill>
                          <a:effectLst/>
                          <a:latin typeface="Arial"/>
                        </a:rPr>
                        <a:t>MOLINA TORRES CLAUDIA</a:t>
                      </a:r>
                    </a:p>
                  </a:txBody>
                  <a:tcPr marL="2456" marR="2456" marT="245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200" b="1" i="0" u="none" strike="noStrike">
                          <a:effectLst/>
                          <a:latin typeface="Arial"/>
                        </a:rPr>
                        <a:t> </a:t>
                      </a:r>
                    </a:p>
                  </a:txBody>
                  <a:tcPr marL="2456" marR="2456" marT="245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a:txBody>
                    <a:bodyPr/>
                    <a:lstStyle/>
                    <a:p>
                      <a:pPr algn="ctr" fontAlgn="b"/>
                      <a:r>
                        <a:rPr lang="es-MX" sz="300" b="0" i="0" u="none" strike="noStrike">
                          <a:effectLst/>
                          <a:latin typeface="Arial"/>
                        </a:rPr>
                        <a:t> </a:t>
                      </a:r>
                    </a:p>
                  </a:txBody>
                  <a:tcPr marL="2456" marR="2456" marT="2456"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r>
              <a:tr h="97518">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1</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LOPEZ BENITEZ ANDRES</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7</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8">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2</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LOPEZ JOVELLANO JOSE</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6</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8">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3</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EMBA MEDINA VERONICA MARIZA</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15</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8">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4</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l" fontAlgn="ctr"/>
                      <a:r>
                        <a:rPr lang="es-MX" sz="300" b="0" i="0" u="none" strike="noStrike">
                          <a:effectLst/>
                          <a:latin typeface="Arial"/>
                        </a:rPr>
                        <a:t>TORRES SAMANO EDGAR MOCTEZUMA</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18</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206">
                <a:tc gridSpan="7">
                  <a:txBody>
                    <a:bodyPr/>
                    <a:lstStyle/>
                    <a:p>
                      <a:pPr algn="ctr" fontAlgn="ctr"/>
                      <a:r>
                        <a:rPr lang="es-MX" sz="300" b="1" i="0" u="none" strike="noStrike">
                          <a:effectLst/>
                          <a:latin typeface="Arial"/>
                        </a:rPr>
                        <a:t> </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Total</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b"/>
                      <a:r>
                        <a:rPr lang="es-MX" sz="300" b="1" i="0" u="none" strike="noStrike">
                          <a:solidFill>
                            <a:srgbClr val="FFFFFF"/>
                          </a:solidFill>
                          <a:effectLst/>
                          <a:latin typeface="Arial"/>
                        </a:rPr>
                        <a:t>46</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b"/>
                      <a:r>
                        <a:rPr lang="es-MX" sz="300" b="1" i="0" u="none" strike="noStrike">
                          <a:solidFill>
                            <a:srgbClr val="FFFFFF"/>
                          </a:solidFill>
                          <a:effectLst/>
                          <a:latin typeface="Arial"/>
                        </a:rPr>
                        <a:t>12</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r>
              <a:tr h="61712">
                <a:tc rowSpan="5">
                  <a:txBody>
                    <a:bodyPr/>
                    <a:lstStyle/>
                    <a:p>
                      <a:pPr algn="ctr" fontAlgn="ctr"/>
                      <a:r>
                        <a:rPr lang="es-MX" sz="300" b="1" i="0" u="none" strike="noStrike">
                          <a:effectLst/>
                          <a:latin typeface="Arial"/>
                        </a:rPr>
                        <a:t>XV</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fontAlgn="ctr"/>
                      <a:r>
                        <a:rPr lang="es-MX" sz="300" b="1" i="0" u="none" strike="noStrike">
                          <a:solidFill>
                            <a:srgbClr val="FFFFFF"/>
                          </a:solidFill>
                          <a:effectLst/>
                          <a:latin typeface="Arial"/>
                        </a:rPr>
                        <a:t>IXTLAHUACA</a:t>
                      </a:r>
                    </a:p>
                  </a:txBody>
                  <a:tcPr marL="2456" marR="2456" marT="2456"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200" b="1" i="0" u="none" strike="noStrike">
                          <a:solidFill>
                            <a:srgbClr val="FFFFFF"/>
                          </a:solidFill>
                          <a:effectLst/>
                          <a:latin typeface="Arial"/>
                        </a:rPr>
                        <a:t>CD</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gridSpan="5">
                  <a:txBody>
                    <a:bodyPr/>
                    <a:lstStyle/>
                    <a:p>
                      <a:pPr algn="l" fontAlgn="ctr"/>
                      <a:r>
                        <a:rPr lang="es-MX" sz="300" b="1" i="0" u="none" strike="noStrike">
                          <a:solidFill>
                            <a:srgbClr val="FFFFFF"/>
                          </a:solidFill>
                          <a:effectLst/>
                          <a:latin typeface="Arial"/>
                        </a:rPr>
                        <a:t>GARCIA NICOLAS IRIS ISABEL</a:t>
                      </a:r>
                    </a:p>
                  </a:txBody>
                  <a:tcPr marL="2456" marR="2456" marT="245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200" b="1" i="0" u="none" strike="noStrike">
                          <a:effectLst/>
                          <a:latin typeface="Arial"/>
                        </a:rPr>
                        <a:t> </a:t>
                      </a:r>
                    </a:p>
                  </a:txBody>
                  <a:tcPr marL="2456" marR="2456" marT="245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a:txBody>
                    <a:bodyPr/>
                    <a:lstStyle/>
                    <a:p>
                      <a:pPr algn="ctr" fontAlgn="b"/>
                      <a:r>
                        <a:rPr lang="es-MX" sz="300" b="0" i="0" u="none" strike="noStrike">
                          <a:effectLst/>
                          <a:latin typeface="Arial"/>
                        </a:rPr>
                        <a:t> </a:t>
                      </a:r>
                    </a:p>
                  </a:txBody>
                  <a:tcPr marL="2456" marR="2456" marT="2456"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r>
              <a:tr h="84934">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1</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GONZALEZ URBINA HUMBERTO</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18</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2</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4934">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2</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BERNAL AVALOS BETZABE</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29</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2</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4934">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3</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SEGUNDO SAMANO ANA PATRICIA</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24</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2</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4934">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4</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l" fontAlgn="ctr"/>
                      <a:r>
                        <a:rPr lang="es-MX" sz="300" b="0" i="0" u="none" strike="noStrike">
                          <a:effectLst/>
                          <a:latin typeface="Arial"/>
                        </a:rPr>
                        <a:t>MARTINEZ CANDIDO JAIME</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24</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2</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206">
                <a:tc gridSpan="7">
                  <a:txBody>
                    <a:bodyPr/>
                    <a:lstStyle/>
                    <a:p>
                      <a:pPr algn="ctr" fontAlgn="ctr"/>
                      <a:r>
                        <a:rPr lang="es-MX" sz="300" b="1" i="0" u="none" strike="noStrike">
                          <a:effectLst/>
                          <a:latin typeface="Arial"/>
                        </a:rPr>
                        <a:t> </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Total</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95</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b"/>
                      <a:r>
                        <a:rPr lang="es-MX" sz="300" b="1" i="0" u="none" strike="noStrike">
                          <a:solidFill>
                            <a:srgbClr val="FFFFFF"/>
                          </a:solidFill>
                          <a:effectLst/>
                          <a:latin typeface="Arial"/>
                        </a:rPr>
                        <a:t>8</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r>
              <a:tr h="84934">
                <a:tc rowSpan="9">
                  <a:txBody>
                    <a:bodyPr/>
                    <a:lstStyle/>
                    <a:p>
                      <a:pPr algn="ctr" fontAlgn="ctr"/>
                      <a:r>
                        <a:rPr lang="es-MX" sz="300" b="1" i="0" u="none" strike="noStrike">
                          <a:effectLst/>
                          <a:latin typeface="Arial"/>
                        </a:rPr>
                        <a:t>XVI</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9">
                  <a:txBody>
                    <a:bodyPr/>
                    <a:lstStyle/>
                    <a:p>
                      <a:pPr algn="ctr" fontAlgn="ctr"/>
                      <a:r>
                        <a:rPr lang="es-MX" sz="300" b="1" i="0" u="none" strike="noStrike">
                          <a:solidFill>
                            <a:srgbClr val="FFFFFF"/>
                          </a:solidFill>
                          <a:effectLst/>
                          <a:latin typeface="Arial"/>
                        </a:rPr>
                        <a:t>ATIZAPAN DE ZARAGOZA</a:t>
                      </a:r>
                    </a:p>
                  </a:txBody>
                  <a:tcPr marL="2456" marR="2456" marT="2456"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200" b="1" i="0" u="none" strike="noStrike">
                          <a:solidFill>
                            <a:srgbClr val="FFFFFF"/>
                          </a:solidFill>
                          <a:effectLst/>
                          <a:latin typeface="Arial"/>
                        </a:rPr>
                        <a:t>CD</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gridSpan="5">
                  <a:txBody>
                    <a:bodyPr/>
                    <a:lstStyle/>
                    <a:p>
                      <a:pPr algn="l" fontAlgn="ctr"/>
                      <a:r>
                        <a:rPr lang="es-MX" sz="300" b="1" i="0" u="none" strike="noStrike">
                          <a:solidFill>
                            <a:srgbClr val="FFFFFF"/>
                          </a:solidFill>
                          <a:effectLst/>
                          <a:latin typeface="Arial"/>
                        </a:rPr>
                        <a:t>JUAREZ VILLA JOSE</a:t>
                      </a:r>
                    </a:p>
                  </a:txBody>
                  <a:tcPr marL="2456" marR="2456" marT="245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200" b="1" i="0" u="none" strike="noStrike">
                          <a:effectLst/>
                          <a:latin typeface="Arial"/>
                        </a:rPr>
                        <a:t> </a:t>
                      </a:r>
                    </a:p>
                  </a:txBody>
                  <a:tcPr marL="2456" marR="2456" marT="245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a:txBody>
                    <a:bodyPr/>
                    <a:lstStyle/>
                    <a:p>
                      <a:pPr algn="ctr" fontAlgn="b"/>
                      <a:r>
                        <a:rPr lang="es-MX" sz="300" b="0" i="0" u="none" strike="noStrike">
                          <a:effectLst/>
                          <a:latin typeface="Arial"/>
                        </a:rPr>
                        <a:t> </a:t>
                      </a:r>
                    </a:p>
                  </a:txBody>
                  <a:tcPr marL="2456" marR="2456" marT="2456"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1</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DE LA CRUZ GUADALUPE JAZMIN</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0" i="0" u="none" strike="noStrike">
                          <a:effectLst/>
                          <a:latin typeface="Arial"/>
                        </a:rPr>
                        <a:t>3</a:t>
                      </a:r>
                    </a:p>
                  </a:txBody>
                  <a:tcPr marL="2456" marR="2456" marT="245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7</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2</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SANCHEZ RUIZ EDGAR MANUEL</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0" i="0" u="none" strike="noStrike">
                          <a:effectLst/>
                          <a:latin typeface="Arial"/>
                        </a:rPr>
                        <a:t>30</a:t>
                      </a:r>
                    </a:p>
                  </a:txBody>
                  <a:tcPr marL="2456" marR="2456" marT="245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3</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MARTINEZ MOJICA SARA DANIELA</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0" i="0" u="none" strike="noStrike">
                          <a:effectLst/>
                          <a:latin typeface="Arial"/>
                        </a:rPr>
                        <a:t>12</a:t>
                      </a:r>
                    </a:p>
                  </a:txBody>
                  <a:tcPr marL="2456" marR="2456" marT="245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4</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MEDEL CISNEROS VICTOR MANUEL</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0" i="0" u="none" strike="noStrike">
                          <a:effectLst/>
                          <a:latin typeface="Arial"/>
                        </a:rPr>
                        <a:t>24</a:t>
                      </a:r>
                    </a:p>
                  </a:txBody>
                  <a:tcPr marL="2456" marR="2456" marT="245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5</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NAVA HERNANDEZ VIVIANA</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0" i="0" u="none" strike="noStrike">
                          <a:effectLst/>
                          <a:latin typeface="Arial"/>
                        </a:rPr>
                        <a:t>38</a:t>
                      </a:r>
                    </a:p>
                  </a:txBody>
                  <a:tcPr marL="2456" marR="2456" marT="245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6</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ORTEGA AGUILAR MARIA TERESA</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0" i="0" u="none" strike="noStrike">
                          <a:effectLst/>
                          <a:latin typeface="Arial"/>
                        </a:rPr>
                        <a:t>20</a:t>
                      </a:r>
                    </a:p>
                  </a:txBody>
                  <a:tcPr marL="2456" marR="2456" marT="245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7</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RIVERA JAIME RICARDO</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0" i="0" u="none" strike="noStrike">
                          <a:effectLst/>
                          <a:latin typeface="Arial"/>
                        </a:rPr>
                        <a:t>23</a:t>
                      </a:r>
                    </a:p>
                  </a:txBody>
                  <a:tcPr marL="2456" marR="2456" marT="245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8</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l" fontAlgn="ctr"/>
                      <a:r>
                        <a:rPr lang="es-MX" sz="300" b="0" i="0" u="none" strike="noStrike">
                          <a:effectLst/>
                          <a:latin typeface="Arial"/>
                        </a:rPr>
                        <a:t>MARTINEZ CASTAÑON ROBERTO CARLOS</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0" i="0" u="none" strike="noStrike">
                          <a:effectLst/>
                          <a:latin typeface="Arial"/>
                        </a:rPr>
                        <a:t>17</a:t>
                      </a:r>
                    </a:p>
                  </a:txBody>
                  <a:tcPr marL="2456" marR="2456" marT="245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497">
                <a:tc gridSpan="7">
                  <a:txBody>
                    <a:bodyPr/>
                    <a:lstStyle/>
                    <a:p>
                      <a:pPr algn="ctr" fontAlgn="ctr"/>
                      <a:r>
                        <a:rPr lang="es-MX" sz="300" b="1" i="0" u="none" strike="noStrike">
                          <a:effectLst/>
                          <a:latin typeface="Arial"/>
                        </a:rPr>
                        <a:t> </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Total</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167</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b"/>
                      <a:r>
                        <a:rPr lang="es-MX" sz="300" b="1" i="0" u="none" strike="noStrike">
                          <a:solidFill>
                            <a:srgbClr val="FFFFFF"/>
                          </a:solidFill>
                          <a:effectLst/>
                          <a:latin typeface="Arial"/>
                        </a:rPr>
                        <a:t>28</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r>
              <a:tr h="75497">
                <a:tc rowSpan="5">
                  <a:txBody>
                    <a:bodyPr/>
                    <a:lstStyle/>
                    <a:p>
                      <a:pPr algn="ctr" fontAlgn="ctr"/>
                      <a:r>
                        <a:rPr lang="es-MX" sz="300" b="1" i="0" u="none" strike="noStrike">
                          <a:effectLst/>
                          <a:latin typeface="Arial"/>
                        </a:rPr>
                        <a:t>XXV</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fontAlgn="ctr"/>
                      <a:r>
                        <a:rPr lang="es-MX" sz="200" b="1" i="0" u="none" strike="noStrike">
                          <a:solidFill>
                            <a:srgbClr val="FFFFFF"/>
                          </a:solidFill>
                          <a:effectLst/>
                          <a:latin typeface="Arial"/>
                        </a:rPr>
                        <a:t>NEZAHUALCOYOTL</a:t>
                      </a:r>
                    </a:p>
                  </a:txBody>
                  <a:tcPr marL="2456" marR="2456" marT="2456"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200" b="1" i="0" u="none" strike="noStrike">
                          <a:solidFill>
                            <a:srgbClr val="FFFFFF"/>
                          </a:solidFill>
                          <a:effectLst/>
                          <a:latin typeface="Arial"/>
                        </a:rPr>
                        <a:t>CD</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gridSpan="5">
                  <a:txBody>
                    <a:bodyPr/>
                    <a:lstStyle/>
                    <a:p>
                      <a:pPr algn="l" fontAlgn="b"/>
                      <a:r>
                        <a:rPr lang="es-MX" sz="300" b="1" i="0" u="none" strike="noStrike">
                          <a:solidFill>
                            <a:srgbClr val="FFFFFF"/>
                          </a:solidFill>
                          <a:effectLst/>
                          <a:latin typeface="Arial"/>
                        </a:rPr>
                        <a:t>PONCIANO FLORES MIGUEL </a:t>
                      </a:r>
                    </a:p>
                  </a:txBody>
                  <a:tcPr marL="2456" marR="2456" marT="2456"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200" b="1" i="0" u="none" strike="noStrike">
                          <a:effectLst/>
                          <a:latin typeface="Arial"/>
                        </a:rPr>
                        <a:t> </a:t>
                      </a:r>
                    </a:p>
                  </a:txBody>
                  <a:tcPr marL="2456" marR="2456" marT="245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a:txBody>
                    <a:bodyPr/>
                    <a:lstStyle/>
                    <a:p>
                      <a:pPr algn="ctr" fontAlgn="b"/>
                      <a:r>
                        <a:rPr lang="es-MX" sz="300" b="0" i="0" u="none" strike="noStrike">
                          <a:effectLst/>
                          <a:latin typeface="Arial"/>
                        </a:rPr>
                        <a:t> </a:t>
                      </a:r>
                    </a:p>
                  </a:txBody>
                  <a:tcPr marL="2456" marR="2456" marT="2456"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r>
              <a:tr h="84934">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1</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CORONA CUEVAS JONATHAN ANDRES</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26</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4934">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2</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MONTIEL GARCIA SANDRA CRUZ</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26</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8080">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3</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VENCES ZAVALA LIZBETH</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34</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8080">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4</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l" fontAlgn="ctr"/>
                      <a:r>
                        <a:rPr lang="es-MX" sz="300" b="0" i="0" u="none" strike="noStrike">
                          <a:effectLst/>
                          <a:latin typeface="Arial"/>
                        </a:rPr>
                        <a:t>GARCIA MELLADO CINTHYA SUSANA</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47</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206">
                <a:tc gridSpan="7">
                  <a:txBody>
                    <a:bodyPr/>
                    <a:lstStyle/>
                    <a:p>
                      <a:pPr algn="ctr" fontAlgn="ctr"/>
                      <a:r>
                        <a:rPr lang="es-MX" sz="300" b="1" i="0" u="none" strike="noStrike">
                          <a:effectLst/>
                          <a:latin typeface="Arial"/>
                        </a:rPr>
                        <a:t> </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Total</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133</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b"/>
                      <a:r>
                        <a:rPr lang="es-MX" sz="300" b="1" i="0" u="none" strike="noStrike">
                          <a:solidFill>
                            <a:srgbClr val="FFFFFF"/>
                          </a:solidFill>
                          <a:effectLst/>
                          <a:latin typeface="Arial"/>
                        </a:rPr>
                        <a:t>12</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r>
              <a:tr h="61712">
                <a:tc rowSpan="8">
                  <a:txBody>
                    <a:bodyPr/>
                    <a:lstStyle/>
                    <a:p>
                      <a:pPr algn="ctr" fontAlgn="ctr"/>
                      <a:r>
                        <a:rPr lang="es-MX" sz="300" b="1" i="0" u="none" strike="noStrike">
                          <a:effectLst/>
                          <a:latin typeface="Arial"/>
                        </a:rPr>
                        <a:t>XXVIII</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8">
                  <a:txBody>
                    <a:bodyPr/>
                    <a:lstStyle/>
                    <a:p>
                      <a:pPr algn="ctr" fontAlgn="ctr"/>
                      <a:r>
                        <a:rPr lang="es-MX" sz="300" b="1" i="0" u="none" strike="noStrike">
                          <a:solidFill>
                            <a:srgbClr val="FFFFFF"/>
                          </a:solidFill>
                          <a:effectLst/>
                          <a:latin typeface="Arial"/>
                        </a:rPr>
                        <a:t>AMECAMECA</a:t>
                      </a:r>
                    </a:p>
                  </a:txBody>
                  <a:tcPr marL="2456" marR="2456" marT="2456"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200" b="1" i="0" u="none" strike="noStrike">
                          <a:solidFill>
                            <a:srgbClr val="FFFFFF"/>
                          </a:solidFill>
                          <a:effectLst/>
                          <a:latin typeface="Arial"/>
                        </a:rPr>
                        <a:t>CD</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gridSpan="5">
                  <a:txBody>
                    <a:bodyPr/>
                    <a:lstStyle/>
                    <a:p>
                      <a:pPr algn="l" fontAlgn="ctr"/>
                      <a:r>
                        <a:rPr lang="es-MX" sz="300" b="1" i="0" u="none" strike="noStrike">
                          <a:solidFill>
                            <a:srgbClr val="FFFFFF"/>
                          </a:solidFill>
                          <a:effectLst/>
                          <a:latin typeface="Arial"/>
                        </a:rPr>
                        <a:t>CARCAÑO AGUILAR TRIANA GUADALUPE</a:t>
                      </a:r>
                    </a:p>
                  </a:txBody>
                  <a:tcPr marL="2456" marR="2456" marT="245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200" b="1" i="0" u="none" strike="noStrike">
                          <a:effectLst/>
                          <a:latin typeface="Arial"/>
                        </a:rPr>
                        <a:t> </a:t>
                      </a:r>
                    </a:p>
                  </a:txBody>
                  <a:tcPr marL="2456" marR="2456" marT="245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a:txBody>
                    <a:bodyPr/>
                    <a:lstStyle/>
                    <a:p>
                      <a:pPr algn="ctr" fontAlgn="b"/>
                      <a:r>
                        <a:rPr lang="es-MX" sz="300" b="0" i="0" u="none" strike="noStrike">
                          <a:effectLst/>
                          <a:latin typeface="Arial"/>
                        </a:rPr>
                        <a:t> </a:t>
                      </a:r>
                    </a:p>
                  </a:txBody>
                  <a:tcPr marL="2456" marR="2456" marT="2456"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r>
              <a:tr h="72351">
                <a:tc vMerge="1">
                  <a:txBody>
                    <a:bodyPr/>
                    <a:lstStyle/>
                    <a:p>
                      <a:endParaRPr lang="es-MX"/>
                    </a:p>
                  </a:txBody>
                  <a:tcPr/>
                </a:tc>
                <a:tc vMerge="1">
                  <a:txBody>
                    <a:bodyPr/>
                    <a:lstStyle/>
                    <a:p>
                      <a:endParaRPr lang="es-MX"/>
                    </a:p>
                  </a:txBody>
                  <a:tcPr/>
                </a:tc>
                <a:tc>
                  <a:txBody>
                    <a:bodyPr/>
                    <a:lstStyle/>
                    <a:p>
                      <a:pPr algn="ctr" fontAlgn="ctr"/>
                      <a:r>
                        <a:rPr lang="es-MX" sz="200" b="0" i="0" u="none" strike="noStrike">
                          <a:effectLst/>
                          <a:latin typeface="Arial"/>
                        </a:rPr>
                        <a:t>1</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LOPEZ SORIANO JUAN MANUEL</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0" i="0" u="none" strike="noStrike">
                          <a:effectLst/>
                          <a:latin typeface="Arial"/>
                        </a:rPr>
                        <a:t>16</a:t>
                      </a:r>
                    </a:p>
                  </a:txBody>
                  <a:tcPr marL="2456" marR="2456" marT="245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2</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351">
                <a:tc vMerge="1">
                  <a:txBody>
                    <a:bodyPr/>
                    <a:lstStyle/>
                    <a:p>
                      <a:endParaRPr lang="es-MX"/>
                    </a:p>
                  </a:txBody>
                  <a:tcPr/>
                </a:tc>
                <a:tc vMerge="1">
                  <a:txBody>
                    <a:bodyPr/>
                    <a:lstStyle/>
                    <a:p>
                      <a:endParaRPr lang="es-MX"/>
                    </a:p>
                  </a:txBody>
                  <a:tcPr/>
                </a:tc>
                <a:tc>
                  <a:txBody>
                    <a:bodyPr/>
                    <a:lstStyle/>
                    <a:p>
                      <a:pPr algn="ctr" fontAlgn="ctr"/>
                      <a:r>
                        <a:rPr lang="es-MX" sz="200" b="0" i="0" u="none" strike="noStrike">
                          <a:effectLst/>
                          <a:latin typeface="Arial"/>
                        </a:rPr>
                        <a:t>2</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RAMOS PEREZ MANUEL SANTOS</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0" i="0" u="none" strike="noStrike">
                          <a:effectLst/>
                          <a:latin typeface="Arial"/>
                        </a:rPr>
                        <a:t>10</a:t>
                      </a:r>
                    </a:p>
                  </a:txBody>
                  <a:tcPr marL="2456" marR="2456" marT="245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2</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351">
                <a:tc vMerge="1">
                  <a:txBody>
                    <a:bodyPr/>
                    <a:lstStyle/>
                    <a:p>
                      <a:endParaRPr lang="es-MX"/>
                    </a:p>
                  </a:txBody>
                  <a:tcPr/>
                </a:tc>
                <a:tc vMerge="1">
                  <a:txBody>
                    <a:bodyPr/>
                    <a:lstStyle/>
                    <a:p>
                      <a:endParaRPr lang="es-MX"/>
                    </a:p>
                  </a:txBody>
                  <a:tcPr/>
                </a:tc>
                <a:tc>
                  <a:txBody>
                    <a:bodyPr/>
                    <a:lstStyle/>
                    <a:p>
                      <a:pPr algn="ctr" fontAlgn="ctr"/>
                      <a:r>
                        <a:rPr lang="es-MX" sz="200" b="0" i="0" u="none" strike="noStrike">
                          <a:effectLst/>
                          <a:latin typeface="Arial"/>
                        </a:rPr>
                        <a:t>3</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ctr"/>
                      <a:r>
                        <a:rPr lang="es-MX" sz="300" b="0" i="0" u="none" strike="noStrike">
                          <a:effectLst/>
                          <a:latin typeface="Arial"/>
                        </a:rPr>
                        <a:t>SANDOVAL TABLERO ALEJANDRO</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0" i="0" u="none" strike="noStrike">
                          <a:effectLst/>
                          <a:latin typeface="Arial"/>
                        </a:rPr>
                        <a:t>26</a:t>
                      </a:r>
                    </a:p>
                  </a:txBody>
                  <a:tcPr marL="2456" marR="2456" marT="245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2</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351">
                <a:tc vMerge="1">
                  <a:txBody>
                    <a:bodyPr/>
                    <a:lstStyle/>
                    <a:p>
                      <a:endParaRPr lang="es-MX"/>
                    </a:p>
                  </a:txBody>
                  <a:tcPr/>
                </a:tc>
                <a:tc vMerge="1">
                  <a:txBody>
                    <a:bodyPr/>
                    <a:lstStyle/>
                    <a:p>
                      <a:endParaRPr lang="es-MX"/>
                    </a:p>
                  </a:txBody>
                  <a:tcPr/>
                </a:tc>
                <a:tc>
                  <a:txBody>
                    <a:bodyPr/>
                    <a:lstStyle/>
                    <a:p>
                      <a:pPr algn="ctr" fontAlgn="ctr"/>
                      <a:r>
                        <a:rPr lang="es-MX" sz="200" b="0" i="0" u="none" strike="noStrike">
                          <a:effectLst/>
                          <a:latin typeface="Arial"/>
                        </a:rPr>
                        <a:t>4</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TORRES GARCIA LUCILA MARIEL</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0" i="0" u="none" strike="noStrike">
                          <a:effectLst/>
                          <a:latin typeface="Arial"/>
                        </a:rPr>
                        <a:t>13</a:t>
                      </a:r>
                    </a:p>
                  </a:txBody>
                  <a:tcPr marL="2456" marR="2456" marT="245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1</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351">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5</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FLORES PAEZ ERICK JESUS</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0" i="0" u="none" strike="noStrike">
                          <a:effectLst/>
                          <a:latin typeface="Arial"/>
                        </a:rPr>
                        <a:t>4</a:t>
                      </a:r>
                    </a:p>
                  </a:txBody>
                  <a:tcPr marL="2456" marR="2456" marT="245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2</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351">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6</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RUIZ PEÑA JUAN RAMON</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0" i="0" u="none" strike="noStrike">
                          <a:effectLst/>
                          <a:latin typeface="Arial"/>
                        </a:rPr>
                        <a:t>13</a:t>
                      </a:r>
                    </a:p>
                  </a:txBody>
                  <a:tcPr marL="2456" marR="2456" marT="245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2</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351">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7</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DURAN LOPEZ NORMA</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0" i="0" u="none" strike="noStrike">
                          <a:effectLst/>
                          <a:latin typeface="Arial"/>
                        </a:rPr>
                        <a:t>8</a:t>
                      </a:r>
                    </a:p>
                  </a:txBody>
                  <a:tcPr marL="2456" marR="2456" marT="245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2</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206">
                <a:tc gridSpan="7">
                  <a:txBody>
                    <a:bodyPr/>
                    <a:lstStyle/>
                    <a:p>
                      <a:pPr algn="ctr" fontAlgn="ctr"/>
                      <a:r>
                        <a:rPr lang="es-MX" sz="300" b="1" i="0" u="none" strike="noStrike">
                          <a:effectLst/>
                          <a:latin typeface="Arial"/>
                        </a:rPr>
                        <a:t> </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Total</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90</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b"/>
                      <a:r>
                        <a:rPr lang="es-MX" sz="300" b="1" i="0" u="none" strike="noStrike">
                          <a:solidFill>
                            <a:srgbClr val="FFFFFF"/>
                          </a:solidFill>
                          <a:effectLst/>
                          <a:latin typeface="Arial"/>
                        </a:rPr>
                        <a:t>13</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r>
              <a:tr h="72351">
                <a:tc rowSpan="5">
                  <a:txBody>
                    <a:bodyPr/>
                    <a:lstStyle/>
                    <a:p>
                      <a:pPr algn="ctr" fontAlgn="ctr"/>
                      <a:r>
                        <a:rPr lang="es-MX" sz="300" b="1" i="0" u="none" strike="noStrike">
                          <a:effectLst/>
                          <a:latin typeface="Arial"/>
                        </a:rPr>
                        <a:t>XXXII</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fontAlgn="ctr"/>
                      <a:r>
                        <a:rPr lang="es-MX" sz="200" b="1" i="0" u="none" strike="noStrike">
                          <a:solidFill>
                            <a:srgbClr val="FFFFFF"/>
                          </a:solidFill>
                          <a:effectLst/>
                          <a:latin typeface="Arial"/>
                        </a:rPr>
                        <a:t>NEZAHUALCOYOTL</a:t>
                      </a:r>
                    </a:p>
                  </a:txBody>
                  <a:tcPr marL="2456" marR="2456" marT="2456"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200" b="1" i="0" u="none" strike="noStrike">
                          <a:solidFill>
                            <a:srgbClr val="FFFFFF"/>
                          </a:solidFill>
                          <a:effectLst/>
                          <a:latin typeface="Arial"/>
                        </a:rPr>
                        <a:t>CD</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gridSpan="5">
                  <a:txBody>
                    <a:bodyPr/>
                    <a:lstStyle/>
                    <a:p>
                      <a:pPr algn="l" fontAlgn="ctr"/>
                      <a:r>
                        <a:rPr lang="es-MX" sz="300" b="1" i="0" u="none" strike="noStrike">
                          <a:solidFill>
                            <a:srgbClr val="FFFFFF"/>
                          </a:solidFill>
                          <a:effectLst/>
                          <a:latin typeface="Arial"/>
                        </a:rPr>
                        <a:t>SANCHEZ ANDA GUILLERMO</a:t>
                      </a:r>
                    </a:p>
                  </a:txBody>
                  <a:tcPr marL="2456" marR="2456" marT="245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200" b="1" i="0" u="none" strike="noStrike">
                          <a:effectLst/>
                          <a:latin typeface="Arial"/>
                        </a:rPr>
                        <a:t> </a:t>
                      </a:r>
                    </a:p>
                  </a:txBody>
                  <a:tcPr marL="2456" marR="2456" marT="245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a:txBody>
                    <a:bodyPr/>
                    <a:lstStyle/>
                    <a:p>
                      <a:pPr algn="ctr" fontAlgn="b"/>
                      <a:r>
                        <a:rPr lang="es-MX" sz="300" b="0" i="0" u="none" strike="noStrike">
                          <a:effectLst/>
                          <a:latin typeface="Arial"/>
                        </a:rPr>
                        <a:t> </a:t>
                      </a:r>
                    </a:p>
                  </a:txBody>
                  <a:tcPr marL="2456" marR="2456" marT="2456"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r>
              <a:tr h="106955">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1</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MARTINEZ HERNANDEZ JOSE ISRAEL</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43</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4372">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2</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GASGA VENTURA ANGELICA</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36</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3809">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3</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CASTELLANOS MERLOS ASTRID</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34</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3809">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4</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l" fontAlgn="ctr"/>
                      <a:r>
                        <a:rPr lang="es-MX" sz="300" b="0" i="0" u="none" strike="noStrike">
                          <a:effectLst/>
                          <a:latin typeface="Arial"/>
                        </a:rPr>
                        <a:t>MUÑOZ DAZA GASPAR ELISEO</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37</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206">
                <a:tc gridSpan="7">
                  <a:txBody>
                    <a:bodyPr/>
                    <a:lstStyle/>
                    <a:p>
                      <a:pPr algn="ctr" fontAlgn="ctr"/>
                      <a:r>
                        <a:rPr lang="es-MX" sz="300" b="1" i="0" u="none" strike="noStrike">
                          <a:effectLst/>
                          <a:latin typeface="Arial"/>
                        </a:rPr>
                        <a:t> </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Total</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150</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b"/>
                      <a:r>
                        <a:rPr lang="es-MX" sz="300" b="1" i="0" u="none" strike="noStrike">
                          <a:solidFill>
                            <a:srgbClr val="FFFFFF"/>
                          </a:solidFill>
                          <a:effectLst/>
                          <a:latin typeface="Arial"/>
                        </a:rPr>
                        <a:t>12</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r>
              <a:tr h="78643">
                <a:tc rowSpan="9">
                  <a:txBody>
                    <a:bodyPr/>
                    <a:lstStyle/>
                    <a:p>
                      <a:pPr algn="ctr" fontAlgn="ctr"/>
                      <a:r>
                        <a:rPr lang="es-MX" sz="300" b="1" i="0" u="none" strike="noStrike">
                          <a:effectLst/>
                          <a:latin typeface="Arial"/>
                        </a:rPr>
                        <a:t>XXXVIII</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9">
                  <a:txBody>
                    <a:bodyPr/>
                    <a:lstStyle/>
                    <a:p>
                      <a:pPr algn="ctr" fontAlgn="ctr"/>
                      <a:r>
                        <a:rPr lang="es-MX" sz="300" b="1" i="0" u="none" strike="noStrike">
                          <a:solidFill>
                            <a:srgbClr val="FFFFFF"/>
                          </a:solidFill>
                          <a:effectLst/>
                          <a:latin typeface="Arial"/>
                        </a:rPr>
                        <a:t>COACALCO</a:t>
                      </a:r>
                    </a:p>
                  </a:txBody>
                  <a:tcPr marL="2456" marR="2456" marT="2456"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200" b="1" i="0" u="none" strike="noStrike">
                          <a:solidFill>
                            <a:srgbClr val="FFFFFF"/>
                          </a:solidFill>
                          <a:effectLst/>
                          <a:latin typeface="Arial"/>
                        </a:rPr>
                        <a:t>CD</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gridSpan="5">
                  <a:txBody>
                    <a:bodyPr/>
                    <a:lstStyle/>
                    <a:p>
                      <a:pPr algn="l" fontAlgn="ctr"/>
                      <a:r>
                        <a:rPr lang="es-MX" sz="300" b="1" i="0" u="none" strike="noStrike">
                          <a:solidFill>
                            <a:srgbClr val="FFFFFF"/>
                          </a:solidFill>
                          <a:effectLst/>
                          <a:latin typeface="Arial"/>
                        </a:rPr>
                        <a:t>CRUZ MINO JULIA ROSAURA</a:t>
                      </a:r>
                    </a:p>
                  </a:txBody>
                  <a:tcPr marL="2456" marR="2456" marT="245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200" b="1" i="0" u="none" strike="noStrike">
                          <a:effectLst/>
                          <a:latin typeface="Arial"/>
                        </a:rPr>
                        <a:t> </a:t>
                      </a:r>
                    </a:p>
                  </a:txBody>
                  <a:tcPr marL="2456" marR="2456" marT="245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a:txBody>
                    <a:bodyPr/>
                    <a:lstStyle/>
                    <a:p>
                      <a:pPr algn="ctr" fontAlgn="b"/>
                      <a:r>
                        <a:rPr lang="es-MX" sz="300" b="0" i="0" u="none" strike="noStrike">
                          <a:effectLst/>
                          <a:latin typeface="Arial"/>
                        </a:rPr>
                        <a:t> </a:t>
                      </a:r>
                    </a:p>
                  </a:txBody>
                  <a:tcPr marL="2456" marR="2456" marT="2456"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1</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MOLINA ALVAREZ LUIS</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43</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2</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AVENDAÑO FLORES EDUARDO</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31</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2</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3</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SALAZAR PEREZ SONIA</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51</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4</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GONZALEZ VALLE BLANCA ELIZABETH</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26</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5</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GUZMAN LOZANO S. ALEJANDRO</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31</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6</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GRIMALDO HERNANDEZ IRMA</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49</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7</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VALDEZ VITAL JUVENTINO</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17</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643">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8</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l" fontAlgn="ctr"/>
                      <a:r>
                        <a:rPr lang="es-MX" sz="300" b="0" i="0" u="none" strike="noStrike">
                          <a:effectLst/>
                          <a:latin typeface="Arial"/>
                        </a:rPr>
                        <a:t>FLORES ZAMORANO ROSARIO RICARDA</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41</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s-MX" sz="300" b="0" i="0" u="none" strike="noStrike">
                          <a:effectLst/>
                          <a:latin typeface="Arial"/>
                        </a:rPr>
                        <a:t>3</a:t>
                      </a:r>
                    </a:p>
                  </a:txBody>
                  <a:tcPr marL="2456" marR="2456" marT="245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206">
                <a:tc gridSpan="7">
                  <a:txBody>
                    <a:bodyPr/>
                    <a:lstStyle/>
                    <a:p>
                      <a:pPr algn="ctr" fontAlgn="ctr"/>
                      <a:r>
                        <a:rPr lang="es-MX" sz="300" b="1" i="0" u="none" strike="noStrike">
                          <a:effectLst/>
                          <a:latin typeface="Arial"/>
                        </a:rPr>
                        <a:t> </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Total</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289</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b"/>
                      <a:r>
                        <a:rPr lang="es-MX" sz="300" b="1" i="0" u="none" strike="noStrike">
                          <a:solidFill>
                            <a:srgbClr val="FFFFFF"/>
                          </a:solidFill>
                          <a:effectLst/>
                          <a:latin typeface="Arial"/>
                        </a:rPr>
                        <a:t>23</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r>
              <a:tr h="78643">
                <a:tc rowSpan="9">
                  <a:txBody>
                    <a:bodyPr/>
                    <a:lstStyle/>
                    <a:p>
                      <a:pPr algn="ctr" fontAlgn="ctr"/>
                      <a:r>
                        <a:rPr lang="es-MX" sz="300" b="1" i="0" u="none" strike="noStrike">
                          <a:effectLst/>
                          <a:latin typeface="Arial"/>
                        </a:rPr>
                        <a:t>XLIII</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9">
                  <a:txBody>
                    <a:bodyPr/>
                    <a:lstStyle/>
                    <a:p>
                      <a:pPr algn="ctr" fontAlgn="ctr"/>
                      <a:r>
                        <a:rPr lang="es-MX" sz="300" b="1" i="0" u="none" strike="noStrike">
                          <a:solidFill>
                            <a:srgbClr val="FFFFFF"/>
                          </a:solidFill>
                          <a:effectLst/>
                          <a:latin typeface="Arial"/>
                        </a:rPr>
                        <a:t>CUAUTITLAN IZCALLI</a:t>
                      </a:r>
                    </a:p>
                  </a:txBody>
                  <a:tcPr marL="2456" marR="2456" marT="2456"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200" b="1" i="0" u="none" strike="noStrike">
                          <a:solidFill>
                            <a:srgbClr val="FFFFFF"/>
                          </a:solidFill>
                          <a:effectLst/>
                          <a:latin typeface="Arial"/>
                        </a:rPr>
                        <a:t>CD</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gridSpan="5">
                  <a:txBody>
                    <a:bodyPr/>
                    <a:lstStyle/>
                    <a:p>
                      <a:pPr algn="l" fontAlgn="ctr"/>
                      <a:r>
                        <a:rPr lang="es-MX" sz="300" b="1" i="0" u="none" strike="noStrike">
                          <a:solidFill>
                            <a:srgbClr val="FFFFFF"/>
                          </a:solidFill>
                          <a:effectLst/>
                          <a:latin typeface="Arial"/>
                        </a:rPr>
                        <a:t>CRUZ SANCHEZ ANA LOURDES</a:t>
                      </a:r>
                    </a:p>
                  </a:txBody>
                  <a:tcPr marL="2456" marR="2456" marT="245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200" b="1" i="0" u="none" strike="noStrike">
                          <a:effectLst/>
                          <a:latin typeface="Arial"/>
                        </a:rPr>
                        <a:t> </a:t>
                      </a:r>
                    </a:p>
                  </a:txBody>
                  <a:tcPr marL="2456" marR="2456" marT="245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a:txBody>
                    <a:bodyPr/>
                    <a:lstStyle/>
                    <a:p>
                      <a:pPr algn="ctr" fontAlgn="ctr"/>
                      <a:r>
                        <a:rPr lang="es-MX" sz="300" b="0" i="0" u="none" strike="noStrike">
                          <a:effectLst/>
                          <a:latin typeface="Arial"/>
                        </a:rPr>
                        <a:t> </a:t>
                      </a:r>
                    </a:p>
                  </a:txBody>
                  <a:tcPr marL="2456" marR="2456" marT="245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r>
              <a:tr h="84934">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1</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ARANA DIAZ JORGE</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11</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4</a:t>
                      </a:r>
                    </a:p>
                  </a:txBody>
                  <a:tcPr marL="2456" marR="2456" marT="245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4934">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2</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ROMERO ROMERO CARINA SERENA</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19</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4</a:t>
                      </a:r>
                    </a:p>
                  </a:txBody>
                  <a:tcPr marL="2456" marR="2456" marT="245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4934">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3</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CORTEZ HERNANDEZ MARIBEL</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32</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4</a:t>
                      </a:r>
                    </a:p>
                  </a:txBody>
                  <a:tcPr marL="2456" marR="2456" marT="245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4934">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4</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FLORES BEDOLLA IZTEL ATLALLI</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42</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4</a:t>
                      </a:r>
                    </a:p>
                  </a:txBody>
                  <a:tcPr marL="2456" marR="2456" marT="245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4934">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5</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CASTILLO ORIVIO NADIA ARIADNA</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33</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4</a:t>
                      </a:r>
                    </a:p>
                  </a:txBody>
                  <a:tcPr marL="2456" marR="2456" marT="245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4934">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6</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MEDINA VALDEZ MARGARITA</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20</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4</a:t>
                      </a:r>
                    </a:p>
                  </a:txBody>
                  <a:tcPr marL="2456" marR="2456" marT="245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4934">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7</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fontAlgn="b"/>
                      <a:r>
                        <a:rPr lang="es-MX" sz="300" b="0" i="0" u="none" strike="noStrike">
                          <a:effectLst/>
                          <a:latin typeface="Arial"/>
                        </a:rPr>
                        <a:t>GONZALEZ HUITRON CECILIA VICTORINA</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63</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4</a:t>
                      </a:r>
                    </a:p>
                  </a:txBody>
                  <a:tcPr marL="2456" marR="2456" marT="245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4934">
                <a:tc vMerge="1">
                  <a:txBody>
                    <a:bodyPr/>
                    <a:lstStyle/>
                    <a:p>
                      <a:endParaRPr lang="es-MX"/>
                    </a:p>
                  </a:txBody>
                  <a:tcPr/>
                </a:tc>
                <a:tc vMerge="1">
                  <a:txBody>
                    <a:bodyPr/>
                    <a:lstStyle/>
                    <a:p>
                      <a:endParaRPr lang="es-MX"/>
                    </a:p>
                  </a:txBody>
                  <a:tcPr/>
                </a:tc>
                <a:tc>
                  <a:txBody>
                    <a:bodyPr/>
                    <a:lstStyle/>
                    <a:p>
                      <a:pPr algn="ctr" fontAlgn="b"/>
                      <a:r>
                        <a:rPr lang="es-MX" sz="300" b="0" i="0" u="none" strike="noStrike">
                          <a:effectLst/>
                          <a:latin typeface="Arial"/>
                        </a:rPr>
                        <a:t>8</a:t>
                      </a:r>
                    </a:p>
                  </a:txBody>
                  <a:tcPr marL="2456" marR="2456" marT="24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l" fontAlgn="ctr"/>
                      <a:r>
                        <a:rPr lang="es-MX" sz="300" b="0" i="0" u="none" strike="noStrike">
                          <a:effectLst/>
                          <a:latin typeface="Arial"/>
                        </a:rPr>
                        <a:t>ALVAREZ BLANCA NELIDA</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300" b="0" i="0" u="none" strike="noStrike">
                          <a:effectLst/>
                          <a:latin typeface="Arial"/>
                        </a:rPr>
                        <a:t>23</a:t>
                      </a:r>
                    </a:p>
                  </a:txBody>
                  <a:tcPr marL="2456" marR="2456" marT="24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4</a:t>
                      </a:r>
                    </a:p>
                  </a:txBody>
                  <a:tcPr marL="2456" marR="2456" marT="245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206">
                <a:tc gridSpan="7">
                  <a:txBody>
                    <a:bodyPr/>
                    <a:lstStyle/>
                    <a:p>
                      <a:pPr algn="ctr" fontAlgn="b"/>
                      <a:r>
                        <a:rPr lang="es-MX" sz="300" b="1" i="0" u="none" strike="noStrike">
                          <a:effectLst/>
                          <a:latin typeface="Arial"/>
                        </a:rPr>
                        <a:t> </a:t>
                      </a:r>
                    </a:p>
                  </a:txBody>
                  <a:tcPr marL="2456" marR="2456" marT="2456"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Total</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243</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32</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r>
              <a:tr h="78643">
                <a:tc>
                  <a:txBody>
                    <a:bodyPr/>
                    <a:lstStyle/>
                    <a:p>
                      <a:pPr algn="l" fontAlgn="b"/>
                      <a:endParaRPr lang="es-MX" sz="300" b="1" i="0" u="none" strike="noStrike">
                        <a:effectLst/>
                        <a:latin typeface="Arial"/>
                      </a:endParaRPr>
                    </a:p>
                  </a:txBody>
                  <a:tcPr marL="2456" marR="2456" marT="2456" marB="0" anchor="b">
                    <a:lnL>
                      <a:noFill/>
                    </a:lnL>
                    <a:lnR>
                      <a:noFill/>
                    </a:lnR>
                    <a:lnT>
                      <a:noFill/>
                    </a:lnT>
                    <a:lnB>
                      <a:noFill/>
                    </a:lnB>
                  </a:tcPr>
                </a:tc>
                <a:tc>
                  <a:txBody>
                    <a:bodyPr/>
                    <a:lstStyle/>
                    <a:p>
                      <a:pPr algn="l" fontAlgn="b"/>
                      <a:endParaRPr lang="es-MX" sz="300" b="1" i="0" u="none" strike="noStrike">
                        <a:effectLst/>
                        <a:latin typeface="Arial"/>
                      </a:endParaRPr>
                    </a:p>
                  </a:txBody>
                  <a:tcPr marL="2456" marR="2456" marT="2456" marB="0" anchor="b">
                    <a:lnL>
                      <a:noFill/>
                    </a:lnL>
                    <a:lnR>
                      <a:noFill/>
                    </a:lnR>
                    <a:lnT>
                      <a:noFill/>
                    </a:lnT>
                    <a:lnB>
                      <a:noFill/>
                    </a:lnB>
                  </a:tcPr>
                </a:tc>
                <a:tc>
                  <a:txBody>
                    <a:bodyPr/>
                    <a:lstStyle/>
                    <a:p>
                      <a:pPr algn="l" fontAlgn="b"/>
                      <a:endParaRPr lang="es-MX" sz="300" b="0" i="0" u="none" strike="noStrike">
                        <a:effectLst/>
                        <a:latin typeface="Arial"/>
                      </a:endParaRPr>
                    </a:p>
                  </a:txBody>
                  <a:tcPr marL="2456" marR="2456" marT="2456" marB="0" anchor="b">
                    <a:lnL>
                      <a:noFill/>
                    </a:lnL>
                    <a:lnR>
                      <a:noFill/>
                    </a:lnR>
                    <a:lnT>
                      <a:noFill/>
                    </a:lnT>
                    <a:lnB>
                      <a:noFill/>
                    </a:lnB>
                  </a:tcPr>
                </a:tc>
                <a:tc>
                  <a:txBody>
                    <a:bodyPr/>
                    <a:lstStyle/>
                    <a:p>
                      <a:pPr algn="l" fontAlgn="b"/>
                      <a:endParaRPr lang="es-MX" sz="300" b="0" i="0" u="none" strike="noStrike">
                        <a:effectLst/>
                        <a:latin typeface="Arial"/>
                      </a:endParaRPr>
                    </a:p>
                  </a:txBody>
                  <a:tcPr marL="2456" marR="2456" marT="2456" marB="0" anchor="b">
                    <a:lnL>
                      <a:noFill/>
                    </a:lnL>
                    <a:lnR>
                      <a:noFill/>
                    </a:lnR>
                    <a:lnT>
                      <a:noFill/>
                    </a:lnT>
                    <a:lnB>
                      <a:noFill/>
                    </a:lnB>
                  </a:tcPr>
                </a:tc>
                <a:tc>
                  <a:txBody>
                    <a:bodyPr/>
                    <a:lstStyle/>
                    <a:p>
                      <a:pPr algn="l" fontAlgn="b"/>
                      <a:endParaRPr lang="es-MX" sz="300" b="0" i="0" u="none" strike="noStrike">
                        <a:effectLst/>
                        <a:latin typeface="Arial"/>
                      </a:endParaRPr>
                    </a:p>
                  </a:txBody>
                  <a:tcPr marL="2456" marR="2456" marT="2456" marB="0" anchor="b">
                    <a:lnL>
                      <a:noFill/>
                    </a:lnL>
                    <a:lnR>
                      <a:noFill/>
                    </a:lnR>
                    <a:lnT>
                      <a:noFill/>
                    </a:lnT>
                    <a:lnB>
                      <a:noFill/>
                    </a:lnB>
                  </a:tcPr>
                </a:tc>
                <a:tc>
                  <a:txBody>
                    <a:bodyPr/>
                    <a:lstStyle/>
                    <a:p>
                      <a:pPr algn="l" fontAlgn="b"/>
                      <a:endParaRPr lang="es-MX" sz="300" b="0" i="0" u="none" strike="noStrike">
                        <a:effectLst/>
                        <a:latin typeface="Arial"/>
                      </a:endParaRPr>
                    </a:p>
                  </a:txBody>
                  <a:tcPr marL="2456" marR="2456" marT="2456" marB="0" anchor="b">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s-MX" sz="300" b="1" i="0" u="none" strike="noStrike">
                          <a:solidFill>
                            <a:srgbClr val="FFFFFF"/>
                          </a:solidFill>
                          <a:effectLst/>
                          <a:latin typeface="Arial"/>
                        </a:rPr>
                        <a:t>TOTAL FINAL</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1340</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c>
                  <a:txBody>
                    <a:bodyPr/>
                    <a:lstStyle/>
                    <a:p>
                      <a:pPr algn="ctr" fontAlgn="ctr"/>
                      <a:r>
                        <a:rPr lang="es-MX" sz="300" b="1" i="0" u="none" strike="noStrike" dirty="0">
                          <a:solidFill>
                            <a:srgbClr val="FFFFFF"/>
                          </a:solidFill>
                          <a:effectLst/>
                          <a:latin typeface="Arial"/>
                        </a:rPr>
                        <a:t>165</a:t>
                      </a:r>
                    </a:p>
                  </a:txBody>
                  <a:tcPr marL="2456" marR="2456" marT="24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80"/>
                    </a:solidFill>
                  </a:tcPr>
                </a:tc>
              </a:tr>
            </a:tbl>
          </a:graphicData>
        </a:graphic>
      </p:graphicFrame>
      <p:sp>
        <p:nvSpPr>
          <p:cNvPr id="12" name="1 CuadroTexto"/>
          <p:cNvSpPr txBox="1">
            <a:spLocks noChangeArrowheads="1"/>
          </p:cNvSpPr>
          <p:nvPr/>
        </p:nvSpPr>
        <p:spPr bwMode="auto">
          <a:xfrm>
            <a:off x="6153150" y="5452681"/>
            <a:ext cx="28082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es-MX" sz="1200" b="1" dirty="0"/>
              <a:t>Fuente: </a:t>
            </a:r>
            <a:r>
              <a:rPr lang="es-MX" sz="1200" b="1" dirty="0" smtClean="0"/>
              <a:t>Información remitida </a:t>
            </a:r>
            <a:r>
              <a:rPr lang="es-MX" sz="1200" b="1" dirty="0"/>
              <a:t>por los Vocales de Organización de las Juntas Distritales.</a:t>
            </a:r>
          </a:p>
        </p:txBody>
      </p:sp>
    </p:spTree>
    <p:extLst>
      <p:ext uri="{BB962C8B-B14F-4D97-AF65-F5344CB8AC3E}">
        <p14:creationId xmlns:p14="http://schemas.microsoft.com/office/powerpoint/2010/main" val="6098764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pPr>
                <a:defRPr/>
              </a:pPr>
              <a:t>19</a:t>
            </a:fld>
            <a:endParaRPr lang="es-ES" dirty="0"/>
          </a:p>
        </p:txBody>
      </p:sp>
      <p:sp>
        <p:nvSpPr>
          <p:cNvPr id="13315" name="Rectangle 2"/>
          <p:cNvSpPr>
            <a:spLocks noGrp="1" noChangeArrowheads="1"/>
          </p:cNvSpPr>
          <p:nvPr>
            <p:ph type="title"/>
          </p:nvPr>
        </p:nvSpPr>
        <p:spPr>
          <a:xfrm>
            <a:off x="6153150" y="920115"/>
            <a:ext cx="2705100" cy="851535"/>
          </a:xfrm>
        </p:spPr>
        <p:txBody>
          <a:bodyPr>
            <a:normAutofit/>
          </a:bodyPr>
          <a:lstStyle/>
          <a:p>
            <a:r>
              <a:rPr lang="es-MX" sz="1000" b="1" dirty="0" smtClean="0">
                <a:solidFill>
                  <a:srgbClr val="8D44C4"/>
                </a:solidFill>
              </a:rPr>
              <a:t>NÚMERO DE SECCIONES ASIGNADAS A LOS MONITORISTAS Y TOTAL DE RECORRIDOS EFECTUADOS EN EL PERIODO DE INTERCAMPAÑAS</a:t>
            </a:r>
            <a:endParaRPr lang="es-ES" sz="1000" b="1" dirty="0" smtClean="0">
              <a:solidFill>
                <a:srgbClr val="8D44C4"/>
              </a:solidFill>
            </a:endParaRPr>
          </a:p>
        </p:txBody>
      </p:sp>
      <p:graphicFrame>
        <p:nvGraphicFramePr>
          <p:cNvPr id="3" name="2 Tabla"/>
          <p:cNvGraphicFramePr>
            <a:graphicFrameLocks noGrp="1"/>
          </p:cNvGraphicFramePr>
          <p:nvPr>
            <p:extLst>
              <p:ext uri="{D42A27DB-BD31-4B8C-83A1-F6EECF244321}">
                <p14:modId xmlns:p14="http://schemas.microsoft.com/office/powerpoint/2010/main" val="82140034"/>
              </p:ext>
            </p:extLst>
          </p:nvPr>
        </p:nvGraphicFramePr>
        <p:xfrm>
          <a:off x="1009650" y="514350"/>
          <a:ext cx="5105400" cy="5791199"/>
        </p:xfrm>
        <a:graphic>
          <a:graphicData uri="http://schemas.openxmlformats.org/drawingml/2006/table">
            <a:tbl>
              <a:tblPr/>
              <a:tblGrid>
                <a:gridCol w="327680"/>
                <a:gridCol w="694907"/>
                <a:gridCol w="446323"/>
                <a:gridCol w="310731"/>
                <a:gridCol w="451972"/>
                <a:gridCol w="1135578"/>
                <a:gridCol w="435024"/>
                <a:gridCol w="685490"/>
                <a:gridCol w="617695"/>
              </a:tblGrid>
              <a:tr h="115967">
                <a:tc gridSpan="2">
                  <a:txBody>
                    <a:bodyPr/>
                    <a:lstStyle/>
                    <a:p>
                      <a:pPr algn="ctr" fontAlgn="ctr"/>
                      <a:r>
                        <a:rPr lang="es-MX" sz="300" b="1" i="0" u="none" strike="noStrike" dirty="0">
                          <a:solidFill>
                            <a:srgbClr val="FFFFFF"/>
                          </a:solidFill>
                          <a:effectLst/>
                          <a:latin typeface="Arial"/>
                        </a:rPr>
                        <a:t>DISTRITO</a:t>
                      </a:r>
                    </a:p>
                  </a:txBody>
                  <a:tcPr marL="3237" marR="3237" marT="323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030A0"/>
                    </a:solidFill>
                  </a:tcPr>
                </a:tc>
                <a:tc hMerge="1">
                  <a:txBody>
                    <a:bodyPr/>
                    <a:lstStyle/>
                    <a:p>
                      <a:endParaRPr lang="es-MX"/>
                    </a:p>
                  </a:txBody>
                  <a:tcPr/>
                </a:tc>
                <a:tc gridSpan="4">
                  <a:txBody>
                    <a:bodyPr/>
                    <a:lstStyle/>
                    <a:p>
                      <a:pPr algn="ctr" fontAlgn="ctr"/>
                      <a:r>
                        <a:rPr lang="es-MX" sz="300" b="1" i="0" u="none" strike="noStrike">
                          <a:solidFill>
                            <a:srgbClr val="FFFFFF"/>
                          </a:solidFill>
                          <a:effectLst/>
                          <a:latin typeface="Arial"/>
                        </a:rPr>
                        <a:t>NOMBRES </a:t>
                      </a:r>
                    </a:p>
                  </a:txBody>
                  <a:tcPr marL="3237" marR="3237" marT="323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030A0"/>
                    </a:solidFill>
                  </a:tcPr>
                </a:tc>
                <a:tc hMerge="1">
                  <a:txBody>
                    <a:bodyPr/>
                    <a:lstStyle/>
                    <a:p>
                      <a:endParaRPr lang="es-MX"/>
                    </a:p>
                  </a:txBody>
                  <a:tcPr/>
                </a:tc>
                <a:tc hMerge="1">
                  <a:txBody>
                    <a:bodyPr/>
                    <a:lstStyle/>
                    <a:p>
                      <a:endParaRPr lang="es-MX"/>
                    </a:p>
                  </a:txBody>
                  <a:tcPr/>
                </a:tc>
                <a:tc hMerge="1">
                  <a:txBody>
                    <a:bodyPr/>
                    <a:lstStyle/>
                    <a:p>
                      <a:endParaRPr lang="es-MX"/>
                    </a:p>
                  </a:txBody>
                  <a:tcPr/>
                </a:tc>
                <a:tc gridSpan="3">
                  <a:txBody>
                    <a:bodyPr/>
                    <a:lstStyle/>
                    <a:p>
                      <a:pPr algn="ctr" fontAlgn="ctr"/>
                      <a:r>
                        <a:rPr lang="es-ES" sz="300" b="1" i="0" u="none" strike="noStrike">
                          <a:solidFill>
                            <a:srgbClr val="FFFFFF"/>
                          </a:solidFill>
                          <a:effectLst/>
                          <a:latin typeface="Arial"/>
                        </a:rPr>
                        <a:t>TOTAL DE SECCIONES Y RECORRIDOS</a:t>
                      </a:r>
                    </a:p>
                  </a:txBody>
                  <a:tcPr marL="3237" marR="3237" marT="323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030A0"/>
                    </a:solidFill>
                  </a:tcPr>
                </a:tc>
                <a:tc hMerge="1">
                  <a:txBody>
                    <a:bodyPr/>
                    <a:lstStyle/>
                    <a:p>
                      <a:endParaRPr lang="es-MX"/>
                    </a:p>
                  </a:txBody>
                  <a:tcPr/>
                </a:tc>
                <a:tc hMerge="1">
                  <a:txBody>
                    <a:bodyPr/>
                    <a:lstStyle/>
                    <a:p>
                      <a:endParaRPr lang="es-MX"/>
                    </a:p>
                  </a:txBody>
                  <a:tcPr/>
                </a:tc>
              </a:tr>
              <a:tr h="136676">
                <a:tc rowSpan="6">
                  <a:txBody>
                    <a:bodyPr/>
                    <a:lstStyle/>
                    <a:p>
                      <a:pPr algn="ctr" fontAlgn="ctr"/>
                      <a:r>
                        <a:rPr lang="es-MX" sz="300" b="1" i="0" u="none" strike="noStrike">
                          <a:solidFill>
                            <a:srgbClr val="FFFFFF"/>
                          </a:solidFill>
                          <a:effectLst/>
                          <a:latin typeface="Arial"/>
                        </a:rPr>
                        <a:t>I</a:t>
                      </a:r>
                    </a:p>
                  </a:txBody>
                  <a:tcPr marL="3237" marR="3237" marT="323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rowSpan="6">
                  <a:txBody>
                    <a:bodyPr/>
                    <a:lstStyle/>
                    <a:p>
                      <a:pPr algn="ctr" fontAlgn="ctr"/>
                      <a:r>
                        <a:rPr lang="es-MX" sz="300" b="1" i="0" u="none" strike="noStrike">
                          <a:effectLst/>
                          <a:latin typeface="Arial"/>
                        </a:rPr>
                        <a:t>TOLUCA</a:t>
                      </a:r>
                    </a:p>
                  </a:txBody>
                  <a:tcPr marL="3237" marR="3237" marT="323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1" i="0" u="none" strike="noStrike">
                          <a:solidFill>
                            <a:srgbClr val="FFFFFF"/>
                          </a:solidFill>
                          <a:effectLst/>
                          <a:latin typeface="Arial"/>
                        </a:rPr>
                        <a:t>CD</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gridSpan="3">
                  <a:txBody>
                    <a:bodyPr/>
                    <a:lstStyle/>
                    <a:p>
                      <a:pPr algn="l" fontAlgn="ctr"/>
                      <a:r>
                        <a:rPr lang="es-MX" sz="300" b="1" i="0" u="none" strike="noStrike">
                          <a:solidFill>
                            <a:srgbClr val="FFFFFF"/>
                          </a:solidFill>
                          <a:effectLst/>
                          <a:latin typeface="Arial"/>
                        </a:rPr>
                        <a:t>REYES HEREDIA JUAN PABLO</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SECCIONES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AM</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N° RECORRIDOS</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RODRIGUEZ CAMACHO GUADALUPE</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rowSpan="5">
                  <a:txBody>
                    <a:bodyPr/>
                    <a:lstStyle/>
                    <a:p>
                      <a:pPr algn="ctr" fontAlgn="ctr"/>
                      <a:r>
                        <a:rPr lang="es-MX" sz="300" b="1" i="0" u="none" strike="noStrike">
                          <a:effectLst/>
                          <a:latin typeface="Arial"/>
                        </a:rPr>
                        <a:t>127</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16</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ARIZMENDI  MONTUFAR IVONNE</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41</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OCAMPO OLIVERA MARIO</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4</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AVILA NUÑEZ XOCHITL SOFIA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42</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GARRIDO COLIN LETICIA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15</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6676">
                <a:tc rowSpan="5">
                  <a:txBody>
                    <a:bodyPr/>
                    <a:lstStyle/>
                    <a:p>
                      <a:pPr algn="ctr" fontAlgn="ctr"/>
                      <a:r>
                        <a:rPr lang="es-MX" sz="300" b="1" i="0" u="none" strike="noStrike">
                          <a:solidFill>
                            <a:srgbClr val="FFFFFF"/>
                          </a:solidFill>
                          <a:effectLst/>
                          <a:latin typeface="Arial"/>
                        </a:rPr>
                        <a:t>VI</a:t>
                      </a:r>
                    </a:p>
                  </a:txBody>
                  <a:tcPr marL="3237" marR="3237" marT="323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rowSpan="5">
                  <a:txBody>
                    <a:bodyPr/>
                    <a:lstStyle/>
                    <a:p>
                      <a:pPr algn="ctr" fontAlgn="ctr"/>
                      <a:r>
                        <a:rPr lang="es-MX" sz="300" b="1" i="0" u="none" strike="noStrike">
                          <a:effectLst/>
                          <a:latin typeface="Arial"/>
                        </a:rPr>
                        <a:t>TIANGUISTENCO</a:t>
                      </a:r>
                    </a:p>
                  </a:txBody>
                  <a:tcPr marL="3237" marR="3237" marT="323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1" i="0" u="none" strike="noStrike">
                          <a:solidFill>
                            <a:srgbClr val="FFFFFF"/>
                          </a:solidFill>
                          <a:effectLst/>
                          <a:latin typeface="Arial"/>
                        </a:rPr>
                        <a:t>CD</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gridSpan="3">
                  <a:txBody>
                    <a:bodyPr/>
                    <a:lstStyle/>
                    <a:p>
                      <a:pPr algn="l" fontAlgn="ctr"/>
                      <a:r>
                        <a:rPr lang="es-MX" sz="300" b="1" i="0" u="none" strike="noStrike">
                          <a:solidFill>
                            <a:srgbClr val="FFFFFF"/>
                          </a:solidFill>
                          <a:effectLst/>
                          <a:latin typeface="Arial"/>
                        </a:rPr>
                        <a:t>MOLINA TORRES CLAUDIA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SECCIONES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AM</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N° RECORRIDOS</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LOPEZ BENITEZ ANDRES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rowSpan="4">
                  <a:txBody>
                    <a:bodyPr/>
                    <a:lstStyle/>
                    <a:p>
                      <a:pPr algn="ctr" fontAlgn="ctr"/>
                      <a:r>
                        <a:rPr lang="es-MX" sz="300" b="1" i="0" u="none" strike="noStrike">
                          <a:effectLst/>
                          <a:latin typeface="Arial"/>
                        </a:rPr>
                        <a:t>46</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7</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8</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LOPEZ JOVELLANO JOSE</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15</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8</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EMBA MEDINA VERONICA MARIZA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6</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8</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4</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TORRES SAMANO EDGAR MOCTEZUMA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18</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8</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6676">
                <a:tc rowSpan="5">
                  <a:txBody>
                    <a:bodyPr/>
                    <a:lstStyle/>
                    <a:p>
                      <a:pPr algn="ctr" fontAlgn="ctr"/>
                      <a:r>
                        <a:rPr lang="es-MX" sz="300" b="1" i="0" u="none" strike="noStrike">
                          <a:solidFill>
                            <a:srgbClr val="FFFFFF"/>
                          </a:solidFill>
                          <a:effectLst/>
                          <a:latin typeface="Arial"/>
                        </a:rPr>
                        <a:t>XV</a:t>
                      </a:r>
                    </a:p>
                  </a:txBody>
                  <a:tcPr marL="3237" marR="3237" marT="323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rowSpan="5">
                  <a:txBody>
                    <a:bodyPr/>
                    <a:lstStyle/>
                    <a:p>
                      <a:pPr algn="ctr" fontAlgn="ctr"/>
                      <a:r>
                        <a:rPr lang="es-MX" sz="300" b="1" i="0" u="none" strike="noStrike">
                          <a:effectLst/>
                          <a:latin typeface="Arial"/>
                        </a:rPr>
                        <a:t>IXTLAHUACA</a:t>
                      </a:r>
                    </a:p>
                  </a:txBody>
                  <a:tcPr marL="3237" marR="3237" marT="323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1" i="0" u="none" strike="noStrike">
                          <a:solidFill>
                            <a:srgbClr val="FFFFFF"/>
                          </a:solidFill>
                          <a:effectLst/>
                          <a:latin typeface="Arial"/>
                        </a:rPr>
                        <a:t>CD</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gridSpan="3">
                  <a:txBody>
                    <a:bodyPr/>
                    <a:lstStyle/>
                    <a:p>
                      <a:pPr algn="l" fontAlgn="ctr"/>
                      <a:r>
                        <a:rPr lang="es-MX" sz="300" b="1" i="0" u="none" strike="noStrike">
                          <a:solidFill>
                            <a:srgbClr val="FFFFFF"/>
                          </a:solidFill>
                          <a:effectLst/>
                          <a:latin typeface="Arial"/>
                        </a:rPr>
                        <a:t>GARCIA NICOLÁS IRIS ISABEL</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SECCIONES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AM</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N° RECORRIDOS</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GONZALEZ URBINA HUMBERTO</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rowSpan="4">
                  <a:txBody>
                    <a:bodyPr/>
                    <a:lstStyle/>
                    <a:p>
                      <a:pPr algn="ctr" fontAlgn="ctr"/>
                      <a:r>
                        <a:rPr lang="es-MX" sz="300" b="1" i="0" u="none" strike="noStrike">
                          <a:effectLst/>
                          <a:latin typeface="Arial"/>
                        </a:rPr>
                        <a:t>95</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18</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BERNAL AVALOS BETZABE</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29</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SEGUNDO SAMANO ANA PATRICIA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24</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4</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MARTINEZ CANDIDO JAIME</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24</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6676">
                <a:tc rowSpan="9">
                  <a:txBody>
                    <a:bodyPr/>
                    <a:lstStyle/>
                    <a:p>
                      <a:pPr algn="ctr" fontAlgn="ctr"/>
                      <a:r>
                        <a:rPr lang="es-MX" sz="300" b="1" i="0" u="none" strike="noStrike">
                          <a:solidFill>
                            <a:srgbClr val="FFFFFF"/>
                          </a:solidFill>
                          <a:effectLst/>
                          <a:latin typeface="Arial"/>
                        </a:rPr>
                        <a:t>XVI</a:t>
                      </a:r>
                    </a:p>
                  </a:txBody>
                  <a:tcPr marL="3237" marR="3237" marT="323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rowSpan="9">
                  <a:txBody>
                    <a:bodyPr/>
                    <a:lstStyle/>
                    <a:p>
                      <a:pPr algn="ctr" fontAlgn="ctr"/>
                      <a:r>
                        <a:rPr lang="es-MX" sz="300" b="1" i="0" u="none" strike="noStrike">
                          <a:effectLst/>
                          <a:latin typeface="Arial"/>
                        </a:rPr>
                        <a:t>ATIZAPÁN DE ZARAGOZA</a:t>
                      </a:r>
                    </a:p>
                  </a:txBody>
                  <a:tcPr marL="3237" marR="3237" marT="323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1" i="0" u="none" strike="noStrike">
                          <a:solidFill>
                            <a:srgbClr val="FFFFFF"/>
                          </a:solidFill>
                          <a:effectLst/>
                          <a:latin typeface="Arial"/>
                        </a:rPr>
                        <a:t>CD</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gridSpan="3">
                  <a:txBody>
                    <a:bodyPr/>
                    <a:lstStyle/>
                    <a:p>
                      <a:pPr algn="l" fontAlgn="ctr"/>
                      <a:r>
                        <a:rPr lang="es-MX" sz="300" b="1" i="0" u="none" strike="noStrike">
                          <a:solidFill>
                            <a:srgbClr val="FFFFFF"/>
                          </a:solidFill>
                          <a:effectLst/>
                          <a:latin typeface="Arial"/>
                        </a:rPr>
                        <a:t>NAVA HERNANDEZ VIVIANA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SECCIONES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AM</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N° RECORRIDOS</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DE LA CRUZ GUADALUPE JAZMIN</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rowSpan="8">
                  <a:txBody>
                    <a:bodyPr/>
                    <a:lstStyle/>
                    <a:p>
                      <a:pPr algn="ctr" fontAlgn="ctr"/>
                      <a:r>
                        <a:rPr lang="es-MX" sz="300" b="1" i="0" u="none" strike="noStrike">
                          <a:effectLst/>
                          <a:latin typeface="Arial"/>
                        </a:rPr>
                        <a:t>167</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11</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SANCHEZ RUIZ EDGAR MANUEL</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30</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dirty="0" err="1">
                          <a:effectLst/>
                          <a:latin typeface="Arial"/>
                        </a:rPr>
                        <a:t>MARTINEZ</a:t>
                      </a:r>
                      <a:r>
                        <a:rPr lang="es-MX" sz="300" b="0" i="0" u="none" strike="noStrike" dirty="0">
                          <a:effectLst/>
                          <a:latin typeface="Arial"/>
                        </a:rPr>
                        <a:t> MOJICA SARA DANIELA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12</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4</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MEDEL CISNEROS VICTOR MANUEL</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24</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MARTINEZ FRANCO ADAN</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38</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4</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6</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ORTEGA AGUILAR MARIA TERESA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20</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7</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RIVERA JAIME RICARDO</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8</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MARTINEZ CASTAÑON ROBERTO CARLOS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17</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6676">
                <a:tc rowSpan="5">
                  <a:txBody>
                    <a:bodyPr/>
                    <a:lstStyle/>
                    <a:p>
                      <a:pPr algn="ctr" fontAlgn="ctr"/>
                      <a:r>
                        <a:rPr lang="es-MX" sz="300" b="1" i="0" u="none" strike="noStrike">
                          <a:solidFill>
                            <a:srgbClr val="FFFFFF"/>
                          </a:solidFill>
                          <a:effectLst/>
                          <a:latin typeface="Arial"/>
                        </a:rPr>
                        <a:t>XXV</a:t>
                      </a:r>
                    </a:p>
                  </a:txBody>
                  <a:tcPr marL="3237" marR="3237" marT="323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rowSpan="5">
                  <a:txBody>
                    <a:bodyPr/>
                    <a:lstStyle/>
                    <a:p>
                      <a:pPr algn="ctr" fontAlgn="ctr"/>
                      <a:r>
                        <a:rPr lang="es-MX" sz="300" b="1" i="0" u="none" strike="noStrike">
                          <a:effectLst/>
                          <a:latin typeface="Arial"/>
                        </a:rPr>
                        <a:t>NEZAHUALCÓYOTL</a:t>
                      </a:r>
                    </a:p>
                  </a:txBody>
                  <a:tcPr marL="3237" marR="3237" marT="323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solidFill>
                            <a:srgbClr val="FFFFFF"/>
                          </a:solidFill>
                          <a:effectLst/>
                          <a:latin typeface="Arial"/>
                        </a:rPr>
                        <a:t>CD</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gridSpan="3">
                  <a:txBody>
                    <a:bodyPr/>
                    <a:lstStyle/>
                    <a:p>
                      <a:pPr algn="l" fontAlgn="ctr"/>
                      <a:r>
                        <a:rPr lang="es-MX" sz="300" b="1" i="0" u="none" strike="noStrike">
                          <a:solidFill>
                            <a:srgbClr val="FFFFFF"/>
                          </a:solidFill>
                          <a:effectLst/>
                          <a:latin typeface="Arial"/>
                        </a:rPr>
                        <a:t>PONCIANO FLORES MIGUEL</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SECCIONES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AM</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N° RECORRIDOS</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CORONA CUEVAS JONATHAN ANDRES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rowSpan="4">
                  <a:txBody>
                    <a:bodyPr/>
                    <a:lstStyle/>
                    <a:p>
                      <a:pPr algn="ctr" fontAlgn="ctr"/>
                      <a:r>
                        <a:rPr lang="es-MX" sz="300" b="1" i="0" u="none" strike="noStrike">
                          <a:effectLst/>
                          <a:latin typeface="Arial"/>
                        </a:rPr>
                        <a:t>133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26</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MONTIEL GARCIA SANDRA CRUZ</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26</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VENCES ZAVALA LIZBETH</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34</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4</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GARCIA MELLADO CINTHYA SUSANA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47</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6676">
                <a:tc rowSpan="8">
                  <a:txBody>
                    <a:bodyPr/>
                    <a:lstStyle/>
                    <a:p>
                      <a:pPr algn="ctr" fontAlgn="ctr"/>
                      <a:r>
                        <a:rPr lang="es-MX" sz="300" b="1" i="0" u="none" strike="noStrike">
                          <a:solidFill>
                            <a:srgbClr val="FFFFFF"/>
                          </a:solidFill>
                          <a:effectLst/>
                          <a:latin typeface="Arial"/>
                        </a:rPr>
                        <a:t>XXVIII</a:t>
                      </a:r>
                    </a:p>
                  </a:txBody>
                  <a:tcPr marL="3237" marR="3237" marT="323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rowSpan="8">
                  <a:txBody>
                    <a:bodyPr/>
                    <a:lstStyle/>
                    <a:p>
                      <a:pPr algn="ctr" fontAlgn="ctr"/>
                      <a:r>
                        <a:rPr lang="es-MX" sz="300" b="1" i="0" u="none" strike="noStrike">
                          <a:effectLst/>
                          <a:latin typeface="Arial"/>
                        </a:rPr>
                        <a:t>AMECAMECA</a:t>
                      </a:r>
                    </a:p>
                  </a:txBody>
                  <a:tcPr marL="3237" marR="3237" marT="323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1" i="0" u="none" strike="noStrike">
                          <a:solidFill>
                            <a:srgbClr val="FFFFFF"/>
                          </a:solidFill>
                          <a:effectLst/>
                          <a:latin typeface="Arial"/>
                        </a:rPr>
                        <a:t>CD</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gridSpan="3">
                  <a:txBody>
                    <a:bodyPr/>
                    <a:lstStyle/>
                    <a:p>
                      <a:pPr algn="l" fontAlgn="ctr"/>
                      <a:r>
                        <a:rPr lang="es-MX" sz="300" b="1" i="0" u="none" strike="noStrike">
                          <a:solidFill>
                            <a:srgbClr val="FFFFFF"/>
                          </a:solidFill>
                          <a:effectLst/>
                          <a:latin typeface="Arial"/>
                        </a:rPr>
                        <a:t>CARCAÑO AGUILAR TRIANA GUADALUPE</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SECCIONES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AM</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N° RECORRIDOS</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LOPEZ SORIANO JUAN MANUEL</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rowSpan="7">
                  <a:txBody>
                    <a:bodyPr/>
                    <a:lstStyle/>
                    <a:p>
                      <a:pPr algn="ctr" fontAlgn="ctr"/>
                      <a:r>
                        <a:rPr lang="es-MX" sz="300" b="1" i="0" u="none" strike="noStrike">
                          <a:effectLst/>
                          <a:latin typeface="Arial"/>
                        </a:rPr>
                        <a:t>90</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16</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7</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RAMOS PEREZ MANUEL SANTOS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10</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7</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SANDOVAL TABLEROS ALEJANDRO</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26</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7</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4</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TORRES GARCIA LUCILA MARIEL</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7</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FLORES PAEZ ERIK JESUS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4</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7</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6</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RUIZ PEÑA JUAN RAMON</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7</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7</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DURAN LOPEZ NORMA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8</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7</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6676">
                <a:tc rowSpan="5">
                  <a:txBody>
                    <a:bodyPr/>
                    <a:lstStyle/>
                    <a:p>
                      <a:pPr algn="ctr" fontAlgn="ctr"/>
                      <a:r>
                        <a:rPr lang="es-MX" sz="300" b="1" i="0" u="none" strike="noStrike">
                          <a:solidFill>
                            <a:srgbClr val="FFFFFF"/>
                          </a:solidFill>
                          <a:effectLst/>
                          <a:latin typeface="Arial"/>
                        </a:rPr>
                        <a:t>XXXII</a:t>
                      </a:r>
                    </a:p>
                  </a:txBody>
                  <a:tcPr marL="3237" marR="3237" marT="323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rowSpan="5">
                  <a:txBody>
                    <a:bodyPr/>
                    <a:lstStyle/>
                    <a:p>
                      <a:pPr algn="ctr" fontAlgn="ctr"/>
                      <a:r>
                        <a:rPr lang="es-MX" sz="300" b="1" i="0" u="none" strike="noStrike">
                          <a:effectLst/>
                          <a:latin typeface="Arial"/>
                        </a:rPr>
                        <a:t>NEZAHUALCÓYOTL</a:t>
                      </a:r>
                    </a:p>
                  </a:txBody>
                  <a:tcPr marL="3237" marR="3237" marT="323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1" i="0" u="none" strike="noStrike">
                          <a:solidFill>
                            <a:srgbClr val="FFFFFF"/>
                          </a:solidFill>
                          <a:effectLst/>
                          <a:latin typeface="Arial"/>
                        </a:rPr>
                        <a:t>CD</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gridSpan="3">
                  <a:txBody>
                    <a:bodyPr/>
                    <a:lstStyle/>
                    <a:p>
                      <a:pPr algn="l" fontAlgn="ctr"/>
                      <a:r>
                        <a:rPr lang="es-MX" sz="300" b="1" i="0" u="none" strike="noStrike">
                          <a:solidFill>
                            <a:srgbClr val="FFFFFF"/>
                          </a:solidFill>
                          <a:effectLst/>
                          <a:latin typeface="Arial"/>
                        </a:rPr>
                        <a:t>SÁNCHEZ ANDA GUILLERMO</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SECCIONES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AM</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N° RECORRIDOS</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MARTINEZ HERNANDEZ JOSE ISRAEL</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rowSpan="4">
                  <a:txBody>
                    <a:bodyPr/>
                    <a:lstStyle/>
                    <a:p>
                      <a:pPr algn="ctr" fontAlgn="ctr"/>
                      <a:r>
                        <a:rPr lang="es-MX" sz="300" b="1" i="0" u="none" strike="noStrike">
                          <a:effectLst/>
                          <a:latin typeface="Arial"/>
                        </a:rPr>
                        <a:t>150</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43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7</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GASGA VENTURA ANGELICA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36</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7</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CASTELLANOS MERLOS ASTRID</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34</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7</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4</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MUÑOZ DAZA GASPAR ELISEO</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37</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7</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6676">
                <a:tc rowSpan="9">
                  <a:txBody>
                    <a:bodyPr/>
                    <a:lstStyle/>
                    <a:p>
                      <a:pPr algn="ctr" fontAlgn="ctr"/>
                      <a:r>
                        <a:rPr lang="es-MX" sz="300" b="1" i="0" u="none" strike="noStrike">
                          <a:solidFill>
                            <a:srgbClr val="FFFFFF"/>
                          </a:solidFill>
                          <a:effectLst/>
                          <a:latin typeface="Arial"/>
                        </a:rPr>
                        <a:t>XXXVIII</a:t>
                      </a:r>
                    </a:p>
                  </a:txBody>
                  <a:tcPr marL="3237" marR="3237" marT="323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rowSpan="9">
                  <a:txBody>
                    <a:bodyPr/>
                    <a:lstStyle/>
                    <a:p>
                      <a:pPr algn="ctr" fontAlgn="ctr"/>
                      <a:r>
                        <a:rPr lang="es-MX" sz="300" b="1" i="0" u="none" strike="noStrike">
                          <a:effectLst/>
                          <a:latin typeface="Arial"/>
                        </a:rPr>
                        <a:t>COACALCO</a:t>
                      </a:r>
                    </a:p>
                  </a:txBody>
                  <a:tcPr marL="3237" marR="3237" marT="323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1" i="0" u="none" strike="noStrike">
                          <a:solidFill>
                            <a:srgbClr val="FFFFFF"/>
                          </a:solidFill>
                          <a:effectLst/>
                          <a:latin typeface="Arial"/>
                        </a:rPr>
                        <a:t>CD</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gridSpan="3">
                  <a:txBody>
                    <a:bodyPr/>
                    <a:lstStyle/>
                    <a:p>
                      <a:pPr algn="l" fontAlgn="ctr"/>
                      <a:r>
                        <a:rPr lang="es-MX" sz="300" b="1" i="0" u="none" strike="noStrike">
                          <a:solidFill>
                            <a:srgbClr val="FFFFFF"/>
                          </a:solidFill>
                          <a:effectLst/>
                          <a:latin typeface="Arial"/>
                        </a:rPr>
                        <a:t>CRUZ MINO JULIA ROSAURA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SECCIONES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AM</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N° RECORRIDOS</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MOLINA ALVAREZ LUIS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rowSpan="8">
                  <a:txBody>
                    <a:bodyPr/>
                    <a:lstStyle/>
                    <a:p>
                      <a:pPr algn="ctr" fontAlgn="ctr"/>
                      <a:r>
                        <a:rPr lang="es-MX" sz="300" b="1" i="0" u="none" strike="noStrike">
                          <a:effectLst/>
                          <a:latin typeface="Arial"/>
                        </a:rPr>
                        <a:t>289</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43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OLVERA VELAZQUEZ SANDRA TERESA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31</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SALAZAR PEREZ SONIA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51</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4</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GONZALEZ VALLE BLANCA ELIZABETH </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26</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GUZMAN LOZANO SECUNDINO ALEJANDRO</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31</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6</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GRIMALDO HERNANDEZ IRMA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49</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7</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VALDEZ VITAL JUVENTINO</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17</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8</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FLORES ZAMORANO ROSARIO RICARDA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41</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6676">
                <a:tc rowSpan="9">
                  <a:txBody>
                    <a:bodyPr/>
                    <a:lstStyle/>
                    <a:p>
                      <a:pPr algn="ctr" fontAlgn="ctr"/>
                      <a:r>
                        <a:rPr lang="es-MX" sz="300" b="1" i="0" u="none" strike="noStrike">
                          <a:solidFill>
                            <a:srgbClr val="FFFFFF"/>
                          </a:solidFill>
                          <a:effectLst/>
                          <a:latin typeface="Arial"/>
                        </a:rPr>
                        <a:t>XLIII</a:t>
                      </a:r>
                    </a:p>
                  </a:txBody>
                  <a:tcPr marL="3237" marR="3237" marT="323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rowSpan="9">
                  <a:txBody>
                    <a:bodyPr/>
                    <a:lstStyle/>
                    <a:p>
                      <a:pPr algn="ctr" fontAlgn="ctr"/>
                      <a:r>
                        <a:rPr lang="es-MX" sz="300" b="1" i="0" u="none" strike="noStrike">
                          <a:effectLst/>
                          <a:latin typeface="Arial"/>
                        </a:rPr>
                        <a:t>CUAUTITLÁN IZCALLI</a:t>
                      </a:r>
                    </a:p>
                  </a:txBody>
                  <a:tcPr marL="3237" marR="3237" marT="323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MX" sz="300" b="1" i="0" u="none" strike="noStrike">
                          <a:solidFill>
                            <a:srgbClr val="FFFFFF"/>
                          </a:solidFill>
                          <a:effectLst/>
                          <a:latin typeface="Arial"/>
                        </a:rPr>
                        <a:t>CD</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gridSpan="3">
                  <a:txBody>
                    <a:bodyPr/>
                    <a:lstStyle/>
                    <a:p>
                      <a:pPr algn="l" fontAlgn="ctr"/>
                      <a:r>
                        <a:rPr lang="es-MX" sz="300" b="1" i="0" u="none" strike="noStrike">
                          <a:solidFill>
                            <a:srgbClr val="FFFFFF"/>
                          </a:solidFill>
                          <a:effectLst/>
                          <a:latin typeface="Arial"/>
                        </a:rPr>
                        <a:t>CRUZ SÁNCHEZ ANA LOURDES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hMerge="1">
                  <a:txBody>
                    <a:bodyPr/>
                    <a:lstStyle/>
                    <a:p>
                      <a:endParaRPr lang="es-MX"/>
                    </a:p>
                  </a:txBody>
                  <a:tcPr/>
                </a:tc>
                <a:tc hMerge="1">
                  <a:txBody>
                    <a:bodyPr/>
                    <a:lstStyle/>
                    <a:p>
                      <a:endParaRPr lang="es-MX"/>
                    </a:p>
                  </a:txBody>
                  <a:tcPr/>
                </a:tc>
                <a:tc>
                  <a:txBody>
                    <a:bodyPr/>
                    <a:lstStyle/>
                    <a:p>
                      <a:pPr algn="ctr" fontAlgn="ctr"/>
                      <a:r>
                        <a:rPr lang="es-MX" sz="300" b="1" i="0" u="none" strike="noStrike">
                          <a:solidFill>
                            <a:srgbClr val="FFFFFF"/>
                          </a:solidFill>
                          <a:effectLst/>
                          <a:latin typeface="Arial"/>
                        </a:rPr>
                        <a:t>SECCIONES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AM</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N° RECORRIDOS</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ARANA DIAZ JORGE</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rowSpan="8">
                  <a:txBody>
                    <a:bodyPr/>
                    <a:lstStyle/>
                    <a:p>
                      <a:pPr algn="ctr" fontAlgn="ctr"/>
                      <a:r>
                        <a:rPr lang="es-MX" sz="300" b="1" i="0" u="none" strike="noStrike">
                          <a:effectLst/>
                          <a:latin typeface="Arial"/>
                        </a:rPr>
                        <a:t>243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11</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ROMERO ROMERO CARINA SERENA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19</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CORTEZ HERNANDEZ MARIBEL</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32</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4</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FLORES BEDOLLA IZTEL ATLALLI</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42</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5</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CASTILLO ORIVIO NADIA ARIADNE</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33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6</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MEDINA VALDEZ MARGARITA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20</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7</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GONZALEZ HUITRON CECILIA VICTORINA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63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34">
                <a:tc v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8</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l" fontAlgn="ctr"/>
                      <a:r>
                        <a:rPr lang="es-MX" sz="300" b="0" i="0" u="none" strike="noStrike">
                          <a:effectLst/>
                          <a:latin typeface="Arial"/>
                        </a:rPr>
                        <a:t>ALVAREZ BLANCAS NELIDA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vMerge="1">
                  <a:txBody>
                    <a:bodyPr/>
                    <a:lstStyle/>
                    <a:p>
                      <a:endParaRPr lang="es-MX"/>
                    </a:p>
                  </a:txBody>
                  <a:tcPr/>
                </a:tc>
                <a:tc>
                  <a:txBody>
                    <a:bodyPr/>
                    <a:lstStyle/>
                    <a:p>
                      <a:pPr algn="ctr" fontAlgn="ctr"/>
                      <a:r>
                        <a:rPr lang="es-MX" sz="300" b="0" i="0" u="none" strike="noStrike">
                          <a:effectLst/>
                          <a:latin typeface="Arial"/>
                        </a:rPr>
                        <a:t>23</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MX" sz="300" b="0" i="0" u="none" strike="noStrike">
                          <a:effectLst/>
                          <a:latin typeface="Arial"/>
                        </a:rPr>
                        <a:t>3</a:t>
                      </a:r>
                    </a:p>
                  </a:txBody>
                  <a:tcPr marL="3237" marR="3237" marT="32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780">
                <a:tc>
                  <a:txBody>
                    <a:bodyPr/>
                    <a:lstStyle/>
                    <a:p>
                      <a:pPr algn="l" fontAlgn="ctr"/>
                      <a:endParaRPr lang="es-MX" sz="300" b="1" i="0" u="none" strike="noStrike">
                        <a:effectLst/>
                        <a:latin typeface="Arial"/>
                      </a:endParaRPr>
                    </a:p>
                  </a:txBody>
                  <a:tcPr marL="3237" marR="3237" marT="323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es-MX" sz="300" b="1" i="0" u="none" strike="noStrike">
                        <a:effectLst/>
                        <a:latin typeface="Arial"/>
                      </a:endParaRPr>
                    </a:p>
                  </a:txBody>
                  <a:tcPr marL="3237" marR="3237" marT="323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s-MX" sz="300" b="0" i="0" u="none" strike="noStrike">
                        <a:effectLst/>
                        <a:latin typeface="Arial"/>
                      </a:endParaRPr>
                    </a:p>
                  </a:txBody>
                  <a:tcPr marL="3237" marR="3237" marT="323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es-MX" sz="300" b="0" i="0" u="none" strike="noStrike">
                        <a:effectLst/>
                        <a:latin typeface="Arial"/>
                      </a:endParaRPr>
                    </a:p>
                  </a:txBody>
                  <a:tcPr marL="3237" marR="3237" marT="323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es-MX" sz="300" b="0" i="0" u="none" strike="noStrike">
                        <a:effectLst/>
                        <a:latin typeface="Arial"/>
                      </a:endParaRPr>
                    </a:p>
                  </a:txBody>
                  <a:tcPr marL="3237" marR="3237" marT="323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s-MX" sz="300" b="1" i="0" u="none" strike="noStrike">
                          <a:solidFill>
                            <a:srgbClr val="FFFFFF"/>
                          </a:solidFill>
                          <a:effectLst/>
                          <a:latin typeface="Arial"/>
                        </a:rPr>
                        <a:t>TOTAL SECCIONES</a:t>
                      </a:r>
                    </a:p>
                  </a:txBody>
                  <a:tcPr marL="3237" marR="3237" marT="323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a:solidFill>
                            <a:srgbClr val="FFFFFF"/>
                          </a:solidFill>
                          <a:effectLst/>
                          <a:latin typeface="Arial"/>
                        </a:rPr>
                        <a:t>1,340</a:t>
                      </a:r>
                    </a:p>
                  </a:txBody>
                  <a:tcPr marL="3237" marR="3237" marT="323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030A0"/>
                    </a:solidFill>
                  </a:tcPr>
                </a:tc>
                <a:tc>
                  <a:txBody>
                    <a:bodyPr/>
                    <a:lstStyle/>
                    <a:p>
                      <a:pPr algn="ctr" fontAlgn="ctr"/>
                      <a:r>
                        <a:rPr lang="es-MX" sz="300" b="1" i="0" u="none" strike="noStrike">
                          <a:solidFill>
                            <a:srgbClr val="FFFFFF"/>
                          </a:solidFill>
                          <a:effectLst/>
                          <a:latin typeface="Arial"/>
                        </a:rPr>
                        <a:t>TOTAL RECORRIDOS</a:t>
                      </a:r>
                    </a:p>
                  </a:txBody>
                  <a:tcPr marL="3237" marR="3237" marT="323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300" b="1" i="0" u="none" strike="noStrike" dirty="0">
                          <a:solidFill>
                            <a:srgbClr val="FFFFFF"/>
                          </a:solidFill>
                          <a:effectLst/>
                          <a:latin typeface="Arial"/>
                        </a:rPr>
                        <a:t>259</a:t>
                      </a:r>
                    </a:p>
                  </a:txBody>
                  <a:tcPr marL="3237" marR="3237" marT="323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030A0"/>
                    </a:solidFill>
                  </a:tcPr>
                </a:tc>
              </a:tr>
            </a:tbl>
          </a:graphicData>
        </a:graphic>
      </p:graphicFrame>
      <p:sp>
        <p:nvSpPr>
          <p:cNvPr id="9" name="1 CuadroTexto"/>
          <p:cNvSpPr txBox="1">
            <a:spLocks noChangeArrowheads="1"/>
          </p:cNvSpPr>
          <p:nvPr/>
        </p:nvSpPr>
        <p:spPr bwMode="auto">
          <a:xfrm>
            <a:off x="6249988" y="5424106"/>
            <a:ext cx="28082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es-MX" sz="1200" b="1" dirty="0"/>
              <a:t>Fuente: </a:t>
            </a:r>
            <a:r>
              <a:rPr lang="es-MX" sz="1200" b="1" dirty="0" smtClean="0"/>
              <a:t>Información remitida </a:t>
            </a:r>
            <a:r>
              <a:rPr lang="es-MX" sz="1200" b="1" dirty="0"/>
              <a:t>por los Vocales de Organización de las Juntas Distritales.</a:t>
            </a:r>
          </a:p>
        </p:txBody>
      </p:sp>
    </p:spTree>
    <p:extLst>
      <p:ext uri="{BB962C8B-B14F-4D97-AF65-F5344CB8AC3E}">
        <p14:creationId xmlns:p14="http://schemas.microsoft.com/office/powerpoint/2010/main" val="19645926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Grp="1" noChangeArrowheads="1"/>
          </p:cNvSpPr>
          <p:nvPr>
            <p:ph type="sldNum" sz="quarter" idx="12"/>
          </p:nvPr>
        </p:nvSpPr>
        <p:spPr>
          <a:xfrm>
            <a:off x="6877050" y="6359525"/>
            <a:ext cx="2133600" cy="476250"/>
          </a:xfrm>
        </p:spPr>
        <p:txBody>
          <a:bodyPr/>
          <a:lstStyle/>
          <a:p>
            <a:pPr>
              <a:defRPr/>
            </a:pPr>
            <a:fld id="{6A722ED0-B37C-4C23-8C0D-1B0379EB21E9}" type="slidenum">
              <a:rPr lang="es-ES"/>
              <a:pPr>
                <a:defRPr/>
              </a:pPr>
              <a:t>2</a:t>
            </a:fld>
            <a:endParaRPr lang="es-ES" dirty="0"/>
          </a:p>
        </p:txBody>
      </p:sp>
      <p:sp>
        <p:nvSpPr>
          <p:cNvPr id="3" name="1 Marcador de número de diapositiva"/>
          <p:cNvSpPr txBox="1">
            <a:spLocks noGrp="1"/>
          </p:cNvSpPr>
          <p:nvPr/>
        </p:nvSpPr>
        <p:spPr bwMode="auto">
          <a:xfrm>
            <a:off x="7524750" y="5881687"/>
            <a:ext cx="1162050" cy="238125"/>
          </a:xfrm>
          <a:prstGeom prst="rect">
            <a:avLst/>
          </a:prstGeom>
          <a:noFill/>
          <a:ln>
            <a:miter lim="800000"/>
            <a:headEnd/>
            <a:tailEnd/>
          </a:ln>
          <a:extLst/>
        </p:spPr>
        <p:txBody>
          <a:bodyPr/>
          <a:lstStyle/>
          <a:p>
            <a:pPr algn="r">
              <a:defRPr/>
            </a:pPr>
            <a:r>
              <a:rPr lang="es-MX" sz="1400" b="1" dirty="0" smtClean="0">
                <a:solidFill>
                  <a:srgbClr val="7030A0"/>
                </a:solidFill>
                <a:cs typeface="+mn-cs"/>
              </a:rPr>
              <a:t>Julio </a:t>
            </a:r>
            <a:r>
              <a:rPr lang="es-MX" sz="1400" b="1" dirty="0">
                <a:solidFill>
                  <a:srgbClr val="7030A0"/>
                </a:solidFill>
                <a:cs typeface="+mn-cs"/>
              </a:rPr>
              <a:t>2011</a:t>
            </a:r>
            <a:endParaRPr lang="es-ES" sz="1400" b="1" dirty="0">
              <a:solidFill>
                <a:srgbClr val="7030A0"/>
              </a:solidFill>
              <a:cs typeface="+mn-cs"/>
            </a:endParaRPr>
          </a:p>
        </p:txBody>
      </p:sp>
      <p:sp>
        <p:nvSpPr>
          <p:cNvPr id="10" name="9 Rectángulo"/>
          <p:cNvSpPr/>
          <p:nvPr/>
        </p:nvSpPr>
        <p:spPr>
          <a:xfrm>
            <a:off x="821914" y="2253208"/>
            <a:ext cx="7395422" cy="384721"/>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900" b="1" spc="300" dirty="0" smtClean="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rPr>
              <a:t>MONITOREO A MEDIOS DE COMUNICACIÓN ALTERNOS</a:t>
            </a:r>
            <a:endParaRPr lang="es-ES" sz="1900" b="1" spc="300" dirty="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12" name="11 Rectángulo"/>
          <p:cNvSpPr/>
          <p:nvPr/>
        </p:nvSpPr>
        <p:spPr>
          <a:xfrm>
            <a:off x="3387660" y="3332311"/>
            <a:ext cx="2298834" cy="384721"/>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900" b="1" spc="300" dirty="0" smtClean="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rPr>
              <a:t>INFORME FINAL</a:t>
            </a:r>
            <a:endParaRPr lang="es-ES" sz="1900" b="1" spc="300" dirty="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13" name="Text Box 9"/>
          <p:cNvSpPr txBox="1">
            <a:spLocks noChangeArrowheads="1"/>
          </p:cNvSpPr>
          <p:nvPr/>
        </p:nvSpPr>
        <p:spPr bwMode="auto">
          <a:xfrm>
            <a:off x="1336675" y="4902200"/>
            <a:ext cx="64087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s-MX" sz="1600" b="1">
                <a:solidFill>
                  <a:srgbClr val="CC0099"/>
                </a:solidFill>
              </a:rPr>
              <a:t>COMISIÓN DE ACCESO A MEDIOS, PROPAGANDA Y DIFUSIÓN</a:t>
            </a:r>
            <a:endParaRPr lang="es-ES" sz="1600">
              <a:solidFill>
                <a:srgbClr val="CC0099"/>
              </a:solidFill>
            </a:endParaRPr>
          </a:p>
        </p:txBody>
      </p:sp>
      <p:sp>
        <p:nvSpPr>
          <p:cNvPr id="14" name="13 Rectángulo"/>
          <p:cNvSpPr/>
          <p:nvPr/>
        </p:nvSpPr>
        <p:spPr>
          <a:xfrm>
            <a:off x="2612301" y="1253870"/>
            <a:ext cx="3814634" cy="384721"/>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900" b="1" spc="300" dirty="0" smtClean="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rPr>
              <a:t> </a:t>
            </a:r>
            <a:r>
              <a:rPr lang="es-ES" sz="1900" b="1" spc="300" dirty="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rPr>
              <a:t>PROCESO ELECTORAL 2011</a:t>
            </a:r>
          </a:p>
        </p:txBody>
      </p:sp>
      <p:sp>
        <p:nvSpPr>
          <p:cNvPr id="15" name="Text Box 9"/>
          <p:cNvSpPr txBox="1">
            <a:spLocks noChangeArrowheads="1"/>
          </p:cNvSpPr>
          <p:nvPr/>
        </p:nvSpPr>
        <p:spPr bwMode="auto">
          <a:xfrm>
            <a:off x="1739900" y="5424488"/>
            <a:ext cx="5602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600" b="1">
                <a:solidFill>
                  <a:srgbClr val="CC0099"/>
                </a:solidFill>
              </a:rPr>
              <a:t>Secretaría Técnica</a:t>
            </a:r>
            <a:endParaRPr lang="es-ES" sz="1600">
              <a:solidFill>
                <a:srgbClr val="CC0099"/>
              </a:solidFill>
            </a:endParaRPr>
          </a:p>
        </p:txBody>
      </p:sp>
      <p:sp>
        <p:nvSpPr>
          <p:cNvPr id="16" name="15 Rectángulo"/>
          <p:cNvSpPr/>
          <p:nvPr/>
        </p:nvSpPr>
        <p:spPr>
          <a:xfrm>
            <a:off x="2491634" y="3933056"/>
            <a:ext cx="4129272" cy="384721"/>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900" b="1" spc="300" dirty="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rPr>
              <a:t>DEL </a:t>
            </a:r>
            <a:r>
              <a:rPr lang="es-ES" sz="1900" b="1" spc="300" dirty="0" smtClean="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rPr>
              <a:t>17 MARZO</a:t>
            </a:r>
            <a:r>
              <a:rPr lang="es-ES" sz="1900" b="1" spc="300" dirty="0" smtClean="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rPr>
              <a:t> AL </a:t>
            </a:r>
            <a:r>
              <a:rPr lang="es-ES" sz="1900" b="1" spc="300" dirty="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rPr>
              <a:t>3</a:t>
            </a:r>
            <a:r>
              <a:rPr lang="es-ES" sz="1900" b="1" spc="300" dirty="0" smtClean="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rPr>
              <a:t> DE JULIO</a:t>
            </a:r>
            <a:endParaRPr lang="es-ES" sz="1900" b="1" spc="300" dirty="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Tree>
    <p:extLst>
      <p:ext uri="{BB962C8B-B14F-4D97-AF65-F5344CB8AC3E}">
        <p14:creationId xmlns:p14="http://schemas.microsoft.com/office/powerpoint/2010/main" val="25349851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pPr>
                <a:defRPr/>
              </a:pPr>
              <a:t>20</a:t>
            </a:fld>
            <a:endParaRPr lang="es-ES" dirty="0"/>
          </a:p>
        </p:txBody>
      </p:sp>
      <p:sp>
        <p:nvSpPr>
          <p:cNvPr id="13315" name="Rectangle 2"/>
          <p:cNvSpPr>
            <a:spLocks noGrp="1" noChangeArrowheads="1"/>
          </p:cNvSpPr>
          <p:nvPr>
            <p:ph type="title"/>
          </p:nvPr>
        </p:nvSpPr>
        <p:spPr>
          <a:xfrm>
            <a:off x="6362699" y="1015365"/>
            <a:ext cx="2695575" cy="908685"/>
          </a:xfrm>
        </p:spPr>
        <p:txBody>
          <a:bodyPr>
            <a:normAutofit/>
          </a:bodyPr>
          <a:lstStyle/>
          <a:p>
            <a:r>
              <a:rPr lang="es-MX" sz="1000" b="1" dirty="0" smtClean="0">
                <a:solidFill>
                  <a:srgbClr val="8D44C4"/>
                </a:solidFill>
              </a:rPr>
              <a:t>NÚMERO DE SECCIONES ASIGNADAS A LOS MONITORISTAS Y TOTAL DE RECORRIDOS EFECTUADOS EN EL PERIODO DE CAMPAÑAS</a:t>
            </a:r>
            <a:endParaRPr lang="es-ES" sz="1000" b="1" dirty="0" smtClean="0">
              <a:solidFill>
                <a:srgbClr val="8D44C4"/>
              </a:solidFill>
            </a:endParaRPr>
          </a:p>
        </p:txBody>
      </p:sp>
      <p:graphicFrame>
        <p:nvGraphicFramePr>
          <p:cNvPr id="79531" name="79530 Objeto"/>
          <p:cNvGraphicFramePr>
            <a:graphicFrameLocks noChangeAspect="1"/>
          </p:cNvGraphicFramePr>
          <p:nvPr>
            <p:extLst>
              <p:ext uri="{D42A27DB-BD31-4B8C-83A1-F6EECF244321}">
                <p14:modId xmlns:p14="http://schemas.microsoft.com/office/powerpoint/2010/main" val="3112318188"/>
              </p:ext>
            </p:extLst>
          </p:nvPr>
        </p:nvGraphicFramePr>
        <p:xfrm>
          <a:off x="886060" y="482593"/>
          <a:ext cx="5534193" cy="5782667"/>
        </p:xfrm>
        <a:graphic>
          <a:graphicData uri="http://schemas.openxmlformats.org/presentationml/2006/ole">
            <mc:AlternateContent xmlns:mc="http://schemas.openxmlformats.org/markup-compatibility/2006">
              <mc:Choice xmlns:v="urn:schemas-microsoft-com:vml" Requires="v">
                <p:oleObj spid="_x0000_s66291" name="Hoja de cálculo" r:id="rId5" imgW="9715500" imgH="10153650" progId="Excel.Sheet.12">
                  <p:embed/>
                </p:oleObj>
              </mc:Choice>
              <mc:Fallback>
                <p:oleObj name="Hoja de cálculo" r:id="rId5" imgW="9715500" imgH="10153650" progId="Excel.Sheet.12">
                  <p:embed/>
                  <p:pic>
                    <p:nvPicPr>
                      <p:cNvPr id="0" name=""/>
                      <p:cNvPicPr/>
                      <p:nvPr/>
                    </p:nvPicPr>
                    <p:blipFill>
                      <a:blip r:embed="rId6"/>
                      <a:stretch>
                        <a:fillRect/>
                      </a:stretch>
                    </p:blipFill>
                    <p:spPr>
                      <a:xfrm>
                        <a:off x="886060" y="482593"/>
                        <a:ext cx="5534193" cy="5782667"/>
                      </a:xfrm>
                      <a:prstGeom prst="rect">
                        <a:avLst/>
                      </a:prstGeom>
                    </p:spPr>
                  </p:pic>
                </p:oleObj>
              </mc:Fallback>
            </mc:AlternateContent>
          </a:graphicData>
        </a:graphic>
      </p:graphicFrame>
    </p:spTree>
    <p:extLst>
      <p:ext uri="{BB962C8B-B14F-4D97-AF65-F5344CB8AC3E}">
        <p14:creationId xmlns:p14="http://schemas.microsoft.com/office/powerpoint/2010/main" val="24655846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pPr>
                <a:defRPr/>
              </a:pPr>
              <a:t>21</a:t>
            </a:fld>
            <a:endParaRPr lang="es-ES" dirty="0"/>
          </a:p>
        </p:txBody>
      </p:sp>
      <p:sp>
        <p:nvSpPr>
          <p:cNvPr id="13315" name="Rectangle 2"/>
          <p:cNvSpPr>
            <a:spLocks noGrp="1" noChangeArrowheads="1"/>
          </p:cNvSpPr>
          <p:nvPr>
            <p:ph type="title"/>
          </p:nvPr>
        </p:nvSpPr>
        <p:spPr>
          <a:xfrm>
            <a:off x="6362699" y="1015365"/>
            <a:ext cx="2619375" cy="861060"/>
          </a:xfrm>
        </p:spPr>
        <p:txBody>
          <a:bodyPr>
            <a:normAutofit/>
          </a:bodyPr>
          <a:lstStyle/>
          <a:p>
            <a:r>
              <a:rPr lang="es-MX" sz="1000" b="1" dirty="0" smtClean="0">
                <a:solidFill>
                  <a:srgbClr val="8D44C4"/>
                </a:solidFill>
              </a:rPr>
              <a:t>NÚMERO DE SECCIONES ASIGNADAS A LOS MONITORISTAS Y TOTAL DE RECORRIDOS EFECTUADOS EN EL PERIODO DE CAMPAÑAS</a:t>
            </a:r>
            <a:endParaRPr lang="es-ES" sz="1000" b="1" dirty="0" smtClean="0">
              <a:solidFill>
                <a:srgbClr val="8D44C4"/>
              </a:solidFill>
            </a:endParaRPr>
          </a:p>
        </p:txBody>
      </p:sp>
      <p:graphicFrame>
        <p:nvGraphicFramePr>
          <p:cNvPr id="80598" name="80597 Objeto"/>
          <p:cNvGraphicFramePr>
            <a:graphicFrameLocks noChangeAspect="1"/>
          </p:cNvGraphicFramePr>
          <p:nvPr>
            <p:extLst>
              <p:ext uri="{D42A27DB-BD31-4B8C-83A1-F6EECF244321}">
                <p14:modId xmlns:p14="http://schemas.microsoft.com/office/powerpoint/2010/main" val="2099246088"/>
              </p:ext>
            </p:extLst>
          </p:nvPr>
        </p:nvGraphicFramePr>
        <p:xfrm>
          <a:off x="1058718" y="463145"/>
          <a:ext cx="5258621" cy="5840378"/>
        </p:xfrm>
        <a:graphic>
          <a:graphicData uri="http://schemas.openxmlformats.org/presentationml/2006/ole">
            <mc:AlternateContent xmlns:mc="http://schemas.openxmlformats.org/markup-compatibility/2006">
              <mc:Choice xmlns:v="urn:schemas-microsoft-com:vml" Requires="v">
                <p:oleObj spid="_x0000_s67357" name="Hoja de cálculo" r:id="rId5" imgW="9715500" imgH="10791825" progId="Excel.Sheet.12">
                  <p:embed/>
                </p:oleObj>
              </mc:Choice>
              <mc:Fallback>
                <p:oleObj name="Hoja de cálculo" r:id="rId5" imgW="9715500" imgH="10791825" progId="Excel.Sheet.12">
                  <p:embed/>
                  <p:pic>
                    <p:nvPicPr>
                      <p:cNvPr id="0" name=""/>
                      <p:cNvPicPr/>
                      <p:nvPr/>
                    </p:nvPicPr>
                    <p:blipFill>
                      <a:blip r:embed="rId6"/>
                      <a:stretch>
                        <a:fillRect/>
                      </a:stretch>
                    </p:blipFill>
                    <p:spPr>
                      <a:xfrm>
                        <a:off x="1058718" y="463145"/>
                        <a:ext cx="5258621" cy="5840378"/>
                      </a:xfrm>
                      <a:prstGeom prst="rect">
                        <a:avLst/>
                      </a:prstGeom>
                    </p:spPr>
                  </p:pic>
                </p:oleObj>
              </mc:Fallback>
            </mc:AlternateContent>
          </a:graphicData>
        </a:graphic>
      </p:graphicFrame>
    </p:spTree>
    <p:extLst>
      <p:ext uri="{BB962C8B-B14F-4D97-AF65-F5344CB8AC3E}">
        <p14:creationId xmlns:p14="http://schemas.microsoft.com/office/powerpoint/2010/main" val="4884115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pPr>
                <a:defRPr/>
              </a:pPr>
              <a:t>22</a:t>
            </a:fld>
            <a:endParaRPr lang="es-ES" dirty="0"/>
          </a:p>
        </p:txBody>
      </p:sp>
      <p:sp>
        <p:nvSpPr>
          <p:cNvPr id="13315" name="Rectangle 2"/>
          <p:cNvSpPr>
            <a:spLocks noGrp="1" noChangeArrowheads="1"/>
          </p:cNvSpPr>
          <p:nvPr>
            <p:ph type="title"/>
          </p:nvPr>
        </p:nvSpPr>
        <p:spPr>
          <a:xfrm>
            <a:off x="6362699" y="1015365"/>
            <a:ext cx="2619375" cy="880110"/>
          </a:xfrm>
        </p:spPr>
        <p:txBody>
          <a:bodyPr>
            <a:normAutofit/>
          </a:bodyPr>
          <a:lstStyle/>
          <a:p>
            <a:r>
              <a:rPr lang="es-MX" sz="1000" b="1" dirty="0" smtClean="0">
                <a:solidFill>
                  <a:srgbClr val="8D44C4"/>
                </a:solidFill>
              </a:rPr>
              <a:t>NÚMERO DE SECCIONES ASIGNADAS A LOS MONITORISTAS Y TOTAL DE RECORRIDOS EFECTUADOS EN EL PERIODO DE CAMPAÑAS</a:t>
            </a:r>
            <a:endParaRPr lang="es-ES" sz="1000" b="1" dirty="0" smtClean="0">
              <a:solidFill>
                <a:srgbClr val="8D44C4"/>
              </a:solidFill>
            </a:endParaRPr>
          </a:p>
        </p:txBody>
      </p:sp>
      <p:graphicFrame>
        <p:nvGraphicFramePr>
          <p:cNvPr id="2" name="1 Objeto"/>
          <p:cNvGraphicFramePr>
            <a:graphicFrameLocks noChangeAspect="1"/>
          </p:cNvGraphicFramePr>
          <p:nvPr>
            <p:extLst>
              <p:ext uri="{D42A27DB-BD31-4B8C-83A1-F6EECF244321}">
                <p14:modId xmlns:p14="http://schemas.microsoft.com/office/powerpoint/2010/main" val="575324147"/>
              </p:ext>
            </p:extLst>
          </p:nvPr>
        </p:nvGraphicFramePr>
        <p:xfrm>
          <a:off x="909316" y="482600"/>
          <a:ext cx="5453383" cy="5833958"/>
        </p:xfrm>
        <a:graphic>
          <a:graphicData uri="http://schemas.openxmlformats.org/presentationml/2006/ole">
            <mc:AlternateContent xmlns:mc="http://schemas.openxmlformats.org/markup-compatibility/2006">
              <mc:Choice xmlns:v="urn:schemas-microsoft-com:vml" Requires="v">
                <p:oleObj spid="_x0000_s67596" name="Hoja de cálculo" r:id="rId5" imgW="9715500" imgH="10391775" progId="Excel.Sheet.12">
                  <p:embed/>
                </p:oleObj>
              </mc:Choice>
              <mc:Fallback>
                <p:oleObj name="Hoja de cálculo" r:id="rId5" imgW="9715500" imgH="10391775" progId="Excel.Sheet.12">
                  <p:embed/>
                  <p:pic>
                    <p:nvPicPr>
                      <p:cNvPr id="0" name=""/>
                      <p:cNvPicPr/>
                      <p:nvPr/>
                    </p:nvPicPr>
                    <p:blipFill>
                      <a:blip r:embed="rId6"/>
                      <a:stretch>
                        <a:fillRect/>
                      </a:stretch>
                    </p:blipFill>
                    <p:spPr>
                      <a:xfrm>
                        <a:off x="909316" y="482600"/>
                        <a:ext cx="5453383" cy="5833958"/>
                      </a:xfrm>
                      <a:prstGeom prst="rect">
                        <a:avLst/>
                      </a:prstGeom>
                    </p:spPr>
                  </p:pic>
                </p:oleObj>
              </mc:Fallback>
            </mc:AlternateContent>
          </a:graphicData>
        </a:graphic>
      </p:graphicFrame>
    </p:spTree>
    <p:extLst>
      <p:ext uri="{BB962C8B-B14F-4D97-AF65-F5344CB8AC3E}">
        <p14:creationId xmlns:p14="http://schemas.microsoft.com/office/powerpoint/2010/main" val="15638307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pPr>
                <a:defRPr/>
              </a:pPr>
              <a:t>23</a:t>
            </a:fld>
            <a:endParaRPr lang="es-ES" dirty="0"/>
          </a:p>
        </p:txBody>
      </p:sp>
      <p:sp>
        <p:nvSpPr>
          <p:cNvPr id="13315" name="Rectangle 2"/>
          <p:cNvSpPr>
            <a:spLocks noGrp="1" noChangeArrowheads="1"/>
          </p:cNvSpPr>
          <p:nvPr>
            <p:ph type="title"/>
          </p:nvPr>
        </p:nvSpPr>
        <p:spPr>
          <a:xfrm>
            <a:off x="6362699" y="1015365"/>
            <a:ext cx="2695575" cy="918210"/>
          </a:xfrm>
        </p:spPr>
        <p:txBody>
          <a:bodyPr>
            <a:normAutofit/>
          </a:bodyPr>
          <a:lstStyle/>
          <a:p>
            <a:r>
              <a:rPr lang="es-MX" sz="1000" b="1" dirty="0" smtClean="0">
                <a:solidFill>
                  <a:srgbClr val="8D44C4"/>
                </a:solidFill>
              </a:rPr>
              <a:t>NÚMERO DE SECCIONES ASIGNADAS A LOS MONITORISTAS Y TOTAL DE RECORRIDOS EFECTUADOS EN EL PERIODO DE CAMPAÑAS</a:t>
            </a:r>
            <a:endParaRPr lang="es-ES" sz="1000" b="1" dirty="0" smtClean="0">
              <a:solidFill>
                <a:srgbClr val="8D44C4"/>
              </a:solidFill>
            </a:endParaRPr>
          </a:p>
        </p:txBody>
      </p:sp>
      <p:graphicFrame>
        <p:nvGraphicFramePr>
          <p:cNvPr id="2" name="1 Objeto"/>
          <p:cNvGraphicFramePr>
            <a:graphicFrameLocks noChangeAspect="1"/>
          </p:cNvGraphicFramePr>
          <p:nvPr>
            <p:extLst>
              <p:ext uri="{D42A27DB-BD31-4B8C-83A1-F6EECF244321}">
                <p14:modId xmlns:p14="http://schemas.microsoft.com/office/powerpoint/2010/main" val="3626963848"/>
              </p:ext>
            </p:extLst>
          </p:nvPr>
        </p:nvGraphicFramePr>
        <p:xfrm>
          <a:off x="1000549" y="464671"/>
          <a:ext cx="5301643" cy="5857664"/>
        </p:xfrm>
        <a:graphic>
          <a:graphicData uri="http://schemas.openxmlformats.org/presentationml/2006/ole">
            <mc:AlternateContent xmlns:mc="http://schemas.openxmlformats.org/markup-compatibility/2006">
              <mc:Choice xmlns:v="urn:schemas-microsoft-com:vml" Requires="v">
                <p:oleObj spid="_x0000_s70668" name="Hoja de cálculo" r:id="rId5" imgW="9715500" imgH="10734675" progId="Excel.Sheet.12">
                  <p:embed/>
                </p:oleObj>
              </mc:Choice>
              <mc:Fallback>
                <p:oleObj name="Hoja de cálculo" r:id="rId5" imgW="9715500" imgH="10734675" progId="Excel.Sheet.12">
                  <p:embed/>
                  <p:pic>
                    <p:nvPicPr>
                      <p:cNvPr id="0" name=""/>
                      <p:cNvPicPr/>
                      <p:nvPr/>
                    </p:nvPicPr>
                    <p:blipFill>
                      <a:blip r:embed="rId6"/>
                      <a:stretch>
                        <a:fillRect/>
                      </a:stretch>
                    </p:blipFill>
                    <p:spPr>
                      <a:xfrm>
                        <a:off x="1000549" y="464671"/>
                        <a:ext cx="5301643" cy="5857664"/>
                      </a:xfrm>
                      <a:prstGeom prst="rect">
                        <a:avLst/>
                      </a:prstGeom>
                    </p:spPr>
                  </p:pic>
                </p:oleObj>
              </mc:Fallback>
            </mc:AlternateContent>
          </a:graphicData>
        </a:graphic>
      </p:graphicFrame>
    </p:spTree>
    <p:extLst>
      <p:ext uri="{BB962C8B-B14F-4D97-AF65-F5344CB8AC3E}">
        <p14:creationId xmlns:p14="http://schemas.microsoft.com/office/powerpoint/2010/main" val="21432765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pPr>
                <a:defRPr/>
              </a:pPr>
              <a:t>24</a:t>
            </a:fld>
            <a:endParaRPr lang="es-ES" dirty="0"/>
          </a:p>
        </p:txBody>
      </p:sp>
      <p:sp>
        <p:nvSpPr>
          <p:cNvPr id="13315" name="Rectangle 2"/>
          <p:cNvSpPr>
            <a:spLocks noGrp="1" noChangeArrowheads="1"/>
          </p:cNvSpPr>
          <p:nvPr>
            <p:ph type="title"/>
          </p:nvPr>
        </p:nvSpPr>
        <p:spPr>
          <a:xfrm>
            <a:off x="6362699" y="1015365"/>
            <a:ext cx="2667001" cy="889635"/>
          </a:xfrm>
        </p:spPr>
        <p:txBody>
          <a:bodyPr>
            <a:normAutofit/>
          </a:bodyPr>
          <a:lstStyle/>
          <a:p>
            <a:r>
              <a:rPr lang="es-MX" sz="1000" b="1" dirty="0" smtClean="0">
                <a:solidFill>
                  <a:srgbClr val="8D44C4"/>
                </a:solidFill>
              </a:rPr>
              <a:t>NÚMERO DE SECCIONES ASIGNADAS A LOS MONITORISTAS Y TOTAL DE RECORRIDOS EFECTUADOS EN EL PERIODO DE CAMPAÑAS</a:t>
            </a:r>
            <a:endParaRPr lang="es-ES" sz="1000" b="1" dirty="0" smtClean="0">
              <a:solidFill>
                <a:srgbClr val="8D44C4"/>
              </a:solidFill>
            </a:endParaRPr>
          </a:p>
        </p:txBody>
      </p:sp>
      <p:sp>
        <p:nvSpPr>
          <p:cNvPr id="7" name="1 CuadroTexto"/>
          <p:cNvSpPr txBox="1">
            <a:spLocks noChangeArrowheads="1"/>
          </p:cNvSpPr>
          <p:nvPr/>
        </p:nvSpPr>
        <p:spPr bwMode="auto">
          <a:xfrm>
            <a:off x="6459539" y="5500307"/>
            <a:ext cx="25701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es-MX" sz="1200" b="1" dirty="0"/>
              <a:t>Fuente: </a:t>
            </a:r>
            <a:r>
              <a:rPr lang="es-MX" sz="1200" b="1" dirty="0" smtClean="0"/>
              <a:t>Información remitida </a:t>
            </a:r>
            <a:r>
              <a:rPr lang="es-MX" sz="1200" b="1" dirty="0"/>
              <a:t>por los Vocales de Organización de las Juntas Distritales.</a:t>
            </a:r>
          </a:p>
        </p:txBody>
      </p:sp>
      <p:graphicFrame>
        <p:nvGraphicFramePr>
          <p:cNvPr id="2" name="1 Objeto"/>
          <p:cNvGraphicFramePr>
            <a:graphicFrameLocks noChangeAspect="1"/>
          </p:cNvGraphicFramePr>
          <p:nvPr>
            <p:extLst>
              <p:ext uri="{D42A27DB-BD31-4B8C-83A1-F6EECF244321}">
                <p14:modId xmlns:p14="http://schemas.microsoft.com/office/powerpoint/2010/main" val="2750701061"/>
              </p:ext>
            </p:extLst>
          </p:nvPr>
        </p:nvGraphicFramePr>
        <p:xfrm>
          <a:off x="1015165" y="455706"/>
          <a:ext cx="5224275" cy="5842790"/>
        </p:xfrm>
        <a:graphic>
          <a:graphicData uri="http://schemas.openxmlformats.org/presentationml/2006/ole">
            <mc:AlternateContent xmlns:mc="http://schemas.openxmlformats.org/markup-compatibility/2006">
              <mc:Choice xmlns:v="urn:schemas-microsoft-com:vml" Requires="v">
                <p:oleObj spid="_x0000_s71692" name="Hoja de cálculo" r:id="rId5" imgW="9715500" imgH="10868025" progId="Excel.Sheet.12">
                  <p:embed/>
                </p:oleObj>
              </mc:Choice>
              <mc:Fallback>
                <p:oleObj name="Hoja de cálculo" r:id="rId5" imgW="9715500" imgH="10868025" progId="Excel.Sheet.12">
                  <p:embed/>
                  <p:pic>
                    <p:nvPicPr>
                      <p:cNvPr id="0" name=""/>
                      <p:cNvPicPr/>
                      <p:nvPr/>
                    </p:nvPicPr>
                    <p:blipFill>
                      <a:blip r:embed="rId6"/>
                      <a:stretch>
                        <a:fillRect/>
                      </a:stretch>
                    </p:blipFill>
                    <p:spPr>
                      <a:xfrm>
                        <a:off x="1015165" y="455706"/>
                        <a:ext cx="5224275" cy="5842790"/>
                      </a:xfrm>
                      <a:prstGeom prst="rect">
                        <a:avLst/>
                      </a:prstGeom>
                    </p:spPr>
                  </p:pic>
                </p:oleObj>
              </mc:Fallback>
            </mc:AlternateContent>
          </a:graphicData>
        </a:graphic>
      </p:graphicFrame>
    </p:spTree>
    <p:extLst>
      <p:ext uri="{BB962C8B-B14F-4D97-AF65-F5344CB8AC3E}">
        <p14:creationId xmlns:p14="http://schemas.microsoft.com/office/powerpoint/2010/main" val="13711371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6934200" y="6403975"/>
            <a:ext cx="2133600" cy="365125"/>
          </a:xfrm>
        </p:spPr>
        <p:txBody>
          <a:bodyPr/>
          <a:lstStyle/>
          <a:p>
            <a:pPr>
              <a:defRPr/>
            </a:pPr>
            <a:fld id="{C710643B-C47B-42BA-9EB3-AE34F1223FA3}" type="slidenum">
              <a:rPr lang="es-ES"/>
              <a:pPr>
                <a:defRPr/>
              </a:pPr>
              <a:t>25</a:t>
            </a:fld>
            <a:endParaRPr lang="es-ES" dirty="0"/>
          </a:p>
        </p:txBody>
      </p:sp>
      <p:sp>
        <p:nvSpPr>
          <p:cNvPr id="14339" name="1 Título"/>
          <p:cNvSpPr>
            <a:spLocks noGrp="1"/>
          </p:cNvSpPr>
          <p:nvPr>
            <p:ph type="title"/>
          </p:nvPr>
        </p:nvSpPr>
        <p:spPr>
          <a:xfrm>
            <a:off x="457200" y="692150"/>
            <a:ext cx="8229600" cy="725488"/>
          </a:xfrm>
        </p:spPr>
        <p:txBody>
          <a:bodyPr/>
          <a:lstStyle/>
          <a:p>
            <a:r>
              <a:rPr lang="es-MX" sz="2000" b="1" dirty="0" smtClean="0">
                <a:solidFill>
                  <a:srgbClr val="7030A0"/>
                </a:solidFill>
              </a:rPr>
              <a:t>VIII. CAPTURA  DE LA INFORMACIÓN</a:t>
            </a:r>
            <a:endParaRPr lang="es-MX" dirty="0" smtClean="0"/>
          </a:p>
        </p:txBody>
      </p:sp>
      <p:sp>
        <p:nvSpPr>
          <p:cNvPr id="14340" name="2 Marcador de contenido"/>
          <p:cNvSpPr>
            <a:spLocks noGrp="1"/>
          </p:cNvSpPr>
          <p:nvPr>
            <p:ph idx="1"/>
          </p:nvPr>
        </p:nvSpPr>
        <p:spPr/>
        <p:txBody>
          <a:bodyPr/>
          <a:lstStyle/>
          <a:p>
            <a:pPr marL="0" indent="0" algn="just">
              <a:lnSpc>
                <a:spcPct val="80000"/>
              </a:lnSpc>
              <a:buFontTx/>
              <a:buNone/>
            </a:pPr>
            <a:r>
              <a:rPr lang="es-MX" sz="2000" dirty="0"/>
              <a:t>Una vez finalizada la jornada del día, los Monitoristas entregaron al Vocal de Organización ó en su caso, al Coordinador Distrital; </a:t>
            </a:r>
            <a:r>
              <a:rPr lang="es-MX" sz="2000" dirty="0" smtClean="0"/>
              <a:t>sus </a:t>
            </a:r>
            <a:r>
              <a:rPr lang="es-MX" sz="2000" dirty="0"/>
              <a:t>bitácoras del levantamiento de información; quiénes a su vez, validaron la información recibida.</a:t>
            </a:r>
          </a:p>
          <a:p>
            <a:pPr marL="0" indent="0" algn="just">
              <a:lnSpc>
                <a:spcPct val="80000"/>
              </a:lnSpc>
              <a:buFontTx/>
              <a:buNone/>
            </a:pPr>
            <a:endParaRPr lang="es-MX" sz="2000" dirty="0"/>
          </a:p>
          <a:p>
            <a:pPr marL="0" indent="0" algn="just">
              <a:lnSpc>
                <a:spcPct val="80000"/>
              </a:lnSpc>
              <a:buFontTx/>
              <a:buNone/>
            </a:pPr>
            <a:r>
              <a:rPr lang="es-MX" sz="2000" dirty="0"/>
              <a:t>El Vocal de Organización proporcionó al Capturista los formatos, para que realizara el vaciado de información en el Sistema de Monitoreo, que para tal fin desarrolló la Unidad de Informática y Estadística.</a:t>
            </a:r>
          </a:p>
          <a:p>
            <a:pPr marL="0" indent="0" algn="just">
              <a:lnSpc>
                <a:spcPct val="80000"/>
              </a:lnSpc>
              <a:buFontTx/>
              <a:buNone/>
            </a:pPr>
            <a:endParaRPr lang="es-MX" sz="2000" dirty="0"/>
          </a:p>
          <a:p>
            <a:pPr marL="0" indent="0" algn="just">
              <a:lnSpc>
                <a:spcPct val="80000"/>
              </a:lnSpc>
              <a:buFontTx/>
              <a:buNone/>
            </a:pPr>
            <a:r>
              <a:rPr lang="es-MX" sz="2000" dirty="0"/>
              <a:t>Mediante el formato de Productividad Diaria, el Vocal de Organización reportó a la Dirección de Partidos Políticos el número de registros obtenidos y las secciones que abarcó cada </a:t>
            </a:r>
            <a:r>
              <a:rPr lang="es-MX" sz="2000" dirty="0" err="1"/>
              <a:t>Monitorista</a:t>
            </a:r>
            <a:r>
              <a:rPr lang="es-MX" sz="2000" dirty="0"/>
              <a:t> durante el día. </a:t>
            </a:r>
          </a:p>
        </p:txBody>
      </p:sp>
    </p:spTree>
    <p:extLst>
      <p:ext uri="{BB962C8B-B14F-4D97-AF65-F5344CB8AC3E}">
        <p14:creationId xmlns:p14="http://schemas.microsoft.com/office/powerpoint/2010/main" val="202976724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xfrm>
            <a:off x="6924675" y="6369050"/>
            <a:ext cx="2133600" cy="365125"/>
          </a:xfrm>
        </p:spPr>
        <p:txBody>
          <a:bodyPr/>
          <a:lstStyle/>
          <a:p>
            <a:pPr>
              <a:defRPr/>
            </a:pPr>
            <a:fld id="{35AB553D-49C9-4B5B-BC9F-F43103A02EAA}" type="slidenum">
              <a:rPr lang="es-ES"/>
              <a:pPr>
                <a:defRPr/>
              </a:pPr>
              <a:t>26</a:t>
            </a:fld>
            <a:endParaRPr lang="es-ES" dirty="0"/>
          </a:p>
        </p:txBody>
      </p:sp>
      <p:sp>
        <p:nvSpPr>
          <p:cNvPr id="15363" name="1 Título"/>
          <p:cNvSpPr>
            <a:spLocks noGrp="1"/>
          </p:cNvSpPr>
          <p:nvPr>
            <p:ph type="title"/>
          </p:nvPr>
        </p:nvSpPr>
        <p:spPr>
          <a:xfrm>
            <a:off x="457200" y="366840"/>
            <a:ext cx="8229600" cy="358775"/>
          </a:xfrm>
        </p:spPr>
        <p:txBody>
          <a:bodyPr/>
          <a:lstStyle/>
          <a:p>
            <a:r>
              <a:rPr lang="es-ES" sz="1400" b="1" dirty="0" smtClean="0">
                <a:solidFill>
                  <a:srgbClr val="7030A0"/>
                </a:solidFill>
              </a:rPr>
              <a:t>CONCENTRADO DE PRODUCTIVIDAD POR DISTRITO, MONITORISTA Y TIPO DE MEDIO</a:t>
            </a:r>
            <a:endParaRPr lang="es-MX" sz="1400" b="1" dirty="0" smtClean="0">
              <a:solidFill>
                <a:srgbClr val="7030A0"/>
              </a:solidFill>
            </a:endParaRPr>
          </a:p>
        </p:txBody>
      </p:sp>
      <p:graphicFrame>
        <p:nvGraphicFramePr>
          <p:cNvPr id="85651" name="85650 Objeto"/>
          <p:cNvGraphicFramePr>
            <a:graphicFrameLocks noChangeAspect="1"/>
          </p:cNvGraphicFramePr>
          <p:nvPr>
            <p:extLst>
              <p:ext uri="{D42A27DB-BD31-4B8C-83A1-F6EECF244321}">
                <p14:modId xmlns:p14="http://schemas.microsoft.com/office/powerpoint/2010/main" val="3924201930"/>
              </p:ext>
            </p:extLst>
          </p:nvPr>
        </p:nvGraphicFramePr>
        <p:xfrm>
          <a:off x="1314548" y="643964"/>
          <a:ext cx="6484749" cy="5689156"/>
        </p:xfrm>
        <a:graphic>
          <a:graphicData uri="http://schemas.openxmlformats.org/presentationml/2006/ole">
            <mc:AlternateContent xmlns:mc="http://schemas.openxmlformats.org/markup-compatibility/2006">
              <mc:Choice xmlns:v="urn:schemas-microsoft-com:vml" Requires="v">
                <p:oleObj spid="_x0000_s70358" name="Hoja de cálculo" r:id="rId5" imgW="10877550" imgH="9544050" progId="Excel.Sheet.12">
                  <p:embed/>
                </p:oleObj>
              </mc:Choice>
              <mc:Fallback>
                <p:oleObj name="Hoja de cálculo" r:id="rId5" imgW="10877550" imgH="9544050" progId="Excel.Sheet.12">
                  <p:embed/>
                  <p:pic>
                    <p:nvPicPr>
                      <p:cNvPr id="0" name=""/>
                      <p:cNvPicPr/>
                      <p:nvPr/>
                    </p:nvPicPr>
                    <p:blipFill>
                      <a:blip r:embed="rId6"/>
                      <a:stretch>
                        <a:fillRect/>
                      </a:stretch>
                    </p:blipFill>
                    <p:spPr>
                      <a:xfrm>
                        <a:off x="1314548" y="643964"/>
                        <a:ext cx="6484749" cy="5689156"/>
                      </a:xfrm>
                      <a:prstGeom prst="rect">
                        <a:avLst/>
                      </a:prstGeom>
                    </p:spPr>
                  </p:pic>
                </p:oleObj>
              </mc:Fallback>
            </mc:AlternateContent>
          </a:graphicData>
        </a:graphic>
      </p:graphicFrame>
    </p:spTree>
    <p:extLst>
      <p:ext uri="{BB962C8B-B14F-4D97-AF65-F5344CB8AC3E}">
        <p14:creationId xmlns:p14="http://schemas.microsoft.com/office/powerpoint/2010/main" val="531882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xfrm>
            <a:off x="6924675" y="6369050"/>
            <a:ext cx="2133600" cy="365125"/>
          </a:xfrm>
        </p:spPr>
        <p:txBody>
          <a:bodyPr/>
          <a:lstStyle/>
          <a:p>
            <a:pPr>
              <a:defRPr/>
            </a:pPr>
            <a:fld id="{35AB553D-49C9-4B5B-BC9F-F43103A02EAA}" type="slidenum">
              <a:rPr lang="es-ES"/>
              <a:pPr>
                <a:defRPr/>
              </a:pPr>
              <a:t>27</a:t>
            </a:fld>
            <a:endParaRPr lang="es-ES" dirty="0"/>
          </a:p>
        </p:txBody>
      </p:sp>
      <p:sp>
        <p:nvSpPr>
          <p:cNvPr id="15363" name="1 Título"/>
          <p:cNvSpPr>
            <a:spLocks noGrp="1"/>
          </p:cNvSpPr>
          <p:nvPr>
            <p:ph type="title"/>
          </p:nvPr>
        </p:nvSpPr>
        <p:spPr>
          <a:xfrm>
            <a:off x="457200" y="372102"/>
            <a:ext cx="8229600" cy="358775"/>
          </a:xfrm>
        </p:spPr>
        <p:txBody>
          <a:bodyPr/>
          <a:lstStyle/>
          <a:p>
            <a:r>
              <a:rPr lang="es-ES" sz="1400" b="1" dirty="0" smtClean="0">
                <a:solidFill>
                  <a:srgbClr val="7030A0"/>
                </a:solidFill>
              </a:rPr>
              <a:t>CONCENTRADO DE PRODUCTIVIDAD POR DISTRITO, MONITORISTA Y TIPO DE MEDIO</a:t>
            </a:r>
            <a:endParaRPr lang="es-MX" sz="1400" b="1" dirty="0" smtClean="0">
              <a:solidFill>
                <a:srgbClr val="7030A0"/>
              </a:solidFill>
            </a:endParaRPr>
          </a:p>
        </p:txBody>
      </p:sp>
      <p:graphicFrame>
        <p:nvGraphicFramePr>
          <p:cNvPr id="2" name="1 Objeto"/>
          <p:cNvGraphicFramePr>
            <a:graphicFrameLocks noChangeAspect="1"/>
          </p:cNvGraphicFramePr>
          <p:nvPr>
            <p:extLst>
              <p:ext uri="{D42A27DB-BD31-4B8C-83A1-F6EECF244321}">
                <p14:modId xmlns:p14="http://schemas.microsoft.com/office/powerpoint/2010/main" val="700037759"/>
              </p:ext>
            </p:extLst>
          </p:nvPr>
        </p:nvGraphicFramePr>
        <p:xfrm>
          <a:off x="1506947" y="672508"/>
          <a:ext cx="6041721" cy="5659278"/>
        </p:xfrm>
        <a:graphic>
          <a:graphicData uri="http://schemas.openxmlformats.org/presentationml/2006/ole">
            <mc:AlternateContent xmlns:mc="http://schemas.openxmlformats.org/markup-compatibility/2006">
              <mc:Choice xmlns:v="urn:schemas-microsoft-com:vml" Requires="v">
                <p:oleObj spid="_x0000_s73737" name="Hoja de cálculo" r:id="rId5" imgW="10534650" imgH="9867900" progId="Excel.Sheet.12">
                  <p:embed/>
                </p:oleObj>
              </mc:Choice>
              <mc:Fallback>
                <p:oleObj name="Hoja de cálculo" r:id="rId5" imgW="10534650" imgH="9867900" progId="Excel.Sheet.12">
                  <p:embed/>
                  <p:pic>
                    <p:nvPicPr>
                      <p:cNvPr id="0" name=""/>
                      <p:cNvPicPr/>
                      <p:nvPr/>
                    </p:nvPicPr>
                    <p:blipFill>
                      <a:blip r:embed="rId6"/>
                      <a:stretch>
                        <a:fillRect/>
                      </a:stretch>
                    </p:blipFill>
                    <p:spPr>
                      <a:xfrm>
                        <a:off x="1506947" y="672508"/>
                        <a:ext cx="6041721" cy="5659278"/>
                      </a:xfrm>
                      <a:prstGeom prst="rect">
                        <a:avLst/>
                      </a:prstGeom>
                    </p:spPr>
                  </p:pic>
                </p:oleObj>
              </mc:Fallback>
            </mc:AlternateContent>
          </a:graphicData>
        </a:graphic>
      </p:graphicFrame>
    </p:spTree>
    <p:extLst>
      <p:ext uri="{BB962C8B-B14F-4D97-AF65-F5344CB8AC3E}">
        <p14:creationId xmlns:p14="http://schemas.microsoft.com/office/powerpoint/2010/main" val="10871590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xfrm>
            <a:off x="6924675" y="6369050"/>
            <a:ext cx="2133600" cy="365125"/>
          </a:xfrm>
        </p:spPr>
        <p:txBody>
          <a:bodyPr/>
          <a:lstStyle/>
          <a:p>
            <a:pPr>
              <a:defRPr/>
            </a:pPr>
            <a:fld id="{35AB553D-49C9-4B5B-BC9F-F43103A02EAA}" type="slidenum">
              <a:rPr lang="es-ES"/>
              <a:pPr>
                <a:defRPr/>
              </a:pPr>
              <a:t>28</a:t>
            </a:fld>
            <a:endParaRPr lang="es-ES" dirty="0"/>
          </a:p>
        </p:txBody>
      </p:sp>
      <p:sp>
        <p:nvSpPr>
          <p:cNvPr id="15363" name="1 Título"/>
          <p:cNvSpPr>
            <a:spLocks noGrp="1"/>
          </p:cNvSpPr>
          <p:nvPr>
            <p:ph type="title"/>
          </p:nvPr>
        </p:nvSpPr>
        <p:spPr>
          <a:xfrm>
            <a:off x="457200" y="381830"/>
            <a:ext cx="8229600" cy="358775"/>
          </a:xfrm>
        </p:spPr>
        <p:txBody>
          <a:bodyPr/>
          <a:lstStyle/>
          <a:p>
            <a:r>
              <a:rPr lang="es-ES" sz="1400" b="1" dirty="0" smtClean="0">
                <a:solidFill>
                  <a:srgbClr val="7030A0"/>
                </a:solidFill>
              </a:rPr>
              <a:t>CONCENTRADO DE PRODUCTIVIDAD POR DISTRITO, MONITORISTA Y TIPO DE MEDIO</a:t>
            </a:r>
            <a:endParaRPr lang="es-MX" sz="1400" b="1" dirty="0" smtClean="0">
              <a:solidFill>
                <a:srgbClr val="7030A0"/>
              </a:solidFill>
            </a:endParaRPr>
          </a:p>
        </p:txBody>
      </p:sp>
      <p:graphicFrame>
        <p:nvGraphicFramePr>
          <p:cNvPr id="2" name="1 Objeto"/>
          <p:cNvGraphicFramePr>
            <a:graphicFrameLocks noChangeAspect="1"/>
          </p:cNvGraphicFramePr>
          <p:nvPr>
            <p:extLst>
              <p:ext uri="{D42A27DB-BD31-4B8C-83A1-F6EECF244321}">
                <p14:modId xmlns:p14="http://schemas.microsoft.com/office/powerpoint/2010/main" val="2503768512"/>
              </p:ext>
            </p:extLst>
          </p:nvPr>
        </p:nvGraphicFramePr>
        <p:xfrm>
          <a:off x="1415057" y="687092"/>
          <a:ext cx="6294638" cy="5606915"/>
        </p:xfrm>
        <a:graphic>
          <a:graphicData uri="http://schemas.openxmlformats.org/presentationml/2006/ole">
            <mc:AlternateContent xmlns:mc="http://schemas.openxmlformats.org/markup-compatibility/2006">
              <mc:Choice xmlns:v="urn:schemas-microsoft-com:vml" Requires="v">
                <p:oleObj spid="_x0000_s74761" name="Hoja de cálculo" r:id="rId5" imgW="11058525" imgH="9848850" progId="Excel.Sheet.12">
                  <p:embed/>
                </p:oleObj>
              </mc:Choice>
              <mc:Fallback>
                <p:oleObj name="Hoja de cálculo" r:id="rId5" imgW="11058525" imgH="9848850" progId="Excel.Sheet.12">
                  <p:embed/>
                  <p:pic>
                    <p:nvPicPr>
                      <p:cNvPr id="0" name=""/>
                      <p:cNvPicPr/>
                      <p:nvPr/>
                    </p:nvPicPr>
                    <p:blipFill>
                      <a:blip r:embed="rId6"/>
                      <a:stretch>
                        <a:fillRect/>
                      </a:stretch>
                    </p:blipFill>
                    <p:spPr>
                      <a:xfrm>
                        <a:off x="1415057" y="687092"/>
                        <a:ext cx="6294638" cy="5606915"/>
                      </a:xfrm>
                      <a:prstGeom prst="rect">
                        <a:avLst/>
                      </a:prstGeom>
                    </p:spPr>
                  </p:pic>
                </p:oleObj>
              </mc:Fallback>
            </mc:AlternateContent>
          </a:graphicData>
        </a:graphic>
      </p:graphicFrame>
    </p:spTree>
    <p:extLst>
      <p:ext uri="{BB962C8B-B14F-4D97-AF65-F5344CB8AC3E}">
        <p14:creationId xmlns:p14="http://schemas.microsoft.com/office/powerpoint/2010/main" val="2089484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xfrm>
            <a:off x="6943725" y="6423025"/>
            <a:ext cx="2133600" cy="365125"/>
          </a:xfrm>
        </p:spPr>
        <p:txBody>
          <a:bodyPr/>
          <a:lstStyle/>
          <a:p>
            <a:pPr>
              <a:defRPr/>
            </a:pPr>
            <a:fld id="{35AB553D-49C9-4B5B-BC9F-F43103A02EAA}" type="slidenum">
              <a:rPr lang="es-ES"/>
              <a:pPr>
                <a:defRPr/>
              </a:pPr>
              <a:t>29</a:t>
            </a:fld>
            <a:endParaRPr lang="es-ES" dirty="0"/>
          </a:p>
        </p:txBody>
      </p:sp>
      <p:graphicFrame>
        <p:nvGraphicFramePr>
          <p:cNvPr id="2" name="1 Objeto"/>
          <p:cNvGraphicFramePr>
            <a:graphicFrameLocks noChangeAspect="1"/>
          </p:cNvGraphicFramePr>
          <p:nvPr>
            <p:extLst>
              <p:ext uri="{D42A27DB-BD31-4B8C-83A1-F6EECF244321}">
                <p14:modId xmlns:p14="http://schemas.microsoft.com/office/powerpoint/2010/main" val="1002642719"/>
              </p:ext>
            </p:extLst>
          </p:nvPr>
        </p:nvGraphicFramePr>
        <p:xfrm>
          <a:off x="1500188" y="532295"/>
          <a:ext cx="6103246" cy="5750575"/>
        </p:xfrm>
        <a:graphic>
          <a:graphicData uri="http://schemas.openxmlformats.org/presentationml/2006/ole">
            <mc:AlternateContent xmlns:mc="http://schemas.openxmlformats.org/markup-compatibility/2006">
              <mc:Choice xmlns:v="urn:schemas-microsoft-com:vml" Requires="v">
                <p:oleObj spid="_x0000_s75785" name="Hoja de cálculo" r:id="rId4" imgW="11058525" imgH="10420350" progId="Excel.Sheet.12">
                  <p:embed/>
                </p:oleObj>
              </mc:Choice>
              <mc:Fallback>
                <p:oleObj name="Hoja de cálculo" r:id="rId4" imgW="11058525" imgH="10420350" progId="Excel.Sheet.12">
                  <p:embed/>
                  <p:pic>
                    <p:nvPicPr>
                      <p:cNvPr id="0" name=""/>
                      <p:cNvPicPr/>
                      <p:nvPr/>
                    </p:nvPicPr>
                    <p:blipFill>
                      <a:blip r:embed="rId5"/>
                      <a:stretch>
                        <a:fillRect/>
                      </a:stretch>
                    </p:blipFill>
                    <p:spPr>
                      <a:xfrm>
                        <a:off x="1500188" y="532295"/>
                        <a:ext cx="6103246" cy="5750575"/>
                      </a:xfrm>
                      <a:prstGeom prst="rect">
                        <a:avLst/>
                      </a:prstGeom>
                    </p:spPr>
                  </p:pic>
                </p:oleObj>
              </mc:Fallback>
            </mc:AlternateContent>
          </a:graphicData>
        </a:graphic>
      </p:graphicFrame>
    </p:spTree>
    <p:extLst>
      <p:ext uri="{BB962C8B-B14F-4D97-AF65-F5344CB8AC3E}">
        <p14:creationId xmlns:p14="http://schemas.microsoft.com/office/powerpoint/2010/main" val="36576053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Objeto"/>
          <p:cNvGraphicFramePr>
            <a:graphicFrameLocks noChangeAspect="1"/>
          </p:cNvGraphicFramePr>
          <p:nvPr>
            <p:extLst>
              <p:ext uri="{D42A27DB-BD31-4B8C-83A1-F6EECF244321}">
                <p14:modId xmlns:p14="http://schemas.microsoft.com/office/powerpoint/2010/main" val="1120687104"/>
              </p:ext>
            </p:extLst>
          </p:nvPr>
        </p:nvGraphicFramePr>
        <p:xfrm>
          <a:off x="906463" y="542925"/>
          <a:ext cx="7388225" cy="5632450"/>
        </p:xfrm>
        <a:graphic>
          <a:graphicData uri="http://schemas.openxmlformats.org/presentationml/2006/ole">
            <mc:AlternateContent xmlns:mc="http://schemas.openxmlformats.org/markup-compatibility/2006">
              <mc:Choice xmlns:v="urn:schemas-microsoft-com:vml" Requires="v">
                <p:oleObj spid="_x0000_s49338" name="Hoja de cálculo" r:id="rId4" imgW="7715250" imgH="5410200" progId="Excel.Sheet.12">
                  <p:embed/>
                </p:oleObj>
              </mc:Choice>
              <mc:Fallback>
                <p:oleObj name="Hoja de cálculo" r:id="rId4" imgW="7715250" imgH="5410200" progId="Excel.Sheet.12">
                  <p:embed/>
                  <p:pic>
                    <p:nvPicPr>
                      <p:cNvPr id="0" name=""/>
                      <p:cNvPicPr/>
                      <p:nvPr/>
                    </p:nvPicPr>
                    <p:blipFill>
                      <a:blip r:embed="rId5"/>
                      <a:stretch>
                        <a:fillRect/>
                      </a:stretch>
                    </p:blipFill>
                    <p:spPr>
                      <a:xfrm>
                        <a:off x="906463" y="542925"/>
                        <a:ext cx="7388225" cy="5632450"/>
                      </a:xfrm>
                      <a:prstGeom prst="rect">
                        <a:avLst/>
                      </a:prstGeom>
                    </p:spPr>
                  </p:pic>
                </p:oleObj>
              </mc:Fallback>
            </mc:AlternateContent>
          </a:graphicData>
        </a:graphic>
      </p:graphicFrame>
      <p:sp>
        <p:nvSpPr>
          <p:cNvPr id="3" name="Rectangle 6"/>
          <p:cNvSpPr>
            <a:spLocks noGrp="1" noChangeArrowheads="1"/>
          </p:cNvSpPr>
          <p:nvPr>
            <p:ph type="sldNum" sz="quarter" idx="12"/>
          </p:nvPr>
        </p:nvSpPr>
        <p:spPr>
          <a:xfrm>
            <a:off x="6905625" y="6397625"/>
            <a:ext cx="2133600" cy="365125"/>
          </a:xfrm>
        </p:spPr>
        <p:txBody>
          <a:bodyPr/>
          <a:lstStyle/>
          <a:p>
            <a:pPr>
              <a:defRPr/>
            </a:pPr>
            <a:fld id="{128CC0B0-33AD-4239-A861-440F8BBF62AE}" type="slidenum">
              <a:rPr lang="es-ES"/>
              <a:pPr>
                <a:defRPr/>
              </a:pPr>
              <a:t>3</a:t>
            </a:fld>
            <a:endParaRPr lang="es-ES" dirty="0"/>
          </a:p>
        </p:txBody>
      </p:sp>
    </p:spTree>
    <p:extLst>
      <p:ext uri="{BB962C8B-B14F-4D97-AF65-F5344CB8AC3E}">
        <p14:creationId xmlns:p14="http://schemas.microsoft.com/office/powerpoint/2010/main" val="24914952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xfrm>
            <a:off x="6934200" y="6423025"/>
            <a:ext cx="2133600" cy="365125"/>
          </a:xfrm>
        </p:spPr>
        <p:txBody>
          <a:bodyPr/>
          <a:lstStyle/>
          <a:p>
            <a:pPr>
              <a:defRPr/>
            </a:pPr>
            <a:fld id="{35AB553D-49C9-4B5B-BC9F-F43103A02EAA}" type="slidenum">
              <a:rPr lang="es-ES"/>
              <a:pPr>
                <a:defRPr/>
              </a:pPr>
              <a:t>30</a:t>
            </a:fld>
            <a:endParaRPr lang="es-ES" dirty="0"/>
          </a:p>
        </p:txBody>
      </p:sp>
      <p:graphicFrame>
        <p:nvGraphicFramePr>
          <p:cNvPr id="2" name="1 Objeto"/>
          <p:cNvGraphicFramePr>
            <a:graphicFrameLocks noChangeAspect="1"/>
          </p:cNvGraphicFramePr>
          <p:nvPr>
            <p:extLst>
              <p:ext uri="{D42A27DB-BD31-4B8C-83A1-F6EECF244321}">
                <p14:modId xmlns:p14="http://schemas.microsoft.com/office/powerpoint/2010/main" val="3299158946"/>
              </p:ext>
            </p:extLst>
          </p:nvPr>
        </p:nvGraphicFramePr>
        <p:xfrm>
          <a:off x="1549883" y="477078"/>
          <a:ext cx="6182947" cy="5825671"/>
        </p:xfrm>
        <a:graphic>
          <a:graphicData uri="http://schemas.openxmlformats.org/presentationml/2006/ole">
            <mc:AlternateContent xmlns:mc="http://schemas.openxmlformats.org/markup-compatibility/2006">
              <mc:Choice xmlns:v="urn:schemas-microsoft-com:vml" Requires="v">
                <p:oleObj spid="_x0000_s76809" name="Hoja de cálculo" r:id="rId4" imgW="11058525" imgH="10420350" progId="Excel.Sheet.12">
                  <p:embed/>
                </p:oleObj>
              </mc:Choice>
              <mc:Fallback>
                <p:oleObj name="Hoja de cálculo" r:id="rId4" imgW="11058525" imgH="10420350" progId="Excel.Sheet.12">
                  <p:embed/>
                  <p:pic>
                    <p:nvPicPr>
                      <p:cNvPr id="0" name=""/>
                      <p:cNvPicPr/>
                      <p:nvPr/>
                    </p:nvPicPr>
                    <p:blipFill>
                      <a:blip r:embed="rId5"/>
                      <a:stretch>
                        <a:fillRect/>
                      </a:stretch>
                    </p:blipFill>
                    <p:spPr>
                      <a:xfrm>
                        <a:off x="1549883" y="477078"/>
                        <a:ext cx="6182947" cy="5825671"/>
                      </a:xfrm>
                      <a:prstGeom prst="rect">
                        <a:avLst/>
                      </a:prstGeom>
                    </p:spPr>
                  </p:pic>
                </p:oleObj>
              </mc:Fallback>
            </mc:AlternateContent>
          </a:graphicData>
        </a:graphic>
      </p:graphicFrame>
    </p:spTree>
    <p:extLst>
      <p:ext uri="{BB962C8B-B14F-4D97-AF65-F5344CB8AC3E}">
        <p14:creationId xmlns:p14="http://schemas.microsoft.com/office/powerpoint/2010/main" val="1442417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xfrm>
            <a:off x="6924675" y="6403975"/>
            <a:ext cx="2133600" cy="365125"/>
          </a:xfrm>
        </p:spPr>
        <p:txBody>
          <a:bodyPr/>
          <a:lstStyle/>
          <a:p>
            <a:pPr>
              <a:defRPr/>
            </a:pPr>
            <a:fld id="{35AB553D-49C9-4B5B-BC9F-F43103A02EAA}" type="slidenum">
              <a:rPr lang="es-ES"/>
              <a:pPr>
                <a:defRPr/>
              </a:pPr>
              <a:t>31</a:t>
            </a:fld>
            <a:endParaRPr lang="es-ES" dirty="0"/>
          </a:p>
        </p:txBody>
      </p:sp>
      <p:graphicFrame>
        <p:nvGraphicFramePr>
          <p:cNvPr id="3" name="2 Objeto"/>
          <p:cNvGraphicFramePr>
            <a:graphicFrameLocks noChangeAspect="1"/>
          </p:cNvGraphicFramePr>
          <p:nvPr>
            <p:extLst>
              <p:ext uri="{D42A27DB-BD31-4B8C-83A1-F6EECF244321}">
                <p14:modId xmlns:p14="http://schemas.microsoft.com/office/powerpoint/2010/main" val="1528964752"/>
              </p:ext>
            </p:extLst>
          </p:nvPr>
        </p:nvGraphicFramePr>
        <p:xfrm>
          <a:off x="1876725" y="447260"/>
          <a:ext cx="5833401" cy="5883966"/>
        </p:xfrm>
        <a:graphic>
          <a:graphicData uri="http://schemas.openxmlformats.org/presentationml/2006/ole">
            <mc:AlternateContent xmlns:mc="http://schemas.openxmlformats.org/markup-compatibility/2006">
              <mc:Choice xmlns:v="urn:schemas-microsoft-com:vml" Requires="v">
                <p:oleObj spid="_x0000_s77833" name="Hoja de cálculo" r:id="rId4" imgW="11058525" imgH="11153775" progId="Excel.Sheet.12">
                  <p:embed/>
                </p:oleObj>
              </mc:Choice>
              <mc:Fallback>
                <p:oleObj name="Hoja de cálculo" r:id="rId4" imgW="11058525" imgH="11153775" progId="Excel.Sheet.12">
                  <p:embed/>
                  <p:pic>
                    <p:nvPicPr>
                      <p:cNvPr id="0" name=""/>
                      <p:cNvPicPr/>
                      <p:nvPr/>
                    </p:nvPicPr>
                    <p:blipFill>
                      <a:blip r:embed="rId5"/>
                      <a:stretch>
                        <a:fillRect/>
                      </a:stretch>
                    </p:blipFill>
                    <p:spPr>
                      <a:xfrm>
                        <a:off x="1876725" y="447260"/>
                        <a:ext cx="5833401" cy="5883966"/>
                      </a:xfrm>
                      <a:prstGeom prst="rect">
                        <a:avLst/>
                      </a:prstGeom>
                    </p:spPr>
                  </p:pic>
                </p:oleObj>
              </mc:Fallback>
            </mc:AlternateContent>
          </a:graphicData>
        </a:graphic>
      </p:graphicFrame>
    </p:spTree>
    <p:extLst>
      <p:ext uri="{BB962C8B-B14F-4D97-AF65-F5344CB8AC3E}">
        <p14:creationId xmlns:p14="http://schemas.microsoft.com/office/powerpoint/2010/main" val="37183645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xfrm>
            <a:off x="6924675" y="6432550"/>
            <a:ext cx="2133600" cy="365125"/>
          </a:xfrm>
        </p:spPr>
        <p:txBody>
          <a:bodyPr/>
          <a:lstStyle/>
          <a:p>
            <a:pPr>
              <a:defRPr/>
            </a:pPr>
            <a:fld id="{35AB553D-49C9-4B5B-BC9F-F43103A02EAA}" type="slidenum">
              <a:rPr lang="es-ES"/>
              <a:pPr>
                <a:defRPr/>
              </a:pPr>
              <a:t>32</a:t>
            </a:fld>
            <a:endParaRPr lang="es-ES" dirty="0"/>
          </a:p>
        </p:txBody>
      </p:sp>
      <p:sp>
        <p:nvSpPr>
          <p:cNvPr id="4" name="1 CuadroTexto"/>
          <p:cNvSpPr txBox="1">
            <a:spLocks noChangeArrowheads="1"/>
          </p:cNvSpPr>
          <p:nvPr/>
        </p:nvSpPr>
        <p:spPr bwMode="auto">
          <a:xfrm>
            <a:off x="7020386" y="4806355"/>
            <a:ext cx="198943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Fuente: </a:t>
            </a:r>
            <a:r>
              <a:rPr lang="es-MX" sz="1200" b="1" dirty="0" smtClean="0"/>
              <a:t>Información remitida </a:t>
            </a:r>
            <a:r>
              <a:rPr lang="es-MX" sz="1200" b="1" dirty="0"/>
              <a:t>por los Vocales de Organización de las Juntas Distritales.</a:t>
            </a:r>
          </a:p>
        </p:txBody>
      </p:sp>
      <p:graphicFrame>
        <p:nvGraphicFramePr>
          <p:cNvPr id="3" name="2 Objeto"/>
          <p:cNvGraphicFramePr>
            <a:graphicFrameLocks noChangeAspect="1"/>
          </p:cNvGraphicFramePr>
          <p:nvPr>
            <p:extLst>
              <p:ext uri="{D42A27DB-BD31-4B8C-83A1-F6EECF244321}">
                <p14:modId xmlns:p14="http://schemas.microsoft.com/office/powerpoint/2010/main" val="2801698118"/>
              </p:ext>
            </p:extLst>
          </p:nvPr>
        </p:nvGraphicFramePr>
        <p:xfrm>
          <a:off x="1338194" y="496957"/>
          <a:ext cx="5523989" cy="5781444"/>
        </p:xfrm>
        <a:graphic>
          <a:graphicData uri="http://schemas.openxmlformats.org/presentationml/2006/ole">
            <mc:AlternateContent xmlns:mc="http://schemas.openxmlformats.org/markup-compatibility/2006">
              <mc:Choice xmlns:v="urn:schemas-microsoft-com:vml" Requires="v">
                <p:oleObj spid="_x0000_s78857" name="Hoja de cálculo" r:id="rId4" imgW="11058525" imgH="11572875" progId="Excel.Sheet.12">
                  <p:embed/>
                </p:oleObj>
              </mc:Choice>
              <mc:Fallback>
                <p:oleObj name="Hoja de cálculo" r:id="rId4" imgW="11058525" imgH="11572875" progId="Excel.Sheet.12">
                  <p:embed/>
                  <p:pic>
                    <p:nvPicPr>
                      <p:cNvPr id="0" name=""/>
                      <p:cNvPicPr/>
                      <p:nvPr/>
                    </p:nvPicPr>
                    <p:blipFill>
                      <a:blip r:embed="rId5"/>
                      <a:stretch>
                        <a:fillRect/>
                      </a:stretch>
                    </p:blipFill>
                    <p:spPr>
                      <a:xfrm>
                        <a:off x="1338194" y="496957"/>
                        <a:ext cx="5523989" cy="5781444"/>
                      </a:xfrm>
                      <a:prstGeom prst="rect">
                        <a:avLst/>
                      </a:prstGeom>
                    </p:spPr>
                  </p:pic>
                </p:oleObj>
              </mc:Fallback>
            </mc:AlternateContent>
          </a:graphicData>
        </a:graphic>
      </p:graphicFrame>
    </p:spTree>
    <p:extLst>
      <p:ext uri="{BB962C8B-B14F-4D97-AF65-F5344CB8AC3E}">
        <p14:creationId xmlns:p14="http://schemas.microsoft.com/office/powerpoint/2010/main" val="36588016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53250" y="6423025"/>
            <a:ext cx="2133600" cy="365125"/>
          </a:xfrm>
        </p:spPr>
        <p:txBody>
          <a:bodyPr/>
          <a:lstStyle/>
          <a:p>
            <a:pPr>
              <a:defRPr/>
            </a:pPr>
            <a:fld id="{B0411303-2C9E-4AB7-9DD8-38DC1968A5BB}" type="slidenum">
              <a:rPr lang="es-ES"/>
              <a:pPr>
                <a:defRPr/>
              </a:pPr>
              <a:t>33</a:t>
            </a:fld>
            <a:endParaRPr lang="es-ES" dirty="0"/>
          </a:p>
        </p:txBody>
      </p:sp>
      <p:sp>
        <p:nvSpPr>
          <p:cNvPr id="16387" name="Rectangle 2"/>
          <p:cNvSpPr>
            <a:spLocks noGrp="1" noChangeArrowheads="1"/>
          </p:cNvSpPr>
          <p:nvPr>
            <p:ph type="title"/>
          </p:nvPr>
        </p:nvSpPr>
        <p:spPr>
          <a:xfrm>
            <a:off x="210312" y="656907"/>
            <a:ext cx="8695944" cy="1034733"/>
          </a:xfrm>
        </p:spPr>
        <p:txBody>
          <a:bodyPr/>
          <a:lstStyle/>
          <a:p>
            <a:pPr algn="just"/>
            <a:r>
              <a:rPr lang="es-MX" sz="1800" dirty="0" smtClean="0">
                <a:solidFill>
                  <a:schemeClr val="tx1"/>
                </a:solidFill>
              </a:rPr>
              <a:t>En las 45 Juntas Distritales, los </a:t>
            </a:r>
            <a:r>
              <a:rPr lang="es-MX" sz="1800" dirty="0" err="1" smtClean="0">
                <a:solidFill>
                  <a:schemeClr val="tx1"/>
                </a:solidFill>
              </a:rPr>
              <a:t>Monitoristas</a:t>
            </a:r>
            <a:r>
              <a:rPr lang="es-MX" sz="1800" dirty="0" smtClean="0">
                <a:solidFill>
                  <a:schemeClr val="tx1"/>
                </a:solidFill>
              </a:rPr>
              <a:t> en sus recorridos diarios, identificaron los siguientes tipos de propaganda utilizada por los </a:t>
            </a:r>
            <a:r>
              <a:rPr lang="es-MX" sz="1800" dirty="0"/>
              <a:t>A</a:t>
            </a:r>
            <a:r>
              <a:rPr lang="es-MX" sz="1800" dirty="0" smtClean="0">
                <a:solidFill>
                  <a:schemeClr val="tx1"/>
                </a:solidFill>
              </a:rPr>
              <a:t>ctores Políticos; así como propaganda gubernamental, misma que fue registrada en las bitácoras correspondientes:</a:t>
            </a:r>
            <a:endParaRPr lang="es-ES" sz="1800" dirty="0" smtClean="0">
              <a:solidFill>
                <a:schemeClr val="tx1"/>
              </a:solidFill>
            </a:endParaRPr>
          </a:p>
        </p:txBody>
      </p:sp>
      <p:graphicFrame>
        <p:nvGraphicFramePr>
          <p:cNvPr id="75780" name="Group 4"/>
          <p:cNvGraphicFramePr>
            <a:graphicFrameLocks noGrp="1"/>
          </p:cNvGraphicFramePr>
          <p:nvPr>
            <p:ph idx="1"/>
            <p:extLst>
              <p:ext uri="{D42A27DB-BD31-4B8C-83A1-F6EECF244321}">
                <p14:modId xmlns:p14="http://schemas.microsoft.com/office/powerpoint/2010/main" val="4139759963"/>
              </p:ext>
            </p:extLst>
          </p:nvPr>
        </p:nvGraphicFramePr>
        <p:xfrm>
          <a:off x="541339" y="1891413"/>
          <a:ext cx="7974011" cy="4251912"/>
        </p:xfrm>
        <a:graphic>
          <a:graphicData uri="http://schemas.openxmlformats.org/drawingml/2006/table">
            <a:tbl>
              <a:tblPr/>
              <a:tblGrid>
                <a:gridCol w="1062892"/>
                <a:gridCol w="1159111"/>
                <a:gridCol w="1452747"/>
                <a:gridCol w="1412064"/>
                <a:gridCol w="1319773"/>
                <a:gridCol w="1567424"/>
              </a:tblGrid>
              <a:tr h="204415">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800" b="1" i="0" u="none" strike="noStrike" cap="none" normalizeH="0" baseline="0" dirty="0" smtClean="0">
                          <a:ln>
                            <a:noFill/>
                          </a:ln>
                          <a:solidFill>
                            <a:schemeClr val="bg1"/>
                          </a:solidFill>
                          <a:effectLst/>
                          <a:latin typeface="Arial" charset="0"/>
                          <a:cs typeface="Times New Roman" pitchFamily="18" charset="0"/>
                        </a:rPr>
                        <a:t>ALTERNOS</a:t>
                      </a:r>
                      <a:endParaRPr kumimoji="0" lang="es-MX" sz="2400" b="1" i="0" u="none" strike="noStrike" cap="none" normalizeH="0" baseline="0" dirty="0" smtClean="0">
                        <a:ln>
                          <a:noFill/>
                        </a:ln>
                        <a:solidFill>
                          <a:schemeClr val="bg1"/>
                        </a:solidFill>
                        <a:effectLst/>
                        <a:latin typeface="Arial" charset="0"/>
                        <a:cs typeface="Times New Roman" pitchFamily="18"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3399"/>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800" b="1" i="0" u="none" strike="noStrike" cap="none" normalizeH="0" baseline="0" dirty="0" smtClean="0">
                          <a:ln>
                            <a:noFill/>
                          </a:ln>
                          <a:solidFill>
                            <a:schemeClr val="bg1"/>
                          </a:solidFill>
                          <a:effectLst/>
                          <a:latin typeface="Arial" charset="0"/>
                          <a:cs typeface="Times New Roman" pitchFamily="18" charset="0"/>
                        </a:rPr>
                        <a:t>TRANSPORTE</a:t>
                      </a:r>
                      <a:endParaRPr kumimoji="0" lang="es-MX" sz="2400" b="1" i="0" u="none" strike="noStrike" cap="none" normalizeH="0" baseline="0" dirty="0" smtClean="0">
                        <a:ln>
                          <a:noFill/>
                        </a:ln>
                        <a:solidFill>
                          <a:schemeClr val="bg1"/>
                        </a:solidFill>
                        <a:effectLst/>
                        <a:latin typeface="Arial" charset="0"/>
                        <a:cs typeface="Times New Roman" pitchFamily="18"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3399"/>
                    </a:solidFill>
                  </a:tcPr>
                </a:tc>
                <a:tc gridSpan="3">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800" b="1" i="0" u="none" strike="noStrike" cap="none" normalizeH="0" baseline="0" dirty="0" smtClean="0">
                          <a:ln>
                            <a:noFill/>
                          </a:ln>
                          <a:solidFill>
                            <a:schemeClr val="bg1"/>
                          </a:solidFill>
                          <a:effectLst/>
                          <a:latin typeface="Arial" charset="0"/>
                          <a:cs typeface="Times New Roman" pitchFamily="18" charset="0"/>
                        </a:rPr>
                        <a:t>TESTIMONIAL</a:t>
                      </a:r>
                      <a:endParaRPr kumimoji="0" lang="es-MX" sz="2400" b="1" i="0" u="none" strike="noStrike" cap="none" normalizeH="0" baseline="0" dirty="0" smtClean="0">
                        <a:ln>
                          <a:noFill/>
                        </a:ln>
                        <a:solidFill>
                          <a:schemeClr val="bg1"/>
                        </a:solidFill>
                        <a:effectLst/>
                        <a:latin typeface="Arial" charset="0"/>
                        <a:cs typeface="Times New Roman" pitchFamily="18"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3399"/>
                    </a:solidFill>
                  </a:tcPr>
                </a:tc>
                <a:tc hMerge="1">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endParaRPr kumimoji="0" lang="es-MX" sz="2400" b="0" i="0" u="none" strike="noStrike" cap="none" normalizeH="0" baseline="0" dirty="0" smtClean="0">
                        <a:ln>
                          <a:noFill/>
                        </a:ln>
                        <a:solidFill>
                          <a:schemeClr val="bg1"/>
                        </a:solidFill>
                        <a:effectLst/>
                        <a:latin typeface="Arial" charset="0"/>
                        <a:cs typeface="Times New Roman" pitchFamily="18"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60093"/>
                    </a:solidFill>
                  </a:tcPr>
                </a:tc>
                <a:tc hMerge="1">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endParaRPr kumimoji="0" lang="es-MX" sz="2400" b="0" i="0" u="none" strike="noStrike" cap="none" normalizeH="0" baseline="0" dirty="0" smtClean="0">
                        <a:ln>
                          <a:noFill/>
                        </a:ln>
                        <a:solidFill>
                          <a:schemeClr val="bg1"/>
                        </a:solidFill>
                        <a:effectLst/>
                        <a:latin typeface="Arial" charset="0"/>
                        <a:cs typeface="Times New Roman" pitchFamily="18"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60093"/>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800" b="1" i="0" u="none" strike="noStrike" cap="none" normalizeH="0" baseline="0" dirty="0" smtClean="0">
                          <a:ln>
                            <a:noFill/>
                          </a:ln>
                          <a:solidFill>
                            <a:schemeClr val="bg1"/>
                          </a:solidFill>
                          <a:effectLst/>
                          <a:latin typeface="Arial" charset="0"/>
                          <a:cs typeface="Times New Roman" pitchFamily="18" charset="0"/>
                        </a:rPr>
                        <a:t>EVENTOS MASIVOS</a:t>
                      </a:r>
                      <a:endParaRPr kumimoji="0" lang="es-MX" sz="2400" b="1" i="0" u="none" strike="noStrike" cap="none" normalizeH="0" baseline="0" dirty="0" smtClean="0">
                        <a:ln>
                          <a:noFill/>
                        </a:ln>
                        <a:solidFill>
                          <a:schemeClr val="bg1"/>
                        </a:solidFill>
                        <a:effectLst/>
                        <a:latin typeface="Arial" charset="0"/>
                        <a:cs typeface="Times New Roman" pitchFamily="18"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3399"/>
                    </a:solidFill>
                  </a:tcPr>
                </a:tc>
              </a:tr>
              <a:tr h="382872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BARDA </a:t>
                      </a:r>
                      <a:endParaRPr kumimoji="0" lang="es-ES" sz="7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ESPECTACULAR</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VINILONA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MANTA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GALLARDETE</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defRPr/>
                      </a:pPr>
                      <a:r>
                        <a:rPr kumimoji="0" lang="es-ES" sz="700" b="0" i="0" u="none" strike="noStrike" cap="none" normalizeH="0" baseline="0" dirty="0" smtClean="0">
                          <a:ln>
                            <a:noFill/>
                          </a:ln>
                          <a:solidFill>
                            <a:schemeClr val="tx1"/>
                          </a:solidFill>
                          <a:effectLst/>
                          <a:latin typeface="Arial" charset="0"/>
                          <a:cs typeface="Times New Roman" pitchFamily="18" charset="0"/>
                        </a:rPr>
                        <a:t>PENDÓN</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defRPr/>
                      </a:pPr>
                      <a:r>
                        <a:rPr kumimoji="0" lang="es-ES" sz="700" b="0" i="0" u="none" strike="noStrike" cap="none" normalizeH="0" baseline="0" dirty="0" smtClean="0">
                          <a:ln>
                            <a:noFill/>
                          </a:ln>
                          <a:solidFill>
                            <a:schemeClr val="tx1"/>
                          </a:solidFill>
                          <a:effectLst/>
                          <a:latin typeface="Arial" charset="0"/>
                          <a:cs typeface="Times New Roman" pitchFamily="18" charset="0"/>
                        </a:rPr>
                        <a:t>CARTEL</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err="1" smtClean="0">
                          <a:ln>
                            <a:noFill/>
                          </a:ln>
                          <a:solidFill>
                            <a:schemeClr val="tx1"/>
                          </a:solidFill>
                          <a:effectLst/>
                          <a:latin typeface="Arial" charset="0"/>
                          <a:cs typeface="Times New Roman" pitchFamily="18" charset="0"/>
                        </a:rPr>
                        <a:t>PARABÚS</a:t>
                      </a:r>
                      <a:endParaRPr kumimoji="0" lang="es-ES" sz="700" b="0" i="0" u="none" strike="noStrike" cap="none" normalizeH="0" baseline="0" dirty="0" smtClean="0">
                        <a:ln>
                          <a:noFill/>
                        </a:ln>
                        <a:solidFill>
                          <a:schemeClr val="tx1"/>
                        </a:solidFill>
                        <a:effectLst/>
                        <a:latin typeface="Arial"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PANTALLA VIRTUAL</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PUBLICIDAD MÓVIL</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defRPr/>
                      </a:pPr>
                      <a:r>
                        <a:rPr kumimoji="0" lang="es-ES" sz="700" b="0" i="0" u="none" strike="noStrike" cap="none" normalizeH="0" baseline="0" dirty="0" smtClean="0">
                          <a:ln>
                            <a:noFill/>
                          </a:ln>
                          <a:solidFill>
                            <a:schemeClr val="tx1"/>
                          </a:solidFill>
                          <a:effectLst/>
                          <a:latin typeface="Arial" charset="0"/>
                          <a:cs typeface="Times New Roman" pitchFamily="18" charset="0"/>
                        </a:rPr>
                        <a:t>MUPI</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PUBLIVALLA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defRPr/>
                      </a:pPr>
                      <a:r>
                        <a:rPr kumimoji="0" lang="es-MX" sz="700" b="0" i="0" u="none" strike="noStrike" cap="none" normalizeH="0" baseline="0" dirty="0" smtClean="0">
                          <a:ln>
                            <a:noFill/>
                          </a:ln>
                          <a:solidFill>
                            <a:schemeClr val="tx1"/>
                          </a:solidFill>
                          <a:effectLst/>
                          <a:latin typeface="Arial" charset="0"/>
                          <a:cs typeface="Times New Roman" pitchFamily="18" charset="0"/>
                        </a:rPr>
                        <a:t>OTROS</a:t>
                      </a:r>
                      <a:endParaRPr kumimoji="0" lang="es-ES" sz="700" b="0" i="0" u="none" strike="noStrike" cap="none" normalizeH="0" baseline="0" dirty="0" smtClean="0">
                        <a:ln>
                          <a:noFill/>
                        </a:ln>
                        <a:solidFill>
                          <a:schemeClr val="tx1"/>
                        </a:solidFill>
                        <a:effectLst/>
                        <a:latin typeface="Arial"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endParaRPr kumimoji="0" lang="es-ES" sz="7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AUTOBÚS O CAMIÓN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MICROBÚS</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COMBI O CAMIONETA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n-US" sz="700" b="0" i="0" u="none" strike="noStrike" cap="none" normalizeH="0" baseline="0" dirty="0" smtClean="0">
                          <a:ln>
                            <a:noFill/>
                          </a:ln>
                          <a:solidFill>
                            <a:schemeClr val="tx1"/>
                          </a:solidFill>
                          <a:effectLst/>
                          <a:latin typeface="Arial" charset="0"/>
                          <a:cs typeface="Times New Roman" pitchFamily="18" charset="0"/>
                        </a:rPr>
                        <a:t>TAXI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n-US" sz="700" b="0" i="0" u="none" strike="noStrike" cap="none" normalizeH="0" baseline="0" dirty="0" smtClean="0">
                          <a:ln>
                            <a:noFill/>
                          </a:ln>
                          <a:solidFill>
                            <a:schemeClr val="tx1"/>
                          </a:solidFill>
                          <a:effectLst/>
                          <a:latin typeface="Arial" charset="0"/>
                          <a:cs typeface="Times New Roman" pitchFamily="18" charset="0"/>
                        </a:rPr>
                        <a:t>BICITAXI O VELOTAXI</a:t>
                      </a:r>
                      <a:endParaRPr kumimoji="0" lang="es-ES" sz="7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n-US" sz="700" b="0" i="0" u="none" strike="noStrike" cap="none" normalizeH="0" baseline="0" dirty="0" smtClean="0">
                          <a:ln>
                            <a:noFill/>
                          </a:ln>
                          <a:solidFill>
                            <a:schemeClr val="tx1"/>
                          </a:solidFill>
                          <a:effectLst/>
                          <a:latin typeface="Arial" charset="0"/>
                          <a:cs typeface="Times New Roman" pitchFamily="18" charset="0"/>
                        </a:rPr>
                        <a:t>METRO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n-US" sz="700" b="0" i="0" u="none" strike="noStrike" cap="none" normalizeH="0" baseline="0" dirty="0" smtClean="0">
                          <a:ln>
                            <a:noFill/>
                          </a:ln>
                          <a:solidFill>
                            <a:schemeClr val="tx1"/>
                          </a:solidFill>
                          <a:effectLst/>
                          <a:latin typeface="Arial" charset="0"/>
                          <a:cs typeface="Times New Roman" pitchFamily="18" charset="0"/>
                        </a:rPr>
                        <a:t>PARTICULAR</a:t>
                      </a:r>
                      <a:endParaRPr kumimoji="0" lang="es-ES" sz="700" b="0" i="0" u="none" strike="noStrike" cap="none" normalizeH="0" baseline="0" dirty="0" smtClean="0">
                        <a:ln>
                          <a:noFill/>
                        </a:ln>
                        <a:solidFill>
                          <a:schemeClr val="tx1"/>
                        </a:solidFill>
                        <a:effectLst/>
                        <a:latin typeface="Arial"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kern="1200" cap="none" normalizeH="0" baseline="0" dirty="0" smtClean="0">
                          <a:ln>
                            <a:noFill/>
                          </a:ln>
                          <a:solidFill>
                            <a:schemeClr val="tx1"/>
                          </a:solidFill>
                          <a:effectLst/>
                          <a:latin typeface="Arial" charset="0"/>
                          <a:ea typeface="+mn-ea"/>
                          <a:cs typeface="Times New Roman" pitchFamily="18" charset="0"/>
                        </a:rPr>
                        <a:t>OTROS</a:t>
                      </a: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AGENDA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BOLETIN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BOLETO DE RIFA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CALCOMANIA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CALENDARIO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CARTA PERSONALIZADA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CARTEL</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CREDENCIAL</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CURSO DE COMPUTACIÓN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CURSO DE HIGIENE Y SALUD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CURSO DE INGLES</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DICCIONARIO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DIPTICO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ENVOLTURA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FOLLETO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GACETA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HISTORIETA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INSTRUCTIVO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MONOGRAFÍA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PANFLETO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PERIÓDICO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PICAPORTE</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POSTER</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RECONOCIMIENTO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REVISTA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SEPARADOR</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TARJETA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TRIPTICO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MX" sz="700" b="0" i="0" u="none" strike="noStrike" kern="1200" cap="none" normalizeH="0" baseline="0" dirty="0" smtClean="0">
                          <a:ln>
                            <a:noFill/>
                          </a:ln>
                          <a:solidFill>
                            <a:schemeClr val="tx1"/>
                          </a:solidFill>
                          <a:effectLst/>
                          <a:latin typeface="Arial" charset="0"/>
                          <a:ea typeface="+mn-ea"/>
                          <a:cs typeface="Times New Roman" pitchFamily="18" charset="0"/>
                        </a:rPr>
                        <a:t>VOLANTE</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COMAL</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COSTURERO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CUBETA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endParaRPr kumimoji="0" lang="es-ES" sz="700" b="0" i="0" u="none" strike="noStrike" cap="none" normalizeH="0" baseline="0" dirty="0" smtClean="0">
                        <a:ln>
                          <a:noFill/>
                        </a:ln>
                        <a:solidFill>
                          <a:schemeClr val="tx1"/>
                        </a:solidFill>
                        <a:effectLst/>
                        <a:latin typeface="Arial" charset="0"/>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JARRAS</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RECIPIENTE DE PLASTICO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PLANTA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SALERO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SERVILLETA DE TELA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TARUGO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TAZA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TORTILLERO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TRAPO DE COCINA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UTENSILIO DE COCINA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VASO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CUADERNO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GOMA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JUEGO GEOMETRICO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KIT ESCOLAR</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LAPICERA-ESTUCHE</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LAPICERO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LAPIZ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MOCHILA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PLUMA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PLUMON</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REGLA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ABANICO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APLAUDIDOR</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BANDERA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BANDERIN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BOLSA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BOTIQUIN</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BOTON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CD</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CEPILLO DE DIENTES</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CILINDRO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COSMETICOS</a:t>
                      </a: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CUBREASIENTO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ENCENDEDOR</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ESPEJO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GAFETE PARA VEHICULO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GEL ANTIBACTERIAL</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GLOBO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JUGUETE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KIT DE BELLEZA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LLAVERO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LONCHERA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MACETA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PIN</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PINZA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PAPEL PARA TORTILLAS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PORTA CREDENCIAL</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PORTA TARJETAS</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PULSERA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RELOJ</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SOMBRILLA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TARJETA DE AYUDA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TAZOS</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TERMO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TRAJE DE LUCHADOR</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BABERO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CAMISA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CAMISETA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CHALECO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CHAMARRA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GORRA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MANDIL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PLAYERA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SOMBRERO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VISERA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BEBIDA ENVASADA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DULCES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endParaRPr kumimoji="0" lang="es-ES" sz="700" b="0" i="0" u="none" strike="noStrike" cap="none" normalizeH="0" baseline="0" dirty="0" smtClean="0">
                        <a:ln>
                          <a:noFill/>
                        </a:ln>
                        <a:solidFill>
                          <a:schemeClr val="tx1"/>
                        </a:solidFill>
                        <a:effectLst/>
                        <a:latin typeface="Arial"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endParaRPr kumimoji="0" lang="es-ES" sz="700" b="0" i="0" u="none" strike="noStrike" cap="none" normalizeH="0" baseline="0" dirty="0" smtClean="0">
                        <a:ln>
                          <a:noFill/>
                        </a:ln>
                        <a:solidFill>
                          <a:schemeClr val="tx1"/>
                        </a:solidFill>
                        <a:effectLst/>
                        <a:latin typeface="Arial" charset="0"/>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APERTURA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JORNADA COMUNITARIA </a:t>
                      </a:r>
                      <a:endParaRPr kumimoji="0" lang="es-ES" sz="7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EVENTO CULTURAL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Ó DE ENTRETENIMIENTO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defRPr/>
                      </a:pPr>
                      <a:r>
                        <a:rPr kumimoji="0" lang="en-US" sz="700" b="0" i="0" u="none" strike="noStrike" cap="none" normalizeH="0" baseline="0" dirty="0" smtClean="0">
                          <a:ln>
                            <a:noFill/>
                          </a:ln>
                          <a:solidFill>
                            <a:schemeClr val="tx1"/>
                          </a:solidFill>
                          <a:effectLst/>
                          <a:latin typeface="Arial" charset="0"/>
                          <a:cs typeface="Times New Roman" pitchFamily="18" charset="0"/>
                        </a:rPr>
                        <a:t>EVENTO DEPORTIVO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defRPr/>
                      </a:pPr>
                      <a:r>
                        <a:rPr kumimoji="0" lang="en-US" sz="700" b="0" i="0" u="none" strike="noStrike" cap="none" normalizeH="0" baseline="0" dirty="0" smtClean="0">
                          <a:ln>
                            <a:noFill/>
                          </a:ln>
                          <a:solidFill>
                            <a:schemeClr val="tx1"/>
                          </a:solidFill>
                          <a:effectLst/>
                          <a:latin typeface="Arial" charset="0"/>
                          <a:cs typeface="Times New Roman" pitchFamily="18" charset="0"/>
                        </a:rPr>
                        <a:t>MARCHA Ó CARAVANA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MITIN</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defRPr/>
                      </a:pPr>
                      <a:r>
                        <a:rPr kumimoji="0" lang="en-US" sz="700" b="0" i="0" u="none" strike="noStrike" cap="none" normalizeH="0" baseline="0" dirty="0" smtClean="0">
                          <a:ln>
                            <a:noFill/>
                          </a:ln>
                          <a:solidFill>
                            <a:schemeClr val="tx1"/>
                          </a:solidFill>
                          <a:effectLst/>
                          <a:latin typeface="Arial" charset="0"/>
                          <a:cs typeface="Times New Roman" pitchFamily="18" charset="0"/>
                        </a:rPr>
                        <a:t>BAILE</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defRPr/>
                      </a:pPr>
                      <a:r>
                        <a:rPr kumimoji="0" lang="en-US" sz="700" b="0" i="0" u="none" strike="noStrike" cap="none" normalizeH="0" baseline="0" dirty="0" smtClean="0">
                          <a:ln>
                            <a:noFill/>
                          </a:ln>
                          <a:solidFill>
                            <a:schemeClr val="tx1"/>
                          </a:solidFill>
                          <a:effectLst/>
                          <a:latin typeface="Arial" charset="0"/>
                          <a:cs typeface="Times New Roman" pitchFamily="18" charset="0"/>
                        </a:rPr>
                        <a:t>CABALGATA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defRPr/>
                      </a:pPr>
                      <a:r>
                        <a:rPr kumimoji="0" lang="en-US" sz="700" b="0" i="0" u="none" strike="noStrike" cap="none" normalizeH="0" baseline="0" dirty="0" smtClean="0">
                          <a:ln>
                            <a:noFill/>
                          </a:ln>
                          <a:solidFill>
                            <a:schemeClr val="tx1"/>
                          </a:solidFill>
                          <a:effectLst/>
                          <a:latin typeface="Arial" charset="0"/>
                          <a:cs typeface="Times New Roman" pitchFamily="18" charset="0"/>
                        </a:rPr>
                        <a:t>COMIDA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defRPr/>
                      </a:pPr>
                      <a:r>
                        <a:rPr kumimoji="0" lang="en-US" sz="700" b="0" i="0" u="none" strike="noStrike" cap="none" normalizeH="0" baseline="0" dirty="0" smtClean="0">
                          <a:ln>
                            <a:noFill/>
                          </a:ln>
                          <a:solidFill>
                            <a:schemeClr val="tx1"/>
                          </a:solidFill>
                          <a:effectLst/>
                          <a:latin typeface="Arial" charset="0"/>
                          <a:cs typeface="Times New Roman" pitchFamily="18" charset="0"/>
                        </a:rPr>
                        <a:t>CONCIERTO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defRPr/>
                      </a:pPr>
                      <a:r>
                        <a:rPr kumimoji="0" lang="en-US" sz="700" b="0" i="0" u="none" strike="noStrike" cap="none" normalizeH="0" baseline="0" dirty="0" smtClean="0">
                          <a:ln>
                            <a:noFill/>
                          </a:ln>
                          <a:solidFill>
                            <a:schemeClr val="tx1"/>
                          </a:solidFill>
                          <a:effectLst/>
                          <a:latin typeface="Arial" charset="0"/>
                          <a:cs typeface="Times New Roman" pitchFamily="18" charset="0"/>
                        </a:rPr>
                        <a:t>CONCURSO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defRPr/>
                      </a:pPr>
                      <a:r>
                        <a:rPr kumimoji="0" lang="en-US" sz="700" b="0" i="0" u="none" strike="noStrike" cap="none" normalizeH="0" baseline="0" dirty="0" smtClean="0">
                          <a:ln>
                            <a:noFill/>
                          </a:ln>
                          <a:solidFill>
                            <a:schemeClr val="tx1"/>
                          </a:solidFill>
                          <a:effectLst/>
                          <a:latin typeface="Arial" charset="0"/>
                          <a:cs typeface="Times New Roman" pitchFamily="18" charset="0"/>
                        </a:rPr>
                        <a:t>DESAYUNO </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defRPr/>
                      </a:pPr>
                      <a:r>
                        <a:rPr kumimoji="0" lang="en-US" sz="700" b="0" i="0" u="none" strike="noStrike" cap="none" normalizeH="0" baseline="0" dirty="0" smtClean="0">
                          <a:ln>
                            <a:noFill/>
                          </a:ln>
                          <a:solidFill>
                            <a:schemeClr val="tx1"/>
                          </a:solidFill>
                          <a:effectLst/>
                          <a:latin typeface="Arial" charset="0"/>
                          <a:cs typeface="Times New Roman" pitchFamily="18" charset="0"/>
                        </a:rPr>
                        <a:t>JARIPEO</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r>
                        <a:rPr kumimoji="0" lang="es-ES" sz="700" b="0" i="0" u="none" strike="noStrike" cap="none" normalizeH="0" baseline="0" dirty="0" smtClean="0">
                          <a:ln>
                            <a:noFill/>
                          </a:ln>
                          <a:solidFill>
                            <a:schemeClr val="tx1"/>
                          </a:solidFill>
                          <a:effectLst/>
                          <a:latin typeface="Arial" charset="0"/>
                          <a:cs typeface="Times New Roman" pitchFamily="18" charset="0"/>
                        </a:rPr>
                        <a:t>KERMESSE</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defRPr/>
                      </a:pPr>
                      <a:r>
                        <a:rPr kumimoji="0" lang="en-US" sz="700" b="0" i="0" u="none" strike="noStrike" cap="none" normalizeH="0" baseline="0" dirty="0" smtClean="0">
                          <a:ln>
                            <a:noFill/>
                          </a:ln>
                          <a:solidFill>
                            <a:schemeClr val="tx1"/>
                          </a:solidFill>
                          <a:effectLst/>
                          <a:latin typeface="Arial" charset="0"/>
                          <a:cs typeface="Times New Roman" pitchFamily="18" charset="0"/>
                        </a:rPr>
                        <a:t>PLÁTICA CIUDADANA</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defRPr/>
                      </a:pPr>
                      <a:r>
                        <a:rPr kumimoji="0" lang="en-US" sz="700" b="0" i="0" u="none" strike="noStrike" cap="none" normalizeH="0" baseline="0" dirty="0" smtClean="0">
                          <a:ln>
                            <a:noFill/>
                          </a:ln>
                          <a:solidFill>
                            <a:schemeClr val="tx1"/>
                          </a:solidFill>
                          <a:effectLst/>
                          <a:latin typeface="Arial" charset="0"/>
                          <a:cs typeface="Times New Roman" pitchFamily="18" charset="0"/>
                        </a:rPr>
                        <a:t>PROYECCIÓN AUDIOVISUAL</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defRPr/>
                      </a:pPr>
                      <a:r>
                        <a:rPr kumimoji="0" lang="en-US" sz="700" b="0" i="0" u="none" strike="noStrike" cap="none" normalizeH="0" baseline="0" dirty="0" smtClean="0">
                          <a:ln>
                            <a:noFill/>
                          </a:ln>
                          <a:solidFill>
                            <a:schemeClr val="tx1"/>
                          </a:solidFill>
                          <a:effectLst/>
                          <a:latin typeface="Arial" charset="0"/>
                          <a:cs typeface="Times New Roman" pitchFamily="18" charset="0"/>
                        </a:rPr>
                        <a:t>OTROS</a:t>
                      </a:r>
                    </a:p>
                    <a:p>
                      <a:pPr marL="342900" marR="0" lvl="0" indent="-342900" algn="l" defTabSz="914400" rtl="0" eaLnBrk="0" fontAlgn="base" latinLnBrk="0" hangingPunct="0">
                        <a:lnSpc>
                          <a:spcPct val="100000"/>
                        </a:lnSpc>
                        <a:spcBef>
                          <a:spcPct val="0"/>
                        </a:spcBef>
                        <a:spcAft>
                          <a:spcPct val="0"/>
                        </a:spcAft>
                        <a:buClrTx/>
                        <a:buSzTx/>
                        <a:buFontTx/>
                        <a:buNone/>
                        <a:tabLst>
                          <a:tab pos="449263" algn="r"/>
                          <a:tab pos="2806700" algn="ctr"/>
                          <a:tab pos="5611813" algn="r"/>
                        </a:tabLst>
                      </a:pPr>
                      <a:endParaRPr kumimoji="0" lang="en-US" sz="700" b="0" i="0" u="none" strike="noStrike" cap="none" normalizeH="0" baseline="0" dirty="0" smtClean="0">
                        <a:ln>
                          <a:noFill/>
                        </a:ln>
                        <a:solidFill>
                          <a:schemeClr val="tx1"/>
                        </a:solidFill>
                        <a:effectLst/>
                        <a:latin typeface="Arial" charset="0"/>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6405" name="4 CuadroTexto"/>
          <p:cNvSpPr txBox="1">
            <a:spLocks noChangeArrowheads="1"/>
          </p:cNvSpPr>
          <p:nvPr/>
        </p:nvSpPr>
        <p:spPr bwMode="auto">
          <a:xfrm>
            <a:off x="468313" y="1598359"/>
            <a:ext cx="8207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400" dirty="0"/>
              <a:t>Elementos propagandísticos observados del </a:t>
            </a:r>
            <a:r>
              <a:rPr lang="es-MX" sz="1400" dirty="0" smtClean="0"/>
              <a:t>17 de marzo al 3 de julio.</a:t>
            </a:r>
            <a:endParaRPr lang="es-MX" sz="1400" dirty="0"/>
          </a:p>
        </p:txBody>
      </p:sp>
    </p:spTree>
    <p:extLst>
      <p:ext uri="{BB962C8B-B14F-4D97-AF65-F5344CB8AC3E}">
        <p14:creationId xmlns:p14="http://schemas.microsoft.com/office/powerpoint/2010/main" val="27327413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34200" y="6432550"/>
            <a:ext cx="2133600" cy="365125"/>
          </a:xfrm>
        </p:spPr>
        <p:txBody>
          <a:bodyPr/>
          <a:lstStyle/>
          <a:p>
            <a:pPr>
              <a:defRPr/>
            </a:pPr>
            <a:fld id="{98D56780-E382-4137-BB34-6B45B01F0A6B}" type="slidenum">
              <a:rPr lang="es-ES"/>
              <a:pPr>
                <a:defRPr/>
              </a:pPr>
              <a:t>34</a:t>
            </a:fld>
            <a:endParaRPr lang="es-ES" dirty="0"/>
          </a:p>
        </p:txBody>
      </p:sp>
      <p:sp>
        <p:nvSpPr>
          <p:cNvPr id="17411" name="Rectangle 2"/>
          <p:cNvSpPr>
            <a:spLocks noGrp="1" noChangeArrowheads="1"/>
          </p:cNvSpPr>
          <p:nvPr>
            <p:ph type="title"/>
          </p:nvPr>
        </p:nvSpPr>
        <p:spPr>
          <a:xfrm>
            <a:off x="57150" y="647700"/>
            <a:ext cx="2143125" cy="444627"/>
          </a:xfrm>
        </p:spPr>
        <p:txBody>
          <a:bodyPr>
            <a:normAutofit/>
          </a:bodyPr>
          <a:lstStyle/>
          <a:p>
            <a:r>
              <a:rPr lang="es-MX" sz="2000" b="1" dirty="0" smtClean="0">
                <a:solidFill>
                  <a:schemeClr val="tx1"/>
                </a:solidFill>
              </a:rPr>
              <a:t> </a:t>
            </a:r>
            <a:r>
              <a:rPr lang="es-MX" sz="2000" b="1" dirty="0" smtClean="0">
                <a:solidFill>
                  <a:srgbClr val="7030A0"/>
                </a:solidFill>
              </a:rPr>
              <a:t>IX. REMOCIONES</a:t>
            </a:r>
            <a:endParaRPr lang="es-ES" sz="1400" dirty="0" smtClean="0">
              <a:solidFill>
                <a:schemeClr val="tx1"/>
              </a:solidFill>
            </a:endParaRPr>
          </a:p>
        </p:txBody>
      </p:sp>
      <p:sp>
        <p:nvSpPr>
          <p:cNvPr id="17414" name="2 Rectángulo"/>
          <p:cNvSpPr>
            <a:spLocks noChangeArrowheads="1"/>
          </p:cNvSpPr>
          <p:nvPr/>
        </p:nvSpPr>
        <p:spPr bwMode="auto">
          <a:xfrm>
            <a:off x="6430083" y="4903311"/>
            <a:ext cx="225671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s-MX" sz="1000" dirty="0" smtClean="0"/>
              <a:t>Para llevar a cabo cada una de las sustituciones por renuncia, o no aceptación del cargo, se consideraron las calificaciones que obtuvieron los aspirantes al cargo, en cada Distrito, por lo que para ocupar </a:t>
            </a:r>
            <a:r>
              <a:rPr lang="es-MX" sz="1000" dirty="0"/>
              <a:t>la vacante de C</a:t>
            </a:r>
            <a:r>
              <a:rPr lang="es-MX" sz="1000" dirty="0" smtClean="0"/>
              <a:t>oordinador Distrital o </a:t>
            </a:r>
            <a:r>
              <a:rPr lang="es-MX" sz="1000" dirty="0" err="1" smtClean="0"/>
              <a:t>Monitorista</a:t>
            </a:r>
            <a:r>
              <a:rPr lang="es-MX" sz="1000" dirty="0" smtClean="0"/>
              <a:t>, se tomó de la lista de reserva.</a:t>
            </a:r>
            <a:endParaRPr lang="es-ES" sz="1000" dirty="0"/>
          </a:p>
        </p:txBody>
      </p:sp>
      <p:pic>
        <p:nvPicPr>
          <p:cNvPr id="757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4548" y="464125"/>
            <a:ext cx="4195285" cy="576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47217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34200" y="6432550"/>
            <a:ext cx="2133600" cy="365125"/>
          </a:xfrm>
        </p:spPr>
        <p:txBody>
          <a:bodyPr/>
          <a:lstStyle/>
          <a:p>
            <a:pPr>
              <a:defRPr/>
            </a:pPr>
            <a:fld id="{98D56780-E382-4137-BB34-6B45B01F0A6B}" type="slidenum">
              <a:rPr lang="es-ES"/>
              <a:pPr>
                <a:defRPr/>
              </a:pPr>
              <a:t>35</a:t>
            </a:fld>
            <a:endParaRPr lang="es-ES" dirty="0"/>
          </a:p>
        </p:txBody>
      </p:sp>
      <p:sp>
        <p:nvSpPr>
          <p:cNvPr id="17411" name="Rectangle 2"/>
          <p:cNvSpPr>
            <a:spLocks noGrp="1" noChangeArrowheads="1"/>
          </p:cNvSpPr>
          <p:nvPr>
            <p:ph type="title"/>
          </p:nvPr>
        </p:nvSpPr>
        <p:spPr>
          <a:xfrm>
            <a:off x="395288" y="588296"/>
            <a:ext cx="8229600" cy="360362"/>
          </a:xfrm>
        </p:spPr>
        <p:txBody>
          <a:bodyPr>
            <a:normAutofit fontScale="90000"/>
          </a:bodyPr>
          <a:lstStyle/>
          <a:p>
            <a:r>
              <a:rPr lang="es-MX" sz="2000" b="1" dirty="0" smtClean="0">
                <a:solidFill>
                  <a:schemeClr val="tx1"/>
                </a:solidFill>
              </a:rPr>
              <a:t> </a:t>
            </a:r>
            <a:r>
              <a:rPr lang="es-MX" sz="2000" b="1" dirty="0" smtClean="0">
                <a:solidFill>
                  <a:srgbClr val="7030A0"/>
                </a:solidFill>
              </a:rPr>
              <a:t>X. INCIDENTES</a:t>
            </a:r>
            <a:endParaRPr lang="es-ES" sz="1400" dirty="0" smtClean="0">
              <a:solidFill>
                <a:schemeClr val="tx1"/>
              </a:solidFill>
            </a:endParaRPr>
          </a:p>
        </p:txBody>
      </p:sp>
      <p:graphicFrame>
        <p:nvGraphicFramePr>
          <p:cNvPr id="2" name="1 Tabla"/>
          <p:cNvGraphicFramePr>
            <a:graphicFrameLocks noGrp="1"/>
          </p:cNvGraphicFramePr>
          <p:nvPr>
            <p:extLst>
              <p:ext uri="{D42A27DB-BD31-4B8C-83A1-F6EECF244321}">
                <p14:modId xmlns:p14="http://schemas.microsoft.com/office/powerpoint/2010/main" val="3228122853"/>
              </p:ext>
            </p:extLst>
          </p:nvPr>
        </p:nvGraphicFramePr>
        <p:xfrm>
          <a:off x="1485900" y="1005812"/>
          <a:ext cx="6038850" cy="5156862"/>
        </p:xfrm>
        <a:graphic>
          <a:graphicData uri="http://schemas.openxmlformats.org/drawingml/2006/table">
            <a:tbl>
              <a:tblPr/>
              <a:tblGrid>
                <a:gridCol w="2166068"/>
                <a:gridCol w="2050296"/>
                <a:gridCol w="911243"/>
                <a:gridCol w="911243"/>
              </a:tblGrid>
              <a:tr h="594847">
                <a:tc gridSpan="4">
                  <a:txBody>
                    <a:bodyPr/>
                    <a:lstStyle/>
                    <a:p>
                      <a:pPr algn="ctr" fontAlgn="ctr"/>
                      <a:r>
                        <a:rPr lang="es-ES" sz="1100" b="1" i="0" u="none" strike="noStrike" dirty="0">
                          <a:solidFill>
                            <a:srgbClr val="FFFFFF"/>
                          </a:solidFill>
                          <a:effectLst/>
                          <a:latin typeface="Arial"/>
                        </a:rPr>
                        <a:t>TOTAL DE INCIDENTES QUE SE PRESENTARON  DURANTE EL PERIODO </a:t>
                      </a:r>
                      <a:r>
                        <a:rPr lang="es-ES" sz="1100" b="1" i="0" u="none" strike="noStrike" dirty="0" smtClean="0">
                          <a:solidFill>
                            <a:srgbClr val="FFFFFF"/>
                          </a:solidFill>
                          <a:effectLst/>
                          <a:latin typeface="Arial"/>
                        </a:rPr>
                        <a:t>DE PRECAMPAÑAS, INTERCAMPAÑAS Y </a:t>
                      </a:r>
                      <a:r>
                        <a:rPr lang="es-ES" sz="1100" b="1" i="0" u="none" strike="noStrike" dirty="0">
                          <a:solidFill>
                            <a:srgbClr val="FFFFFF"/>
                          </a:solidFill>
                          <a:effectLst/>
                          <a:latin typeface="Arial"/>
                        </a:rPr>
                        <a:t>CAMPAÑAS </a:t>
                      </a:r>
                      <a:r>
                        <a:rPr lang="es-ES" sz="1100" b="1" i="0" u="none" strike="noStrike" dirty="0" smtClean="0">
                          <a:solidFill>
                            <a:srgbClr val="FFFFFF"/>
                          </a:solidFill>
                          <a:effectLst/>
                          <a:latin typeface="Arial"/>
                        </a:rPr>
                        <a:t>DEL PROCESO </a:t>
                      </a:r>
                      <a:r>
                        <a:rPr lang="es-ES" sz="1100" b="1" i="0" u="none" strike="noStrike" dirty="0">
                          <a:solidFill>
                            <a:srgbClr val="FFFFFF"/>
                          </a:solidFill>
                          <a:effectLst/>
                          <a:latin typeface="Arial"/>
                        </a:rPr>
                        <a:t>ELECTORAL 2011.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hMerge="1">
                  <a:txBody>
                    <a:bodyPr/>
                    <a:lstStyle/>
                    <a:p>
                      <a:endParaRPr lang="es-MX"/>
                    </a:p>
                  </a:txBody>
                  <a:tcPr/>
                </a:tc>
                <a:tc hMerge="1">
                  <a:txBody>
                    <a:bodyPr/>
                    <a:lstStyle/>
                    <a:p>
                      <a:endParaRPr lang="es-MX"/>
                    </a:p>
                  </a:txBody>
                  <a:tcPr/>
                </a:tc>
                <a:tc hMerge="1">
                  <a:txBody>
                    <a:bodyPr/>
                    <a:lstStyle/>
                    <a:p>
                      <a:endParaRPr lang="es-MX"/>
                    </a:p>
                  </a:txBody>
                  <a:tcPr/>
                </a:tc>
              </a:tr>
              <a:tr h="340893">
                <a:tc>
                  <a:txBody>
                    <a:bodyPr/>
                    <a:lstStyle/>
                    <a:p>
                      <a:pPr algn="ctr" fontAlgn="ctr"/>
                      <a:r>
                        <a:rPr lang="es-MX" sz="900" b="1" i="0" u="none" strike="noStrike">
                          <a:solidFill>
                            <a:srgbClr val="FFFFFF"/>
                          </a:solidFill>
                          <a:effectLst/>
                          <a:latin typeface="Calibri"/>
                        </a:rPr>
                        <a:t>DISTRITO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900" b="1" i="0" u="none" strike="noStrike">
                          <a:solidFill>
                            <a:srgbClr val="FFFFFF"/>
                          </a:solidFill>
                          <a:effectLst/>
                          <a:latin typeface="Calibri"/>
                        </a:rPr>
                        <a:t>MUNICIPIO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900" b="1" i="0" u="none" strike="noStrike">
                          <a:solidFill>
                            <a:srgbClr val="FFFFFF"/>
                          </a:solidFill>
                          <a:effectLst/>
                          <a:latin typeface="Calibri"/>
                        </a:rPr>
                        <a:t>NÚMERO DE INCIDENTES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c>
                  <a:txBody>
                    <a:bodyPr/>
                    <a:lstStyle/>
                    <a:p>
                      <a:pPr algn="ctr" fontAlgn="ctr"/>
                      <a:r>
                        <a:rPr lang="es-MX" sz="900" b="1" i="0" u="none" strike="noStrike">
                          <a:solidFill>
                            <a:srgbClr val="FFFFFF"/>
                          </a:solidFill>
                          <a:effectLst/>
                          <a:latin typeface="Calibri"/>
                        </a:rPr>
                        <a:t>TOTAL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3399"/>
                    </a:solidFill>
                  </a:tcPr>
                </a:tc>
              </a:tr>
              <a:tr h="297424">
                <a:tc>
                  <a:txBody>
                    <a:bodyPr/>
                    <a:lstStyle/>
                    <a:p>
                      <a:pPr algn="ctr" fontAlgn="ctr"/>
                      <a:r>
                        <a:rPr lang="es-MX" sz="1100" b="0" i="0" u="none" strike="noStrike" dirty="0">
                          <a:solidFill>
                            <a:srgbClr val="000000"/>
                          </a:solidFill>
                          <a:effectLst/>
                          <a:latin typeface="Arial"/>
                        </a:rPr>
                        <a:t>III </a:t>
                      </a:r>
                      <a:r>
                        <a:rPr lang="es-MX" sz="1100" b="0" i="0" u="none" strike="noStrike" dirty="0" err="1">
                          <a:solidFill>
                            <a:srgbClr val="000000"/>
                          </a:solidFill>
                          <a:effectLst/>
                          <a:latin typeface="Arial"/>
                        </a:rPr>
                        <a:t>Temoaya</a:t>
                      </a:r>
                      <a:endParaRPr lang="es-MX" sz="1100" b="0" i="0" u="none" strike="noStrike" dirty="0">
                        <a:solidFill>
                          <a:srgbClr val="000000"/>
                        </a:solidFill>
                        <a:effectLst/>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Arial"/>
                        </a:rPr>
                        <a:t>Jiquipilco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18">
                  <a:txBody>
                    <a:bodyPr/>
                    <a:lstStyle/>
                    <a:p>
                      <a:pPr algn="ctr" fontAlgn="ctr"/>
                      <a:r>
                        <a:rPr lang="es-MX" sz="1100" b="1" i="0" u="none" strike="noStrike" dirty="0">
                          <a:solidFill>
                            <a:srgbClr val="000000"/>
                          </a:solidFill>
                          <a:effectLst/>
                          <a:latin typeface="Arial"/>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8787">
                <a:tc>
                  <a:txBody>
                    <a:bodyPr/>
                    <a:lstStyle/>
                    <a:p>
                      <a:pPr algn="ctr" fontAlgn="ctr"/>
                      <a:r>
                        <a:rPr lang="es-MX" sz="1100" b="0" i="0" u="none" strike="noStrike" dirty="0">
                          <a:solidFill>
                            <a:srgbClr val="000000"/>
                          </a:solidFill>
                          <a:effectLst/>
                          <a:latin typeface="Arial"/>
                        </a:rPr>
                        <a:t>V </a:t>
                      </a:r>
                      <a:r>
                        <a:rPr lang="es-MX" sz="1100" b="0" i="0" u="none" strike="noStrike" dirty="0" err="1">
                          <a:solidFill>
                            <a:srgbClr val="000000"/>
                          </a:solidFill>
                          <a:effectLst/>
                          <a:latin typeface="Arial"/>
                        </a:rPr>
                        <a:t>Tenango</a:t>
                      </a:r>
                      <a:r>
                        <a:rPr lang="es-MX" sz="1100" b="0" i="0" u="none" strike="noStrike" dirty="0">
                          <a:solidFill>
                            <a:srgbClr val="000000"/>
                          </a:solidFill>
                          <a:effectLst/>
                          <a:latin typeface="Arial"/>
                        </a:rPr>
                        <a:t> del Valle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Arial"/>
                        </a:rPr>
                        <a:t>Santa María Rayón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r h="228787">
                <a:tc>
                  <a:txBody>
                    <a:bodyPr/>
                    <a:lstStyle/>
                    <a:p>
                      <a:pPr algn="ctr" fontAlgn="ctr"/>
                      <a:r>
                        <a:rPr lang="es-MX" sz="1100" b="0" i="0" u="none" strike="noStrike" dirty="0">
                          <a:solidFill>
                            <a:srgbClr val="000000"/>
                          </a:solidFill>
                          <a:effectLst/>
                          <a:latin typeface="Arial"/>
                        </a:rPr>
                        <a:t>VI </a:t>
                      </a:r>
                      <a:r>
                        <a:rPr lang="es-MX" sz="1100" b="0" i="0" u="none" strike="noStrike" dirty="0" err="1">
                          <a:solidFill>
                            <a:srgbClr val="000000"/>
                          </a:solidFill>
                          <a:effectLst/>
                          <a:latin typeface="Arial"/>
                        </a:rPr>
                        <a:t>Tianguistenco</a:t>
                      </a:r>
                      <a:endParaRPr lang="es-MX" sz="1100" b="0" i="0" u="none" strike="noStrike" dirty="0">
                        <a:solidFill>
                          <a:srgbClr val="000000"/>
                        </a:solidFill>
                        <a:effectLst/>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dirty="0">
                          <a:solidFill>
                            <a:srgbClr val="000000"/>
                          </a:solidFill>
                          <a:effectLst/>
                          <a:latin typeface="Arial"/>
                        </a:rPr>
                        <a:t>Atizapán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r h="228787">
                <a:tc>
                  <a:txBody>
                    <a:bodyPr/>
                    <a:lstStyle/>
                    <a:p>
                      <a:pPr algn="ctr" fontAlgn="ctr"/>
                      <a:r>
                        <a:rPr lang="es-MX" sz="1100" b="0" i="0" u="none" strike="noStrike">
                          <a:solidFill>
                            <a:srgbClr val="000000"/>
                          </a:solidFill>
                          <a:effectLst/>
                          <a:latin typeface="Arial"/>
                        </a:rPr>
                        <a:t>X Valle de Bravo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dirty="0">
                          <a:solidFill>
                            <a:srgbClr val="000000"/>
                          </a:solidFill>
                          <a:effectLst/>
                          <a:latin typeface="Arial"/>
                        </a:rPr>
                        <a:t>Villa Victoria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r h="240227">
                <a:tc>
                  <a:txBody>
                    <a:bodyPr/>
                    <a:lstStyle/>
                    <a:p>
                      <a:pPr algn="ctr" fontAlgn="ctr"/>
                      <a:r>
                        <a:rPr lang="es-MX" sz="1100" b="0" i="0" u="none" strike="noStrike">
                          <a:solidFill>
                            <a:srgbClr val="000000"/>
                          </a:solidFill>
                          <a:effectLst/>
                          <a:latin typeface="Arial"/>
                        </a:rPr>
                        <a:t>XII El Oro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dirty="0">
                          <a:solidFill>
                            <a:srgbClr val="000000"/>
                          </a:solidFill>
                          <a:effectLst/>
                          <a:latin typeface="Arial"/>
                        </a:rPr>
                        <a:t>San Felipe del Progreso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r h="228787">
                <a:tc>
                  <a:txBody>
                    <a:bodyPr/>
                    <a:lstStyle/>
                    <a:p>
                      <a:pPr algn="ctr" fontAlgn="ctr"/>
                      <a:r>
                        <a:rPr lang="es-MX" sz="1100" b="0" i="0" u="none" strike="noStrike">
                          <a:solidFill>
                            <a:srgbClr val="000000"/>
                          </a:solidFill>
                          <a:effectLst/>
                          <a:latin typeface="Arial"/>
                        </a:rPr>
                        <a:t>XIII Atlacomulco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dirty="0" err="1">
                          <a:solidFill>
                            <a:srgbClr val="000000"/>
                          </a:solidFill>
                          <a:effectLst/>
                          <a:latin typeface="Arial"/>
                        </a:rPr>
                        <a:t>Acambay</a:t>
                      </a:r>
                      <a:endParaRPr lang="es-MX" sz="1100" b="0" i="0" u="none" strike="noStrike" dirty="0">
                        <a:solidFill>
                          <a:srgbClr val="000000"/>
                        </a:solidFill>
                        <a:effectLst/>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r h="228787">
                <a:tc>
                  <a:txBody>
                    <a:bodyPr/>
                    <a:lstStyle/>
                    <a:p>
                      <a:pPr algn="ctr" fontAlgn="ctr"/>
                      <a:r>
                        <a:rPr lang="es-MX" sz="1100" b="0" i="0" u="none" strike="noStrike">
                          <a:solidFill>
                            <a:srgbClr val="000000"/>
                          </a:solidFill>
                          <a:effectLst/>
                          <a:latin typeface="Arial"/>
                        </a:rPr>
                        <a:t>XIV Jilotepec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dirty="0" err="1">
                          <a:solidFill>
                            <a:srgbClr val="000000"/>
                          </a:solidFill>
                          <a:effectLst/>
                          <a:latin typeface="Arial"/>
                        </a:rPr>
                        <a:t>Jilotepec</a:t>
                      </a:r>
                      <a:endParaRPr lang="es-MX" sz="1100" b="0" i="0" u="none" strike="noStrike" dirty="0">
                        <a:solidFill>
                          <a:srgbClr val="000000"/>
                        </a:solidFill>
                        <a:effectLst/>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r h="228787">
                <a:tc>
                  <a:txBody>
                    <a:bodyPr/>
                    <a:lstStyle/>
                    <a:p>
                      <a:pPr algn="ctr" fontAlgn="ctr"/>
                      <a:r>
                        <a:rPr lang="es-MX" sz="1100" b="0" i="0" u="none" strike="noStrike">
                          <a:solidFill>
                            <a:srgbClr val="000000"/>
                          </a:solidFill>
                          <a:effectLst/>
                          <a:latin typeface="Arial"/>
                        </a:rPr>
                        <a:t>XV  Ixtlahuaca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dirty="0">
                          <a:solidFill>
                            <a:srgbClr val="000000"/>
                          </a:solidFill>
                          <a:effectLst/>
                          <a:latin typeface="Arial"/>
                        </a:rPr>
                        <a:t>Ixtlahuaca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r h="228787">
                <a:tc>
                  <a:txBody>
                    <a:bodyPr/>
                    <a:lstStyle/>
                    <a:p>
                      <a:pPr algn="ctr" fontAlgn="ctr"/>
                      <a:r>
                        <a:rPr lang="es-MX" sz="1100" b="0" i="0" u="none" strike="noStrike">
                          <a:solidFill>
                            <a:srgbClr val="000000"/>
                          </a:solidFill>
                          <a:effectLst/>
                          <a:latin typeface="Arial"/>
                        </a:rPr>
                        <a:t>XXI Ecatepec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Arial"/>
                        </a:rPr>
                        <a:t>Ecatepec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r h="228787">
                <a:tc>
                  <a:txBody>
                    <a:bodyPr/>
                    <a:lstStyle/>
                    <a:p>
                      <a:pPr algn="ctr" fontAlgn="ctr"/>
                      <a:r>
                        <a:rPr lang="es-MX" sz="1100" b="0" i="0" u="none" strike="noStrike">
                          <a:solidFill>
                            <a:srgbClr val="000000"/>
                          </a:solidFill>
                          <a:effectLst/>
                          <a:latin typeface="Arial"/>
                        </a:rPr>
                        <a:t>XXIII  Texcoco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dirty="0" err="1">
                          <a:solidFill>
                            <a:srgbClr val="000000"/>
                          </a:solidFill>
                          <a:effectLst/>
                          <a:latin typeface="Arial"/>
                        </a:rPr>
                        <a:t>Tepetlaoxtoc</a:t>
                      </a:r>
                      <a:endParaRPr lang="es-MX" sz="1100" b="0" i="0" u="none" strike="noStrike" dirty="0">
                        <a:solidFill>
                          <a:srgbClr val="000000"/>
                        </a:solidFill>
                        <a:effectLst/>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r h="228787">
                <a:tc>
                  <a:txBody>
                    <a:bodyPr/>
                    <a:lstStyle/>
                    <a:p>
                      <a:pPr algn="ctr" fontAlgn="ctr"/>
                      <a:r>
                        <a:rPr lang="es-MX" sz="1100" b="0" i="0" u="none" strike="noStrike">
                          <a:solidFill>
                            <a:srgbClr val="000000"/>
                          </a:solidFill>
                          <a:effectLst/>
                          <a:latin typeface="Arial"/>
                        </a:rPr>
                        <a:t>XXIV Nezahualcóyotl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dirty="0">
                          <a:solidFill>
                            <a:srgbClr val="000000"/>
                          </a:solidFill>
                          <a:effectLst/>
                          <a:latin typeface="Arial"/>
                        </a:rPr>
                        <a:t>Nezahualcóyotl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r h="228787">
                <a:tc>
                  <a:txBody>
                    <a:bodyPr/>
                    <a:lstStyle/>
                    <a:p>
                      <a:pPr algn="ctr" fontAlgn="ctr"/>
                      <a:r>
                        <a:rPr lang="es-MX" sz="1100" b="0" i="0" u="none" strike="noStrike">
                          <a:solidFill>
                            <a:srgbClr val="000000"/>
                          </a:solidFill>
                          <a:effectLst/>
                          <a:latin typeface="Arial"/>
                        </a:rPr>
                        <a:t>XXXI  Chalco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Arial"/>
                        </a:rPr>
                        <a:t>Chalco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r h="228787">
                <a:tc>
                  <a:txBody>
                    <a:bodyPr/>
                    <a:lstStyle/>
                    <a:p>
                      <a:pPr algn="ctr" fontAlgn="ctr"/>
                      <a:r>
                        <a:rPr lang="es-MX" sz="1100" b="0" i="0" u="none" strike="noStrike">
                          <a:solidFill>
                            <a:srgbClr val="000000"/>
                          </a:solidFill>
                          <a:effectLst/>
                          <a:latin typeface="Arial"/>
                        </a:rPr>
                        <a:t>XXXI  La Paz</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dirty="0">
                          <a:solidFill>
                            <a:srgbClr val="000000"/>
                          </a:solidFill>
                          <a:effectLst/>
                          <a:latin typeface="Arial"/>
                        </a:rPr>
                        <a:t>Chimalhuacán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r h="228787">
                <a:tc>
                  <a:txBody>
                    <a:bodyPr/>
                    <a:lstStyle/>
                    <a:p>
                      <a:pPr algn="ctr" fontAlgn="ctr"/>
                      <a:r>
                        <a:rPr lang="es-MX" sz="1100" b="0" i="0" u="none" strike="noStrike">
                          <a:solidFill>
                            <a:srgbClr val="000000"/>
                          </a:solidFill>
                          <a:effectLst/>
                          <a:latin typeface="Arial"/>
                        </a:rPr>
                        <a:t>XXXIII  Ecatepec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Arial"/>
                        </a:rPr>
                        <a:t>Ecatepec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r h="251666">
                <a:tc>
                  <a:txBody>
                    <a:bodyPr/>
                    <a:lstStyle/>
                    <a:p>
                      <a:pPr algn="ctr" fontAlgn="ctr"/>
                      <a:r>
                        <a:rPr lang="es-MX" sz="1100" b="0" i="0" u="none" strike="noStrike">
                          <a:solidFill>
                            <a:srgbClr val="000000"/>
                          </a:solidFill>
                          <a:effectLst/>
                          <a:latin typeface="Arial"/>
                        </a:rPr>
                        <a:t>XXXVI. Villa del Carbón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dirty="0">
                          <a:solidFill>
                            <a:srgbClr val="000000"/>
                          </a:solidFill>
                          <a:effectLst/>
                          <a:latin typeface="Arial"/>
                        </a:rPr>
                        <a:t>Tepotzotlán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r h="228787">
                <a:tc>
                  <a:txBody>
                    <a:bodyPr/>
                    <a:lstStyle/>
                    <a:p>
                      <a:pPr algn="ctr" fontAlgn="ctr"/>
                      <a:r>
                        <a:rPr lang="es-MX" sz="1100" b="0" i="0" u="none" strike="noStrike">
                          <a:solidFill>
                            <a:srgbClr val="000000"/>
                          </a:solidFill>
                          <a:effectLst/>
                          <a:latin typeface="Arial"/>
                        </a:rPr>
                        <a:t>XXXVII Tlalnepantla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Arial"/>
                        </a:rPr>
                        <a:t>Tlalnepantla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r h="228787">
                <a:tc>
                  <a:txBody>
                    <a:bodyPr/>
                    <a:lstStyle/>
                    <a:p>
                      <a:pPr algn="ctr" fontAlgn="ctr"/>
                      <a:r>
                        <a:rPr lang="es-MX" sz="1100" b="0" i="0" u="none" strike="noStrike">
                          <a:solidFill>
                            <a:srgbClr val="000000"/>
                          </a:solidFill>
                          <a:effectLst/>
                          <a:latin typeface="Arial"/>
                        </a:rPr>
                        <a:t>XLII  Ecatepec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Arial"/>
                        </a:rPr>
                        <a:t>Ecatepec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a:solidFill>
                            <a:srgbClr val="000000"/>
                          </a:solidFill>
                          <a:effectLst/>
                          <a:latin typeface="Arial"/>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r h="228787">
                <a:tc>
                  <a:txBody>
                    <a:bodyPr/>
                    <a:lstStyle/>
                    <a:p>
                      <a:pPr algn="ctr" fontAlgn="ctr"/>
                      <a:r>
                        <a:rPr lang="es-MX" sz="1100" b="0" i="0" u="none" strike="noStrike">
                          <a:solidFill>
                            <a:srgbClr val="000000"/>
                          </a:solidFill>
                          <a:effectLst/>
                          <a:latin typeface="Arial"/>
                        </a:rPr>
                        <a:t>XLIV Nicolás Romero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0" i="0" u="none" strike="noStrike" dirty="0">
                          <a:solidFill>
                            <a:srgbClr val="000000"/>
                          </a:solidFill>
                          <a:effectLst/>
                          <a:latin typeface="Arial"/>
                        </a:rPr>
                        <a:t>Nicolás Romero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dirty="0">
                          <a:solidFill>
                            <a:srgbClr val="000000"/>
                          </a:solidFill>
                          <a:effectLst/>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MX"/>
                    </a:p>
                  </a:txBody>
                  <a:tcPr/>
                </a:tc>
              </a:tr>
            </a:tbl>
          </a:graphicData>
        </a:graphic>
      </p:graphicFrame>
    </p:spTree>
    <p:extLst>
      <p:ext uri="{BB962C8B-B14F-4D97-AF65-F5344CB8AC3E}">
        <p14:creationId xmlns:p14="http://schemas.microsoft.com/office/powerpoint/2010/main" val="42443499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1 Título"/>
          <p:cNvSpPr>
            <a:spLocks noGrp="1"/>
          </p:cNvSpPr>
          <p:nvPr>
            <p:ph type="title" idx="4294967295"/>
          </p:nvPr>
        </p:nvSpPr>
        <p:spPr>
          <a:xfrm>
            <a:off x="107950" y="635254"/>
            <a:ext cx="8928100" cy="723900"/>
          </a:xfrm>
        </p:spPr>
        <p:txBody>
          <a:bodyPr/>
          <a:lstStyle/>
          <a:p>
            <a:r>
              <a:rPr lang="es-ES" sz="2000" b="1" dirty="0" smtClean="0">
                <a:solidFill>
                  <a:srgbClr val="7030A0"/>
                </a:solidFill>
              </a:rPr>
              <a:t>XI. TIPOS DE REPORTES DEL LEVANTAMIENTO DE LA INFORMACIÓN </a:t>
            </a:r>
            <a:br>
              <a:rPr lang="es-ES" sz="2000" b="1" dirty="0" smtClean="0">
                <a:solidFill>
                  <a:srgbClr val="7030A0"/>
                </a:solidFill>
              </a:rPr>
            </a:br>
            <a:r>
              <a:rPr lang="es-ES" sz="2000" b="1" dirty="0" smtClean="0">
                <a:solidFill>
                  <a:srgbClr val="7030A0"/>
                </a:solidFill>
              </a:rPr>
              <a:t>POR ACTORES POLÍTICOS Y GUBERNAMENTAL</a:t>
            </a:r>
            <a:endParaRPr lang="es-MX" sz="2000" b="1" dirty="0" smtClean="0">
              <a:solidFill>
                <a:srgbClr val="7030A0"/>
              </a:solidFill>
            </a:endParaRPr>
          </a:p>
        </p:txBody>
      </p:sp>
      <p:graphicFrame>
        <p:nvGraphicFramePr>
          <p:cNvPr id="107559" name="Group 39"/>
          <p:cNvGraphicFramePr>
            <a:graphicFrameLocks noGrp="1"/>
          </p:cNvGraphicFramePr>
          <p:nvPr>
            <p:extLst>
              <p:ext uri="{D42A27DB-BD31-4B8C-83A1-F6EECF244321}">
                <p14:modId xmlns:p14="http://schemas.microsoft.com/office/powerpoint/2010/main" val="684996309"/>
              </p:ext>
            </p:extLst>
          </p:nvPr>
        </p:nvGraphicFramePr>
        <p:xfrm>
          <a:off x="1331913" y="1469454"/>
          <a:ext cx="6553200" cy="4330700"/>
        </p:xfrm>
        <a:graphic>
          <a:graphicData uri="http://schemas.openxmlformats.org/drawingml/2006/table">
            <a:tbl>
              <a:tblPr/>
              <a:tblGrid>
                <a:gridCol w="3312533"/>
                <a:gridCol w="3240667"/>
              </a:tblGrid>
              <a:tr h="4330700">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1" i="0" u="none" strike="noStrike" cap="none" normalizeH="0" baseline="0" dirty="0" smtClean="0">
                          <a:ln>
                            <a:noFill/>
                          </a:ln>
                          <a:solidFill>
                            <a:schemeClr val="tx1"/>
                          </a:solidFill>
                          <a:effectLst/>
                          <a:latin typeface="Arial" charset="0"/>
                          <a:cs typeface="Times New Roman" pitchFamily="18" charset="0"/>
                        </a:rPr>
                        <a:t>Generales</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charset="0"/>
                          <a:cs typeface="Times New Roman" pitchFamily="18" charset="0"/>
                        </a:rPr>
                        <a:t>1. Por Partido Político ó Coalición</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charset="0"/>
                          <a:cs typeface="Times New Roman" pitchFamily="18" charset="0"/>
                        </a:rPr>
                        <a:t>2. Por Propaganda Gubernamental</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charset="0"/>
                          <a:cs typeface="Times New Roman" pitchFamily="18" charset="0"/>
                        </a:rPr>
                        <a:t>3. Por tipo de Medio Alterno</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endParaRPr kumimoji="0" lang="es-ES"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1" i="0" u="none" strike="noStrike" cap="none" normalizeH="0" baseline="0" dirty="0" smtClean="0">
                          <a:ln>
                            <a:noFill/>
                          </a:ln>
                          <a:solidFill>
                            <a:schemeClr val="tx1"/>
                          </a:solidFill>
                          <a:effectLst/>
                          <a:latin typeface="Arial" charset="0"/>
                          <a:cs typeface="Times New Roman" pitchFamily="18" charset="0"/>
                        </a:rPr>
                        <a:t>A. Informes de la propaganda en Medios Alternos:</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charset="0"/>
                          <a:cs typeface="Times New Roman" pitchFamily="18" charset="0"/>
                        </a:rPr>
                        <a:t>1. Por Partido Político ó Coalición</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charset="0"/>
                          <a:cs typeface="Times New Roman" pitchFamily="18" charset="0"/>
                        </a:rPr>
                        <a:t>2. Por Distrito y Municipio</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charset="0"/>
                          <a:cs typeface="Times New Roman" pitchFamily="18" charset="0"/>
                        </a:rPr>
                        <a:t>3. Por tipo de Medio Alterno</a:t>
                      </a:r>
                    </a:p>
                    <a:p>
                      <a:pPr marL="0" marR="0" lvl="0" indent="0" algn="just" defTabSz="914400" rtl="0" eaLnBrk="0" fontAlgn="base" latinLnBrk="0" hangingPunct="0">
                        <a:lnSpc>
                          <a:spcPct val="100000"/>
                        </a:lnSpc>
                        <a:spcBef>
                          <a:spcPct val="20000"/>
                        </a:spcBef>
                        <a:spcAft>
                          <a:spcPct val="0"/>
                        </a:spcAft>
                        <a:buClrTx/>
                        <a:buSzTx/>
                        <a:buFontTx/>
                        <a:buNone/>
                        <a:tabLst/>
                      </a:pPr>
                      <a:endParaRPr kumimoji="0" lang="es-ES"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1" i="0" u="none" strike="noStrike" cap="none" normalizeH="0" baseline="0" dirty="0" smtClean="0">
                          <a:ln>
                            <a:noFill/>
                          </a:ln>
                          <a:solidFill>
                            <a:schemeClr val="tx1"/>
                          </a:solidFill>
                          <a:effectLst/>
                          <a:latin typeface="Arial" charset="0"/>
                          <a:cs typeface="Times New Roman" pitchFamily="18" charset="0"/>
                        </a:rPr>
                        <a:t>B. Informes de la propaganda en transporte:</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defRPr/>
                      </a:pPr>
                      <a:r>
                        <a:rPr kumimoji="0" lang="es-ES" sz="1400" b="0" i="0" u="none" strike="noStrike" cap="none" normalizeH="0" baseline="0" dirty="0" smtClean="0">
                          <a:ln>
                            <a:noFill/>
                          </a:ln>
                          <a:solidFill>
                            <a:schemeClr val="tx1"/>
                          </a:solidFill>
                          <a:effectLst/>
                          <a:latin typeface="Arial" charset="0"/>
                          <a:cs typeface="Times New Roman" pitchFamily="18" charset="0"/>
                        </a:rPr>
                        <a:t>1. Por Partido Político ó Coalición</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charset="0"/>
                          <a:cs typeface="Times New Roman" pitchFamily="18" charset="0"/>
                        </a:rPr>
                        <a:t>2. Por Distrito y Municipio</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charset="0"/>
                          <a:cs typeface="Times New Roman" pitchFamily="18" charset="0"/>
                        </a:rPr>
                        <a:t>3. Por Tipo de Transporte</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charset="0"/>
                          <a:cs typeface="Times New Roman" pitchFamily="18" charset="0"/>
                        </a:rPr>
                        <a:t>4. Por Unidad de Medición</a:t>
                      </a:r>
                    </a:p>
                  </a:txBody>
                  <a:tcPr marL="91447" marR="91447"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1" i="0" u="none" strike="noStrike" cap="none" normalizeH="0" baseline="0" dirty="0" smtClean="0">
                          <a:ln>
                            <a:noFill/>
                          </a:ln>
                          <a:solidFill>
                            <a:schemeClr val="tx1"/>
                          </a:solidFill>
                          <a:effectLst/>
                          <a:latin typeface="Arial" charset="0"/>
                          <a:cs typeface="Times New Roman" pitchFamily="18" charset="0"/>
                        </a:rPr>
                        <a:t>C. Informes de la propaganda en material testimonial:</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charset="0"/>
                          <a:cs typeface="Times New Roman" pitchFamily="18" charset="0"/>
                        </a:rPr>
                        <a:t>1. Por Partido Político ó Coalición</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charset="0"/>
                          <a:cs typeface="Times New Roman" pitchFamily="18" charset="0"/>
                        </a:rPr>
                        <a:t>2. Por Distrito y Municipio</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charset="0"/>
                          <a:cs typeface="Times New Roman" pitchFamily="18" charset="0"/>
                        </a:rPr>
                        <a:t>3. Por Tipo de Promocionales</a:t>
                      </a:r>
                    </a:p>
                    <a:p>
                      <a:pPr marL="0" marR="0" lvl="0" indent="0" algn="just" defTabSz="914400" rtl="0" eaLnBrk="0" fontAlgn="base" latinLnBrk="0" hangingPunct="0">
                        <a:lnSpc>
                          <a:spcPct val="100000"/>
                        </a:lnSpc>
                        <a:spcBef>
                          <a:spcPct val="20000"/>
                        </a:spcBef>
                        <a:spcAft>
                          <a:spcPct val="0"/>
                        </a:spcAft>
                        <a:buClrTx/>
                        <a:buSzTx/>
                        <a:buFontTx/>
                        <a:buNone/>
                        <a:tabLst/>
                      </a:pP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1" i="0" u="none" strike="noStrike" cap="none" normalizeH="0" baseline="0" dirty="0" smtClean="0">
                          <a:ln>
                            <a:noFill/>
                          </a:ln>
                          <a:solidFill>
                            <a:schemeClr val="tx1"/>
                          </a:solidFill>
                          <a:effectLst/>
                          <a:latin typeface="Arial" charset="0"/>
                          <a:cs typeface="Times New Roman" pitchFamily="18" charset="0"/>
                        </a:rPr>
                        <a:t>D. Informes de la propaganda en evento masivo:</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defRPr/>
                      </a:pPr>
                      <a:r>
                        <a:rPr kumimoji="0" lang="es-ES" sz="1400" b="0" i="0" u="none" strike="noStrike" cap="none" normalizeH="0" baseline="0" dirty="0" smtClean="0">
                          <a:ln>
                            <a:noFill/>
                          </a:ln>
                          <a:solidFill>
                            <a:schemeClr val="tx1"/>
                          </a:solidFill>
                          <a:effectLst/>
                          <a:latin typeface="Arial" charset="0"/>
                          <a:cs typeface="Times New Roman" pitchFamily="18" charset="0"/>
                        </a:rPr>
                        <a:t>1. Por Partido Político ó Coalición</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charset="0"/>
                          <a:cs typeface="Times New Roman" pitchFamily="18" charset="0"/>
                        </a:rPr>
                        <a:t>2. Por Distrito y Municipio</a:t>
                      </a: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charset="0"/>
                          <a:cs typeface="Times New Roman" pitchFamily="18" charset="0"/>
                        </a:rPr>
                        <a:t>3. Tipo de Evento Masivo</a:t>
                      </a:r>
                    </a:p>
                    <a:p>
                      <a:pPr marL="0" marR="0" lvl="0" indent="0" algn="just" defTabSz="914400" rtl="0" eaLnBrk="0" fontAlgn="base" latinLnBrk="0" hangingPunct="0">
                        <a:lnSpc>
                          <a:spcPct val="100000"/>
                        </a:lnSpc>
                        <a:spcBef>
                          <a:spcPct val="2000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charset="0"/>
                          <a:cs typeface="Times New Roman" pitchFamily="18" charset="0"/>
                        </a:rPr>
                        <a:t>4. Tipo de Promocionales</a:t>
                      </a:r>
                      <a:r>
                        <a:rPr kumimoji="0" lang="es-MX" sz="1400" b="0" i="0" u="none" strike="noStrike" cap="none" normalizeH="0" baseline="0" dirty="0" smtClean="0">
                          <a:ln>
                            <a:noFill/>
                          </a:ln>
                          <a:solidFill>
                            <a:schemeClr val="tx1"/>
                          </a:solidFill>
                          <a:effectLst/>
                          <a:latin typeface="Arial" charset="0"/>
                          <a:cs typeface="Times New Roman" pitchFamily="18" charset="0"/>
                        </a:rPr>
                        <a:t> </a:t>
                      </a:r>
                    </a:p>
                    <a:p>
                      <a:pPr marL="0" marR="0" lvl="0" indent="0" algn="just" defTabSz="914400" rtl="0" eaLnBrk="0" fontAlgn="base" latinLnBrk="0" hangingPunct="0">
                        <a:lnSpc>
                          <a:spcPct val="100000"/>
                        </a:lnSpc>
                        <a:spcBef>
                          <a:spcPct val="20000"/>
                        </a:spcBef>
                        <a:spcAft>
                          <a:spcPct val="0"/>
                        </a:spcAft>
                        <a:buClrTx/>
                        <a:buSzTx/>
                        <a:buFontTx/>
                        <a:buNone/>
                        <a:tabLst/>
                      </a:pPr>
                      <a:endParaRPr kumimoji="0" lang="es-MX" sz="1400" b="0" i="0" u="none" strike="noStrike" cap="none" normalizeH="0" baseline="0" dirty="0" smtClean="0">
                        <a:ln>
                          <a:noFill/>
                        </a:ln>
                        <a:solidFill>
                          <a:schemeClr val="tx1"/>
                        </a:solidFill>
                        <a:effectLst/>
                        <a:latin typeface="Arial" charset="0"/>
                        <a:cs typeface="Times New Roman" pitchFamily="18" charset="0"/>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s-MX" sz="1400" b="0" i="0" u="none" strike="noStrike" cap="none" normalizeH="0" baseline="0" dirty="0" smtClean="0">
                        <a:ln>
                          <a:noFill/>
                        </a:ln>
                        <a:solidFill>
                          <a:schemeClr val="tx1"/>
                        </a:solidFill>
                        <a:effectLst/>
                        <a:latin typeface="Arial" charset="0"/>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s-ES" sz="1400" b="0" i="0" u="none" strike="noStrike" cap="none" normalizeH="0" baseline="0" dirty="0" smtClean="0">
                        <a:ln>
                          <a:noFill/>
                        </a:ln>
                        <a:solidFill>
                          <a:schemeClr val="tx1"/>
                        </a:solidFill>
                        <a:effectLst/>
                        <a:latin typeface="Arial" charset="0"/>
                      </a:endParaRPr>
                    </a:p>
                  </a:txBody>
                  <a:tcPr marL="91447" marR="91447"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Rectangle 6"/>
          <p:cNvSpPr>
            <a:spLocks noGrp="1" noChangeArrowheads="1"/>
          </p:cNvSpPr>
          <p:nvPr>
            <p:ph type="sldNum" sz="quarter" idx="12"/>
          </p:nvPr>
        </p:nvSpPr>
        <p:spPr>
          <a:xfrm>
            <a:off x="6934200" y="6451600"/>
            <a:ext cx="2133600" cy="365125"/>
          </a:xfrm>
        </p:spPr>
        <p:txBody>
          <a:bodyPr/>
          <a:lstStyle/>
          <a:p>
            <a:pPr>
              <a:defRPr/>
            </a:pPr>
            <a:fld id="{98D56780-E382-4137-BB34-6B45B01F0A6B}" type="slidenum">
              <a:rPr lang="es-ES"/>
              <a:pPr>
                <a:defRPr/>
              </a:pPr>
              <a:t>36</a:t>
            </a:fld>
            <a:endParaRPr lang="es-ES" dirty="0"/>
          </a:p>
        </p:txBody>
      </p:sp>
    </p:spTree>
    <p:extLst>
      <p:ext uri="{BB962C8B-B14F-4D97-AF65-F5344CB8AC3E}">
        <p14:creationId xmlns:p14="http://schemas.microsoft.com/office/powerpoint/2010/main" val="250443666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43725" y="6369050"/>
            <a:ext cx="2133600" cy="365125"/>
          </a:xfrm>
        </p:spPr>
        <p:txBody>
          <a:bodyPr/>
          <a:lstStyle/>
          <a:p>
            <a:pPr>
              <a:defRPr/>
            </a:pPr>
            <a:fld id="{C7C0620A-BB54-46E8-A533-9D0E84A8B98D}" type="slidenum">
              <a:rPr lang="es-ES"/>
              <a:pPr>
                <a:defRPr/>
              </a:pPr>
              <a:t>37</a:t>
            </a:fld>
            <a:endParaRPr lang="es-ES" dirty="0"/>
          </a:p>
        </p:txBody>
      </p:sp>
      <p:sp>
        <p:nvSpPr>
          <p:cNvPr id="20482" name="1 Marcador de número de diapositiva"/>
          <p:cNvSpPr txBox="1">
            <a:spLocks noGrp="1"/>
          </p:cNvSpPr>
          <p:nvPr/>
        </p:nvSpPr>
        <p:spPr bwMode="auto">
          <a:xfrm>
            <a:off x="6553200" y="5819775"/>
            <a:ext cx="2133600" cy="476250"/>
          </a:xfrm>
          <a:prstGeom prst="rect">
            <a:avLst/>
          </a:prstGeom>
          <a:noFill/>
          <a:ln>
            <a:miter lim="800000"/>
            <a:headEnd/>
            <a:tailEnd/>
          </a:ln>
          <a:extLst/>
        </p:spPr>
        <p:txBody>
          <a:bodyPr/>
          <a:lstStyle/>
          <a:p>
            <a:pPr algn="r">
              <a:defRPr/>
            </a:pPr>
            <a:endParaRPr lang="es-ES" sz="1400" dirty="0">
              <a:cs typeface="+mn-cs"/>
            </a:endParaRPr>
          </a:p>
        </p:txBody>
      </p:sp>
      <p:sp>
        <p:nvSpPr>
          <p:cNvPr id="3" name="Rectangle 5"/>
          <p:cNvSpPr>
            <a:spLocks noChangeArrowheads="1"/>
          </p:cNvSpPr>
          <p:nvPr/>
        </p:nvSpPr>
        <p:spPr bwMode="auto">
          <a:xfrm>
            <a:off x="900113" y="625094"/>
            <a:ext cx="7272337" cy="5463034"/>
          </a:xfrm>
          <a:prstGeom prst="rect">
            <a:avLst/>
          </a:prstGeom>
          <a:noFill/>
          <a:ln>
            <a:noFill/>
          </a:ln>
          <a:effectLst/>
          <a:extLst/>
        </p:spPr>
        <p:txBody>
          <a:bodyPr anchor="ctr">
            <a:spAutoFit/>
          </a:bodyPr>
          <a:lstStyle/>
          <a:p>
            <a:pPr algn="ctr" eaLnBrk="0" hangingPunct="0">
              <a:defRPr/>
            </a:pPr>
            <a:r>
              <a:rPr lang="es-ES_tradnl" sz="2000" b="1" dirty="0" smtClean="0">
                <a:solidFill>
                  <a:srgbClr val="7030A0"/>
                </a:solidFill>
                <a:effectLst>
                  <a:outerShdw blurRad="38100" dist="38100" dir="2700000" algn="tl">
                    <a:srgbClr val="C0C0C0"/>
                  </a:outerShdw>
                </a:effectLst>
                <a:cs typeface="Times New Roman" pitchFamily="18" charset="0"/>
              </a:rPr>
              <a:t>XII. </a:t>
            </a:r>
            <a:r>
              <a:rPr lang="es-ES_tradnl" sz="2000" b="1" dirty="0">
                <a:solidFill>
                  <a:srgbClr val="7030A0"/>
                </a:solidFill>
                <a:effectLst>
                  <a:outerShdw blurRad="38100" dist="38100" dir="2700000" algn="tl">
                    <a:srgbClr val="C0C0C0"/>
                  </a:outerShdw>
                </a:effectLst>
                <a:cs typeface="Times New Roman" pitchFamily="18" charset="0"/>
              </a:rPr>
              <a:t>DESGLOSE DE LA INFORMACIÓN</a:t>
            </a:r>
          </a:p>
          <a:p>
            <a:pPr algn="just" eaLnBrk="0" hangingPunct="0">
              <a:defRPr/>
            </a:pPr>
            <a:endParaRPr lang="es-MX" sz="900" dirty="0">
              <a:cs typeface="Times New Roman" pitchFamily="18" charset="0"/>
            </a:endParaRPr>
          </a:p>
          <a:p>
            <a:pPr algn="just">
              <a:defRPr/>
            </a:pPr>
            <a:endParaRPr lang="es-MX" sz="1600" dirty="0">
              <a:solidFill>
                <a:schemeClr val="tx2"/>
              </a:solidFill>
              <a:cs typeface="Times New Roman" pitchFamily="18" charset="0"/>
            </a:endParaRPr>
          </a:p>
          <a:p>
            <a:pPr algn="just">
              <a:defRPr/>
            </a:pPr>
            <a:r>
              <a:rPr lang="es-MX" sz="1600" dirty="0">
                <a:cs typeface="Times New Roman" pitchFamily="18" charset="0"/>
              </a:rPr>
              <a:t>La propaganda de los actores políticos que es objeto de este monitoreo, así como de la propaganda </a:t>
            </a:r>
            <a:r>
              <a:rPr lang="es-MX" sz="1600" dirty="0" smtClean="0">
                <a:cs typeface="Times New Roman" pitchFamily="18" charset="0"/>
              </a:rPr>
              <a:t>gubernamental, </a:t>
            </a:r>
            <a:r>
              <a:rPr lang="es-MX" sz="1600" dirty="0">
                <a:cs typeface="Times New Roman" pitchFamily="18" charset="0"/>
              </a:rPr>
              <a:t>se clasifica en 4 tipos de medios:</a:t>
            </a:r>
          </a:p>
          <a:p>
            <a:pPr algn="just">
              <a:defRPr/>
            </a:pPr>
            <a:endParaRPr lang="es-MX" sz="1600" dirty="0">
              <a:cs typeface="Times New Roman" pitchFamily="18" charset="0"/>
            </a:endParaRPr>
          </a:p>
          <a:p>
            <a:pPr algn="just">
              <a:defRPr/>
            </a:pPr>
            <a:endParaRPr lang="es-MX" sz="1600" dirty="0">
              <a:cs typeface="Times New Roman" pitchFamily="18" charset="0"/>
            </a:endParaRPr>
          </a:p>
          <a:p>
            <a:pPr marL="342900" indent="-342900" algn="just">
              <a:buFontTx/>
              <a:buAutoNum type="alphaUcParenR"/>
              <a:defRPr/>
            </a:pPr>
            <a:r>
              <a:rPr lang="es-MX" sz="1600" dirty="0">
                <a:cs typeface="Times New Roman" pitchFamily="18" charset="0"/>
              </a:rPr>
              <a:t>Medios Alternos</a:t>
            </a:r>
          </a:p>
          <a:p>
            <a:pPr algn="just">
              <a:defRPr/>
            </a:pPr>
            <a:endParaRPr lang="es-MX" sz="1600" dirty="0">
              <a:cs typeface="Times New Roman" pitchFamily="18" charset="0"/>
            </a:endParaRPr>
          </a:p>
          <a:p>
            <a:pPr algn="just">
              <a:defRPr/>
            </a:pPr>
            <a:r>
              <a:rPr lang="es-MX" sz="1600" dirty="0">
                <a:cs typeface="Times New Roman" pitchFamily="18" charset="0"/>
              </a:rPr>
              <a:t>B) </a:t>
            </a:r>
            <a:r>
              <a:rPr lang="es-MX" sz="1600" dirty="0" smtClean="0">
                <a:cs typeface="Times New Roman" pitchFamily="18" charset="0"/>
              </a:rPr>
              <a:t>   Transporte</a:t>
            </a:r>
            <a:endParaRPr lang="es-MX" sz="1600" dirty="0">
              <a:cs typeface="Times New Roman" pitchFamily="18" charset="0"/>
            </a:endParaRPr>
          </a:p>
          <a:p>
            <a:pPr algn="just">
              <a:defRPr/>
            </a:pPr>
            <a:endParaRPr lang="es-MX" sz="1600" dirty="0">
              <a:cs typeface="Times New Roman" pitchFamily="18" charset="0"/>
            </a:endParaRPr>
          </a:p>
          <a:p>
            <a:pPr algn="just">
              <a:defRPr/>
            </a:pPr>
            <a:r>
              <a:rPr lang="es-MX" sz="1600" dirty="0">
                <a:cs typeface="Times New Roman" pitchFamily="18" charset="0"/>
              </a:rPr>
              <a:t>C) </a:t>
            </a:r>
            <a:r>
              <a:rPr lang="es-MX" sz="1600" dirty="0" smtClean="0">
                <a:cs typeface="Times New Roman" pitchFamily="18" charset="0"/>
              </a:rPr>
              <a:t>   Material </a:t>
            </a:r>
            <a:r>
              <a:rPr lang="es-MX" sz="1600" dirty="0">
                <a:cs typeface="Times New Roman" pitchFamily="18" charset="0"/>
              </a:rPr>
              <a:t>Testimonial</a:t>
            </a:r>
          </a:p>
          <a:p>
            <a:pPr algn="just">
              <a:defRPr/>
            </a:pPr>
            <a:endParaRPr lang="es-MX" sz="1600" dirty="0">
              <a:cs typeface="Times New Roman" pitchFamily="18" charset="0"/>
            </a:endParaRPr>
          </a:p>
          <a:p>
            <a:pPr algn="just">
              <a:defRPr/>
            </a:pPr>
            <a:r>
              <a:rPr lang="es-MX" sz="1600" dirty="0">
                <a:cs typeface="Times New Roman" pitchFamily="18" charset="0"/>
              </a:rPr>
              <a:t>D) </a:t>
            </a:r>
            <a:r>
              <a:rPr lang="es-MX" sz="1600" dirty="0" smtClean="0">
                <a:cs typeface="Times New Roman" pitchFamily="18" charset="0"/>
              </a:rPr>
              <a:t>   Evento </a:t>
            </a:r>
            <a:r>
              <a:rPr lang="es-MX" sz="1600" dirty="0">
                <a:cs typeface="Times New Roman" pitchFamily="18" charset="0"/>
              </a:rPr>
              <a:t>Masivo</a:t>
            </a:r>
          </a:p>
          <a:p>
            <a:pPr algn="just">
              <a:defRPr/>
            </a:pPr>
            <a:endParaRPr lang="es-MX" sz="1600" dirty="0">
              <a:cs typeface="Times New Roman" pitchFamily="18" charset="0"/>
            </a:endParaRPr>
          </a:p>
          <a:p>
            <a:pPr algn="just">
              <a:defRPr/>
            </a:pPr>
            <a:endParaRPr lang="es-MX" sz="1600" dirty="0">
              <a:cs typeface="Times New Roman" pitchFamily="18" charset="0"/>
            </a:endParaRPr>
          </a:p>
          <a:p>
            <a:pPr algn="just">
              <a:defRPr/>
            </a:pPr>
            <a:r>
              <a:rPr lang="es-MX" sz="1600" dirty="0">
                <a:cs typeface="Times New Roman" pitchFamily="18" charset="0"/>
              </a:rPr>
              <a:t>Con el propósito de coadyuvar con la Fiscalización </a:t>
            </a:r>
            <a:r>
              <a:rPr lang="es-MX" sz="1600" dirty="0" smtClean="0">
                <a:cs typeface="Times New Roman" pitchFamily="18" charset="0"/>
              </a:rPr>
              <a:t>a los Partidos Políticos ó Coaliciones, </a:t>
            </a:r>
            <a:r>
              <a:rPr lang="es-MX" sz="1600" dirty="0">
                <a:cs typeface="Times New Roman" pitchFamily="18" charset="0"/>
              </a:rPr>
              <a:t>durante el periodo de </a:t>
            </a:r>
            <a:r>
              <a:rPr lang="es-MX" sz="1600" dirty="0" smtClean="0">
                <a:cs typeface="Times New Roman" pitchFamily="18" charset="0"/>
              </a:rPr>
              <a:t>precampañas y campañas electorales; a continuación se </a:t>
            </a:r>
            <a:r>
              <a:rPr lang="es-MX" sz="1600" dirty="0">
                <a:cs typeface="Times New Roman" pitchFamily="18" charset="0"/>
              </a:rPr>
              <a:t>desglosa la información generada del </a:t>
            </a:r>
            <a:r>
              <a:rPr lang="es-MX" sz="1600" dirty="0" smtClean="0">
                <a:cs typeface="Times New Roman" pitchFamily="18" charset="0"/>
              </a:rPr>
              <a:t>17 de marzo al 3 de julio, a través del Monitoreo a Medios de Comunicación Alternos por los Monitoristas; la cual fue validada por el Vocal de Organización, Coordinadores de Monitoreo, así como Coordinadores Distritales.</a:t>
            </a:r>
            <a:endParaRPr lang="es-MX" sz="1600" dirty="0">
              <a:cs typeface="Times New Roman" pitchFamily="18" charset="0"/>
            </a:endParaRPr>
          </a:p>
        </p:txBody>
      </p:sp>
    </p:spTree>
    <p:extLst>
      <p:ext uri="{BB962C8B-B14F-4D97-AF65-F5344CB8AC3E}">
        <p14:creationId xmlns:p14="http://schemas.microsoft.com/office/powerpoint/2010/main" val="804594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05625" y="6407150"/>
            <a:ext cx="2133600" cy="365125"/>
          </a:xfrm>
        </p:spPr>
        <p:txBody>
          <a:bodyPr/>
          <a:lstStyle/>
          <a:p>
            <a:pPr>
              <a:defRPr/>
            </a:pPr>
            <a:fld id="{99E80AEE-C337-439C-B8B3-0165061BC10C}" type="slidenum">
              <a:rPr lang="es-ES"/>
              <a:pPr>
                <a:defRPr/>
              </a:pPr>
              <a:t>38</a:t>
            </a:fld>
            <a:endParaRPr lang="es-ES" dirty="0"/>
          </a:p>
        </p:txBody>
      </p:sp>
      <p:sp>
        <p:nvSpPr>
          <p:cNvPr id="3" name="Rectangle 5"/>
          <p:cNvSpPr>
            <a:spLocks noChangeArrowheads="1"/>
          </p:cNvSpPr>
          <p:nvPr/>
        </p:nvSpPr>
        <p:spPr bwMode="auto">
          <a:xfrm>
            <a:off x="700088" y="2554288"/>
            <a:ext cx="7705725" cy="1016000"/>
          </a:xfrm>
          <a:prstGeom prst="rect">
            <a:avLst/>
          </a:prstGeom>
          <a:noFill/>
          <a:ln>
            <a:noFill/>
          </a:ln>
          <a:effectLst/>
          <a:extLst/>
        </p:spPr>
        <p:txBody>
          <a:bodyPr anchor="ctr">
            <a:spAutoFit/>
          </a:bodyPr>
          <a:lstStyle/>
          <a:p>
            <a:pPr algn="ctr" eaLnBrk="0" hangingPunct="0">
              <a:defRPr/>
            </a:pPr>
            <a:r>
              <a:rPr lang="es-MX" sz="2000" b="1" dirty="0">
                <a:solidFill>
                  <a:srgbClr val="7030A0"/>
                </a:solidFill>
                <a:effectLst>
                  <a:outerShdw blurRad="38100" dist="38100" dir="2700000" algn="tl">
                    <a:srgbClr val="C0C0C0"/>
                  </a:outerShdw>
                </a:effectLst>
                <a:ea typeface="Times New Roman" pitchFamily="18" charset="0"/>
              </a:rPr>
              <a:t>PROPAGANDA EN MEDIOS ALTERNOS </a:t>
            </a:r>
          </a:p>
          <a:p>
            <a:pPr algn="ctr" eaLnBrk="0" hangingPunct="0">
              <a:defRPr/>
            </a:pPr>
            <a:r>
              <a:rPr lang="es-MX" sz="2000" b="1" dirty="0">
                <a:solidFill>
                  <a:srgbClr val="7030A0"/>
                </a:solidFill>
                <a:effectLst>
                  <a:outerShdw blurRad="38100" dist="38100" dir="2700000" algn="tl">
                    <a:srgbClr val="C0C0C0"/>
                  </a:outerShdw>
                </a:effectLst>
                <a:ea typeface="Times New Roman" pitchFamily="18" charset="0"/>
              </a:rPr>
              <a:t>POR PARTIDO </a:t>
            </a:r>
            <a:r>
              <a:rPr lang="es-MX" sz="2000" b="1" dirty="0" smtClean="0">
                <a:solidFill>
                  <a:srgbClr val="7030A0"/>
                </a:solidFill>
                <a:effectLst>
                  <a:outerShdw blurRad="38100" dist="38100" dir="2700000" algn="tl">
                    <a:srgbClr val="C0C0C0"/>
                  </a:outerShdw>
                </a:effectLst>
                <a:ea typeface="Times New Roman" pitchFamily="18" charset="0"/>
              </a:rPr>
              <a:t>POLÍTICO O COALICIÓN </a:t>
            </a:r>
            <a:r>
              <a:rPr lang="es-MX" sz="2000" b="1" dirty="0">
                <a:solidFill>
                  <a:srgbClr val="7030A0"/>
                </a:solidFill>
                <a:effectLst>
                  <a:outerShdw blurRad="38100" dist="38100" dir="2700000" algn="tl">
                    <a:srgbClr val="C0C0C0"/>
                  </a:outerShdw>
                </a:effectLst>
                <a:ea typeface="Times New Roman" pitchFamily="18" charset="0"/>
              </a:rPr>
              <a:t>Y POR TIPO DE PROPAGANDA GUBERNAMENTAL</a:t>
            </a:r>
            <a:endParaRPr lang="es-MX" sz="1200" dirty="0">
              <a:solidFill>
                <a:srgbClr val="000000"/>
              </a:solidFill>
              <a:ea typeface="Times New Roman" pitchFamily="18" charset="0"/>
            </a:endParaRPr>
          </a:p>
        </p:txBody>
      </p:sp>
    </p:spTree>
    <p:extLst>
      <p:ext uri="{BB962C8B-B14F-4D97-AF65-F5344CB8AC3E}">
        <p14:creationId xmlns:p14="http://schemas.microsoft.com/office/powerpoint/2010/main" val="420661217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896100" y="6356350"/>
            <a:ext cx="2133600" cy="501650"/>
          </a:xfrm>
        </p:spPr>
        <p:txBody>
          <a:bodyPr/>
          <a:lstStyle/>
          <a:p>
            <a:pPr>
              <a:defRPr/>
            </a:pPr>
            <a:fld id="{01076744-E022-4E07-B371-7B118522C513}" type="slidenum">
              <a:rPr lang="es-ES"/>
              <a:pPr>
                <a:defRPr/>
              </a:pPr>
              <a:t>39</a:t>
            </a:fld>
            <a:endParaRPr lang="es-ES" dirty="0"/>
          </a:p>
        </p:txBody>
      </p:sp>
      <p:sp>
        <p:nvSpPr>
          <p:cNvPr id="3" name="Rectangle 5"/>
          <p:cNvSpPr>
            <a:spLocks noChangeArrowheads="1"/>
          </p:cNvSpPr>
          <p:nvPr/>
        </p:nvSpPr>
        <p:spPr bwMode="auto">
          <a:xfrm>
            <a:off x="700088" y="981075"/>
            <a:ext cx="7705725" cy="2339975"/>
          </a:xfrm>
          <a:prstGeom prst="rect">
            <a:avLst/>
          </a:prstGeom>
          <a:noFill/>
          <a:ln>
            <a:noFill/>
          </a:ln>
          <a:effectLst/>
          <a:extLst/>
        </p:spPr>
        <p:txBody>
          <a:bodyPr anchor="ctr">
            <a:spAutoFit/>
          </a:bodyPr>
          <a:lstStyle/>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Medio Alterno</a:t>
            </a:r>
          </a:p>
          <a:p>
            <a:pPr algn="just">
              <a:defRPr/>
            </a:pPr>
            <a:r>
              <a:rPr lang="es-ES" sz="1200" b="1" dirty="0">
                <a:cs typeface="Times New Roman" pitchFamily="18" charset="0"/>
              </a:rPr>
              <a:t> </a:t>
            </a:r>
          </a:p>
          <a:p>
            <a:pPr algn="just">
              <a:defRPr/>
            </a:pPr>
            <a:r>
              <a:rPr lang="es-ES" sz="1200" b="1" dirty="0">
                <a:cs typeface="Times New Roman" pitchFamily="18" charset="0"/>
              </a:rPr>
              <a:t> </a:t>
            </a:r>
            <a:endParaRPr lang="es-MX" sz="1200" dirty="0">
              <a:cs typeface="Times New Roman" pitchFamily="18" charset="0"/>
            </a:endParaRPr>
          </a:p>
          <a:p>
            <a:pPr algn="just">
              <a:defRPr/>
            </a:pPr>
            <a:r>
              <a:rPr lang="es-ES" dirty="0">
                <a:cs typeface="Times New Roman" pitchFamily="18" charset="0"/>
              </a:rPr>
              <a:t>En este tipo de medio </a:t>
            </a:r>
            <a:r>
              <a:rPr lang="es-ES" u="sng" dirty="0">
                <a:cs typeface="Times New Roman" pitchFamily="18" charset="0"/>
              </a:rPr>
              <a:t>se registra la propaganda de los </a:t>
            </a:r>
            <a:r>
              <a:rPr lang="es-ES" u="sng" dirty="0" smtClean="0">
                <a:cs typeface="Times New Roman" pitchFamily="18" charset="0"/>
              </a:rPr>
              <a:t>Actores Políticos</a:t>
            </a:r>
            <a:r>
              <a:rPr lang="es-ES" u="sng" dirty="0">
                <a:cs typeface="Times New Roman" pitchFamily="18" charset="0"/>
              </a:rPr>
              <a:t>, </a:t>
            </a:r>
            <a:r>
              <a:rPr lang="es-ES" u="sng" dirty="0" smtClean="0">
                <a:cs typeface="Times New Roman" pitchFamily="18" charset="0"/>
              </a:rPr>
              <a:t>que </a:t>
            </a:r>
            <a:r>
              <a:rPr lang="es-ES" u="sng" dirty="0">
                <a:cs typeface="Times New Roman" pitchFamily="18" charset="0"/>
              </a:rPr>
              <a:t>se localiza en las principales calles o avenidas </a:t>
            </a:r>
            <a:r>
              <a:rPr lang="es-ES" dirty="0">
                <a:cs typeface="Times New Roman" pitchFamily="18" charset="0"/>
              </a:rPr>
              <a:t>de los municipios del Estado, tales como bardas, espectaculares, lonas, mantas, gallardetes, </a:t>
            </a:r>
            <a:r>
              <a:rPr lang="es-ES" dirty="0" smtClean="0">
                <a:cs typeface="Times New Roman" pitchFamily="18" charset="0"/>
              </a:rPr>
              <a:t>pendones, </a:t>
            </a:r>
            <a:r>
              <a:rPr lang="es-ES" dirty="0">
                <a:cs typeface="Times New Roman" pitchFamily="18" charset="0"/>
              </a:rPr>
              <a:t>carteles entre otros, que por su colocación estratégica </a:t>
            </a:r>
            <a:r>
              <a:rPr lang="es-ES" dirty="0" smtClean="0">
                <a:cs typeface="Times New Roman" pitchFamily="18" charset="0"/>
              </a:rPr>
              <a:t>refleja mayor </a:t>
            </a:r>
            <a:r>
              <a:rPr lang="es-ES" dirty="0">
                <a:cs typeface="Times New Roman" pitchFamily="18" charset="0"/>
              </a:rPr>
              <a:t>impacto visual entre la población.</a:t>
            </a:r>
            <a:endParaRPr lang="es-MX" dirty="0">
              <a:cs typeface="Times New Roman" pitchFamily="18" charset="0"/>
            </a:endParaRPr>
          </a:p>
          <a:p>
            <a:pPr algn="just">
              <a:defRPr/>
            </a:pPr>
            <a:r>
              <a:rPr lang="es-ES" sz="1200" dirty="0">
                <a:cs typeface="Times New Roman" pitchFamily="18" charset="0"/>
              </a:rPr>
              <a:t> </a:t>
            </a:r>
            <a:endParaRPr lang="es-MX" sz="1200" dirty="0">
              <a:cs typeface="Times New Roman" pitchFamily="18" charset="0"/>
            </a:endParaRPr>
          </a:p>
        </p:txBody>
      </p:sp>
      <p:sp>
        <p:nvSpPr>
          <p:cNvPr id="5" name="Rectangle 5"/>
          <p:cNvSpPr>
            <a:spLocks noChangeArrowheads="1"/>
          </p:cNvSpPr>
          <p:nvPr/>
        </p:nvSpPr>
        <p:spPr bwMode="auto">
          <a:xfrm>
            <a:off x="708025" y="3364617"/>
            <a:ext cx="7561263" cy="1200329"/>
          </a:xfrm>
          <a:prstGeom prst="rect">
            <a:avLst/>
          </a:prstGeom>
          <a:noFill/>
          <a:ln>
            <a:noFill/>
          </a:ln>
          <a:effectLst/>
          <a:extLst/>
        </p:spPr>
        <p:txBody>
          <a:bodyPr anchor="ctr">
            <a:spAutoFit/>
          </a:bodyPr>
          <a:lstStyle/>
          <a:p>
            <a:pPr algn="just" eaLnBrk="0" hangingPunct="0">
              <a:defRPr/>
            </a:pPr>
            <a:r>
              <a:rPr lang="es-MX" dirty="0">
                <a:effectLst>
                  <a:outerShdw blurRad="38100" dist="38100" dir="2700000" algn="tl">
                    <a:srgbClr val="C0C0C0"/>
                  </a:outerShdw>
                </a:effectLst>
                <a:ea typeface="Times New Roman" pitchFamily="18" charset="0"/>
              </a:rPr>
              <a:t>Propaganda Gubernamental: </a:t>
            </a:r>
            <a:r>
              <a:rPr lang="es-ES" dirty="0">
                <a:ea typeface="Times New Roman" pitchFamily="18" charset="0"/>
              </a:rPr>
              <a:t>Es la que producen y difunden las autoridades </a:t>
            </a:r>
            <a:r>
              <a:rPr lang="es-ES" dirty="0" smtClean="0">
                <a:ea typeface="Times New Roman" pitchFamily="18" charset="0"/>
              </a:rPr>
              <a:t>federales</a:t>
            </a:r>
            <a:r>
              <a:rPr lang="es-ES" dirty="0">
                <a:ea typeface="Times New Roman" pitchFamily="18" charset="0"/>
              </a:rPr>
              <a:t>,</a:t>
            </a:r>
            <a:r>
              <a:rPr lang="es-ES" b="1" dirty="0" smtClean="0">
                <a:ea typeface="Times New Roman" pitchFamily="18" charset="0"/>
              </a:rPr>
              <a:t> </a:t>
            </a:r>
            <a:r>
              <a:rPr lang="es-ES" dirty="0">
                <a:ea typeface="Times New Roman" pitchFamily="18" charset="0"/>
              </a:rPr>
              <a:t>estatales y municipales, así como los legisladores locales para dar a conocer a la ciudadanía sus logros o </a:t>
            </a:r>
            <a:r>
              <a:rPr lang="es-MX" dirty="0">
                <a:ea typeface="Times New Roman" pitchFamily="18" charset="0"/>
              </a:rPr>
              <a:t>programas de gobierno.</a:t>
            </a:r>
            <a:endParaRPr lang="es-MX" dirty="0">
              <a:solidFill>
                <a:srgbClr val="000000"/>
              </a:solidFill>
              <a:ea typeface="Times New Roman" pitchFamily="18" charset="0"/>
            </a:endParaRPr>
          </a:p>
          <a:p>
            <a:pPr algn="just">
              <a:defRPr/>
            </a:pPr>
            <a:r>
              <a:rPr lang="es-ES" b="1" dirty="0">
                <a:solidFill>
                  <a:srgbClr val="000000"/>
                </a:solidFill>
                <a:ea typeface="Times New Roman" pitchFamily="18" charset="0"/>
              </a:rPr>
              <a:t> </a:t>
            </a:r>
            <a:endParaRPr lang="es-MX" dirty="0">
              <a:solidFill>
                <a:srgbClr val="000000"/>
              </a:solidFill>
              <a:ea typeface="Times New Roman" pitchFamily="18" charset="0"/>
            </a:endParaRPr>
          </a:p>
        </p:txBody>
      </p:sp>
    </p:spTree>
    <p:extLst>
      <p:ext uri="{BB962C8B-B14F-4D97-AF65-F5344CB8AC3E}">
        <p14:creationId xmlns:p14="http://schemas.microsoft.com/office/powerpoint/2010/main" val="40349209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877050" y="6438900"/>
            <a:ext cx="2133600" cy="365125"/>
          </a:xfrm>
        </p:spPr>
        <p:txBody>
          <a:bodyPr/>
          <a:lstStyle/>
          <a:p>
            <a:pPr>
              <a:defRPr/>
            </a:pPr>
            <a:fld id="{128CC0B0-33AD-4239-A861-440F8BBF62AE}" type="slidenum">
              <a:rPr lang="es-ES"/>
              <a:pPr>
                <a:defRPr/>
              </a:pPr>
              <a:t>4</a:t>
            </a:fld>
            <a:endParaRPr lang="es-ES" dirty="0"/>
          </a:p>
        </p:txBody>
      </p:sp>
      <p:sp>
        <p:nvSpPr>
          <p:cNvPr id="5" name="Rectangle 5"/>
          <p:cNvSpPr>
            <a:spLocks noChangeArrowheads="1"/>
          </p:cNvSpPr>
          <p:nvPr/>
        </p:nvSpPr>
        <p:spPr bwMode="auto">
          <a:xfrm>
            <a:off x="827088" y="749736"/>
            <a:ext cx="7593012" cy="4939814"/>
          </a:xfrm>
          <a:prstGeom prst="rect">
            <a:avLst/>
          </a:prstGeom>
          <a:noFill/>
          <a:ln>
            <a:noFill/>
          </a:ln>
          <a:effectLst/>
          <a:extLst/>
        </p:spPr>
        <p:txBody>
          <a:bodyPr wrap="square" anchor="ctr">
            <a:spAutoFit/>
          </a:bodyPr>
          <a:lstStyle/>
          <a:p>
            <a:pPr algn="ctr" eaLnBrk="0" hangingPunct="0">
              <a:defRPr/>
            </a:pPr>
            <a:r>
              <a:rPr lang="es-ES_tradnl" sz="2000" b="1" dirty="0">
                <a:solidFill>
                  <a:srgbClr val="7030A0"/>
                </a:solidFill>
                <a:effectLst>
                  <a:outerShdw blurRad="38100" dist="38100" dir="2700000" algn="tl">
                    <a:srgbClr val="C0C0C0"/>
                  </a:outerShdw>
                </a:effectLst>
                <a:ea typeface="Times New Roman" pitchFamily="18" charset="0"/>
              </a:rPr>
              <a:t>I. INTRODUCCIÓN</a:t>
            </a:r>
          </a:p>
          <a:p>
            <a:pPr algn="just" eaLnBrk="0" hangingPunct="0">
              <a:defRPr/>
            </a:pPr>
            <a:endParaRPr lang="es-MX" sz="900" dirty="0">
              <a:ea typeface="Times New Roman" pitchFamily="18" charset="0"/>
            </a:endParaRPr>
          </a:p>
          <a:p>
            <a:pPr algn="just" eaLnBrk="0" hangingPunct="0">
              <a:defRPr/>
            </a:pPr>
            <a:endParaRPr lang="es-MX" sz="1600" dirty="0">
              <a:ea typeface="Times New Roman" pitchFamily="18" charset="0"/>
            </a:endParaRPr>
          </a:p>
          <a:p>
            <a:pPr algn="just" eaLnBrk="0" hangingPunct="0">
              <a:defRPr/>
            </a:pPr>
            <a:r>
              <a:rPr lang="es-ES_tradnl" sz="1600" dirty="0">
                <a:ea typeface="Times New Roman" pitchFamily="18" charset="0"/>
              </a:rPr>
              <a:t>El Instituto Electoral del Estado de México, en su carácter de </a:t>
            </a:r>
            <a:r>
              <a:rPr lang="es-ES_tradnl" sz="1600" dirty="0" smtClean="0">
                <a:ea typeface="Times New Roman" pitchFamily="18" charset="0"/>
              </a:rPr>
              <a:t>Organismo </a:t>
            </a:r>
            <a:r>
              <a:rPr lang="es-ES_tradnl" sz="1600" dirty="0">
                <a:ea typeface="Times New Roman" pitchFamily="18" charset="0"/>
              </a:rPr>
              <a:t>responsable de la organización, desarrollo y vigilancia de los procesos electorales en la entidad,</a:t>
            </a:r>
            <a:r>
              <a:rPr lang="es-ES" sz="1600" dirty="0">
                <a:ea typeface="Times New Roman" pitchFamily="18" charset="0"/>
              </a:rPr>
              <a:t> </a:t>
            </a:r>
            <a:r>
              <a:rPr lang="es-ES" sz="1600" dirty="0" smtClean="0">
                <a:ea typeface="Times New Roman" pitchFamily="18" charset="0"/>
              </a:rPr>
              <a:t>realizó </a:t>
            </a:r>
            <a:r>
              <a:rPr lang="es-ES" sz="1600" dirty="0">
                <a:ea typeface="Times New Roman" pitchFamily="18" charset="0"/>
              </a:rPr>
              <a:t>monitoreos de la propaganda de los </a:t>
            </a:r>
            <a:r>
              <a:rPr lang="es-ES" sz="1600" dirty="0" smtClean="0">
                <a:ea typeface="Times New Roman" pitchFamily="18" charset="0"/>
              </a:rPr>
              <a:t>Partidos Políticos y Coaliciones, colocada </a:t>
            </a:r>
            <a:r>
              <a:rPr lang="es-ES" sz="1600" dirty="0">
                <a:ea typeface="Times New Roman" pitchFamily="18" charset="0"/>
              </a:rPr>
              <a:t>en todo tipo de espacio </a:t>
            </a:r>
            <a:r>
              <a:rPr lang="es-ES" sz="1600" dirty="0" smtClean="0">
                <a:ea typeface="Times New Roman" pitchFamily="18" charset="0"/>
              </a:rPr>
              <a:t>ó </a:t>
            </a:r>
            <a:r>
              <a:rPr lang="es-ES" sz="1600" dirty="0">
                <a:ea typeface="Times New Roman" pitchFamily="18" charset="0"/>
              </a:rPr>
              <a:t>equipamiento utilizado para difundir </a:t>
            </a:r>
            <a:r>
              <a:rPr lang="es-ES" sz="1600" dirty="0" smtClean="0">
                <a:ea typeface="Times New Roman" pitchFamily="18" charset="0"/>
              </a:rPr>
              <a:t>mensajes;</a:t>
            </a:r>
            <a:r>
              <a:rPr lang="es-ES_tradnl" sz="1600" dirty="0" smtClean="0">
                <a:ea typeface="Times New Roman" pitchFamily="18" charset="0"/>
              </a:rPr>
              <a:t> </a:t>
            </a:r>
            <a:r>
              <a:rPr lang="es-ES_tradnl" sz="1600" dirty="0">
                <a:ea typeface="Times New Roman" pitchFamily="18" charset="0"/>
              </a:rPr>
              <a:t>conforme a lo establecido en el artículo 162 del Código Electoral del Estado de México. </a:t>
            </a:r>
          </a:p>
          <a:p>
            <a:pPr algn="just" eaLnBrk="0" hangingPunct="0">
              <a:defRPr/>
            </a:pPr>
            <a:endParaRPr lang="es-MX" sz="1600" dirty="0">
              <a:ea typeface="Times New Roman" pitchFamily="18" charset="0"/>
            </a:endParaRPr>
          </a:p>
          <a:p>
            <a:pPr algn="just" eaLnBrk="0" hangingPunct="0">
              <a:defRPr/>
            </a:pPr>
            <a:r>
              <a:rPr lang="es-ES_tradnl" sz="1600" dirty="0">
                <a:ea typeface="Times New Roman" pitchFamily="18" charset="0"/>
              </a:rPr>
              <a:t>En base a los Lineamientos de Monitoreo a Medios de Comunicación Electrónicos, Impresos y Alternos; así como el Manual de </a:t>
            </a:r>
            <a:r>
              <a:rPr lang="es-ES_tradnl" sz="1600" dirty="0" smtClean="0">
                <a:ea typeface="Times New Roman" pitchFamily="18" charset="0"/>
              </a:rPr>
              <a:t>Procedimientos </a:t>
            </a:r>
            <a:r>
              <a:rPr lang="es-ES_tradnl" sz="1600" dirty="0">
                <a:ea typeface="Times New Roman" pitchFamily="18" charset="0"/>
              </a:rPr>
              <a:t>para el Monitoreo a Medios de Comunicación Alternos para el periodo de Precampañas, </a:t>
            </a:r>
            <a:r>
              <a:rPr lang="es-ES_tradnl" sz="1600" dirty="0" err="1" smtClean="0">
                <a:ea typeface="Times New Roman" pitchFamily="18" charset="0"/>
              </a:rPr>
              <a:t>Intercampañas</a:t>
            </a:r>
            <a:r>
              <a:rPr lang="es-ES_tradnl" sz="1600" dirty="0" smtClean="0">
                <a:ea typeface="Times New Roman" pitchFamily="18" charset="0"/>
              </a:rPr>
              <a:t> y Campañas; se </a:t>
            </a:r>
            <a:r>
              <a:rPr lang="es-ES_tradnl" sz="1600" dirty="0">
                <a:ea typeface="Times New Roman" pitchFamily="18" charset="0"/>
              </a:rPr>
              <a:t>llevó a cabo el levantamiento y procesamiento de la información de la propaganda observada </a:t>
            </a:r>
            <a:r>
              <a:rPr lang="es-ES_tradnl" sz="1600" dirty="0" smtClean="0">
                <a:ea typeface="Times New Roman" pitchFamily="18" charset="0"/>
              </a:rPr>
              <a:t>de acuerdo a las siguientes fechas establecidas: en 9 de los distritos  electorales para el periodo de Precampañas e </a:t>
            </a:r>
            <a:r>
              <a:rPr lang="es-ES_tradnl" sz="1600" dirty="0" err="1" smtClean="0">
                <a:ea typeface="Times New Roman" pitchFamily="18" charset="0"/>
              </a:rPr>
              <a:t>Intercampañas</a:t>
            </a:r>
            <a:r>
              <a:rPr lang="es-ES_tradnl" sz="1600" dirty="0" smtClean="0">
                <a:ea typeface="Times New Roman" pitchFamily="18" charset="0"/>
              </a:rPr>
              <a:t>, del 17 de marzo al 15 de mayo; para el periodo de Campañas, esta actividad fue desarrollada en los </a:t>
            </a:r>
            <a:r>
              <a:rPr lang="es-ES_tradnl" sz="1600" dirty="0">
                <a:ea typeface="Times New Roman" pitchFamily="18" charset="0"/>
              </a:rPr>
              <a:t>45 Distritos Electorales del Estado de </a:t>
            </a:r>
            <a:r>
              <a:rPr lang="es-ES_tradnl" sz="1600" dirty="0" smtClean="0">
                <a:ea typeface="Times New Roman" pitchFamily="18" charset="0"/>
              </a:rPr>
              <a:t>México, del 16 de mayo al 29 de junio</a:t>
            </a:r>
            <a:r>
              <a:rPr lang="es-ES" sz="1600" dirty="0" smtClean="0">
                <a:ea typeface="Times New Roman" pitchFamily="18" charset="0"/>
              </a:rPr>
              <a:t> y por último se llevó a cabo el levantamiento de la propaganda observada posterior al periodo de campañas que comprende del 30 de junio al 3 de julio del presente año. </a:t>
            </a:r>
            <a:endParaRPr lang="es-ES" sz="1600" dirty="0">
              <a:ea typeface="Times New Roman" pitchFamily="18" charset="0"/>
            </a:endParaRPr>
          </a:p>
          <a:p>
            <a:pPr algn="just" eaLnBrk="0" hangingPunct="0">
              <a:defRPr/>
            </a:pPr>
            <a:endParaRPr lang="es-ES_tradnl" sz="1400" dirty="0">
              <a:ea typeface="Times New Roman" pitchFamily="18" charset="0"/>
            </a:endParaRPr>
          </a:p>
        </p:txBody>
      </p:sp>
    </p:spTree>
    <p:extLst>
      <p:ext uri="{BB962C8B-B14F-4D97-AF65-F5344CB8AC3E}">
        <p14:creationId xmlns:p14="http://schemas.microsoft.com/office/powerpoint/2010/main" val="10692876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15150" y="6451600"/>
            <a:ext cx="2133600" cy="365125"/>
          </a:xfrm>
        </p:spPr>
        <p:txBody>
          <a:bodyPr/>
          <a:lstStyle/>
          <a:p>
            <a:pPr>
              <a:defRPr/>
            </a:pPr>
            <a:fld id="{94CC661C-5AF1-4D9D-B868-0C5F829EDC10}" type="slidenum">
              <a:rPr lang="es-ES" smtClean="0"/>
              <a:pPr>
                <a:defRPr/>
              </a:pPr>
              <a:t>40</a:t>
            </a:fld>
            <a:endParaRPr lang="es-ES" dirty="0"/>
          </a:p>
        </p:txBody>
      </p:sp>
      <p:sp>
        <p:nvSpPr>
          <p:cNvPr id="5" name="Rectangle 5"/>
          <p:cNvSpPr>
            <a:spLocks noChangeArrowheads="1"/>
          </p:cNvSpPr>
          <p:nvPr/>
        </p:nvSpPr>
        <p:spPr bwMode="auto">
          <a:xfrm>
            <a:off x="755650" y="789414"/>
            <a:ext cx="7704138" cy="3293209"/>
          </a:xfrm>
          <a:prstGeom prst="rect">
            <a:avLst/>
          </a:prstGeom>
          <a:noFill/>
          <a:ln>
            <a:noFill/>
          </a:ln>
          <a:effectLst/>
          <a:extLst/>
        </p:spPr>
        <p:txBody>
          <a:bodyPr anchor="ctr">
            <a:spAutoFit/>
          </a:bodyPr>
          <a:lstStyle/>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TOTAL GENERAL DE LA PROPAGANDA </a:t>
            </a:r>
            <a:r>
              <a:rPr lang="es-MX" sz="2000" b="1" dirty="0" smtClean="0">
                <a:solidFill>
                  <a:srgbClr val="7030A0"/>
                </a:solidFill>
                <a:effectLst>
                  <a:outerShdw blurRad="38100" dist="38100" dir="2700000" algn="tl">
                    <a:srgbClr val="C0C0C0"/>
                  </a:outerShdw>
                </a:effectLst>
                <a:cs typeface="Times New Roman" pitchFamily="18" charset="0"/>
              </a:rPr>
              <a:t>OBSERVADA</a:t>
            </a:r>
            <a:endParaRPr lang="es-MX" sz="2000" b="1" dirty="0">
              <a:solidFill>
                <a:srgbClr val="7030A0"/>
              </a:solidFill>
              <a:effectLst>
                <a:outerShdw blurRad="38100" dist="38100" dir="2700000" algn="tl">
                  <a:srgbClr val="C0C0C0"/>
                </a:outerShdw>
              </a:effectLst>
              <a:cs typeface="Times New Roman" pitchFamily="18" charset="0"/>
            </a:endParaRPr>
          </a:p>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POR TIPO DE MEDIO ALTERNO</a:t>
            </a:r>
          </a:p>
          <a:p>
            <a:pPr algn="just">
              <a:defRPr/>
            </a:pPr>
            <a:r>
              <a:rPr lang="es-ES" sz="1200" b="1" dirty="0">
                <a:cs typeface="Times New Roman" pitchFamily="18" charset="0"/>
              </a:rPr>
              <a:t> </a:t>
            </a:r>
            <a:endParaRPr lang="es-MX" sz="1200" dirty="0">
              <a:cs typeface="Times New Roman" pitchFamily="18" charset="0"/>
            </a:endParaRPr>
          </a:p>
          <a:p>
            <a:pPr algn="just">
              <a:defRPr/>
            </a:pPr>
            <a:r>
              <a:rPr lang="es-ES" sz="1200" b="1" dirty="0">
                <a:cs typeface="Times New Roman" pitchFamily="18" charset="0"/>
              </a:rPr>
              <a:t> </a:t>
            </a:r>
          </a:p>
          <a:p>
            <a:pPr algn="just">
              <a:defRPr/>
            </a:pPr>
            <a:endParaRPr lang="es-ES" sz="1200" b="1" dirty="0">
              <a:cs typeface="Times New Roman" pitchFamily="18" charset="0"/>
            </a:endParaRPr>
          </a:p>
          <a:p>
            <a:pPr algn="just">
              <a:defRPr/>
            </a:pPr>
            <a:endParaRPr lang="es-ES" sz="1200" b="1" dirty="0">
              <a:cs typeface="Times New Roman" pitchFamily="18" charset="0"/>
            </a:endParaRPr>
          </a:p>
          <a:p>
            <a:pPr algn="just">
              <a:defRPr/>
            </a:pPr>
            <a:endParaRPr lang="es-MX" sz="1200" dirty="0">
              <a:cs typeface="Times New Roman" pitchFamily="18" charset="0"/>
            </a:endParaRPr>
          </a:p>
          <a:p>
            <a:pPr algn="ctr">
              <a:defRPr/>
            </a:pPr>
            <a:r>
              <a:rPr lang="es-ES" dirty="0">
                <a:cs typeface="Times New Roman" pitchFamily="18" charset="0"/>
              </a:rPr>
              <a:t>«A1»  POR PARTIDO </a:t>
            </a:r>
            <a:r>
              <a:rPr lang="es-ES" dirty="0" smtClean="0">
                <a:cs typeface="Times New Roman" pitchFamily="18" charset="0"/>
              </a:rPr>
              <a:t>POLÍTICO O COALICIÓN ----------------------------------- 100,078</a:t>
            </a:r>
            <a:endParaRPr lang="es-ES" dirty="0">
              <a:cs typeface="Times New Roman" pitchFamily="18" charset="0"/>
            </a:endParaRPr>
          </a:p>
          <a:p>
            <a:pPr algn="ctr">
              <a:defRPr/>
            </a:pPr>
            <a:endParaRPr lang="es-ES" dirty="0">
              <a:cs typeface="Times New Roman" pitchFamily="18" charset="0"/>
            </a:endParaRPr>
          </a:p>
          <a:p>
            <a:pPr algn="ctr">
              <a:defRPr/>
            </a:pPr>
            <a:r>
              <a:rPr lang="es-ES" dirty="0">
                <a:cs typeface="Times New Roman" pitchFamily="18" charset="0"/>
              </a:rPr>
              <a:t>«A2» POR TIPO DE PROPAGANDA GUBERNAMENTAL </a:t>
            </a:r>
            <a:r>
              <a:rPr lang="es-ES" dirty="0" smtClean="0">
                <a:cs typeface="Times New Roman" pitchFamily="18" charset="0"/>
              </a:rPr>
              <a:t>------------------------- 10,238</a:t>
            </a:r>
            <a:endParaRPr lang="es-ES" dirty="0">
              <a:cs typeface="Times New Roman" pitchFamily="18" charset="0"/>
            </a:endParaRPr>
          </a:p>
          <a:p>
            <a:pPr algn="ctr">
              <a:defRPr/>
            </a:pPr>
            <a:endParaRPr lang="es-ES" dirty="0">
              <a:cs typeface="Times New Roman" pitchFamily="18" charset="0"/>
            </a:endParaRPr>
          </a:p>
          <a:p>
            <a:pPr algn="ctr">
              <a:defRPr/>
            </a:pPr>
            <a:endParaRPr lang="es-ES" dirty="0">
              <a:cs typeface="Times New Roman" pitchFamily="18" charset="0"/>
            </a:endParaRPr>
          </a:p>
          <a:p>
            <a:pPr algn="ctr">
              <a:defRPr/>
            </a:pPr>
            <a:r>
              <a:rPr lang="es-ES" dirty="0">
                <a:cs typeface="Times New Roman" pitchFamily="18" charset="0"/>
              </a:rPr>
              <a:t>TOTAL «A1 </a:t>
            </a:r>
            <a:r>
              <a:rPr lang="es-ES" dirty="0" smtClean="0">
                <a:cs typeface="Times New Roman" pitchFamily="18" charset="0"/>
              </a:rPr>
              <a:t>+ </a:t>
            </a:r>
            <a:r>
              <a:rPr lang="es-ES" dirty="0">
                <a:cs typeface="Times New Roman" pitchFamily="18" charset="0"/>
              </a:rPr>
              <a:t>A2» </a:t>
            </a:r>
            <a:r>
              <a:rPr lang="es-ES" dirty="0" smtClean="0">
                <a:cs typeface="Times New Roman" pitchFamily="18" charset="0"/>
              </a:rPr>
              <a:t>--------------------------------------------------------------------- 110,316</a:t>
            </a:r>
            <a:endParaRPr lang="es-MX" dirty="0">
              <a:cs typeface="Times New Roman" pitchFamily="18" charset="0"/>
            </a:endParaRPr>
          </a:p>
        </p:txBody>
      </p:sp>
    </p:spTree>
    <p:extLst>
      <p:ext uri="{BB962C8B-B14F-4D97-AF65-F5344CB8AC3E}">
        <p14:creationId xmlns:p14="http://schemas.microsoft.com/office/powerpoint/2010/main" val="22916041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xfrm>
            <a:off x="6924675" y="6432550"/>
            <a:ext cx="2133600" cy="365125"/>
          </a:xfrm>
        </p:spPr>
        <p:txBody>
          <a:bodyPr/>
          <a:lstStyle/>
          <a:p>
            <a:pPr>
              <a:defRPr/>
            </a:pPr>
            <a:fld id="{017BFB8F-5370-4F91-9853-FEC621B075A6}" type="slidenum">
              <a:rPr lang="es-ES"/>
              <a:pPr>
                <a:defRPr/>
              </a:pPr>
              <a:t>41</a:t>
            </a:fld>
            <a:endParaRPr lang="es-ES" dirty="0"/>
          </a:p>
        </p:txBody>
      </p:sp>
      <p:sp>
        <p:nvSpPr>
          <p:cNvPr id="3" name="2 Rectángulo"/>
          <p:cNvSpPr/>
          <p:nvPr/>
        </p:nvSpPr>
        <p:spPr>
          <a:xfrm>
            <a:off x="955148" y="603676"/>
            <a:ext cx="7233712" cy="769441"/>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CUADRO GENERAL DE ELEMENTOS PROPAGANDÍSTICOS OBSERVADOS</a:t>
            </a:r>
          </a:p>
          <a:p>
            <a:pPr algn="ctr">
              <a:defRPr/>
            </a:pPr>
            <a:endParaRPr lang="es-ES" sz="8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POR PARTIDO POLÍTICO </a:t>
            </a: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O COALICIÓN </a:t>
            </a: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rPr>
              <a:t>DEL 17 DE MARZO AL 29 DE JUNIO</a:t>
            </a: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endParaRP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24581" name="7 CuadroTexto"/>
          <p:cNvSpPr txBox="1">
            <a:spLocks noChangeArrowheads="1"/>
          </p:cNvSpPr>
          <p:nvPr/>
        </p:nvSpPr>
        <p:spPr bwMode="auto">
          <a:xfrm>
            <a:off x="4032504" y="5954351"/>
            <a:ext cx="511149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000" b="1" dirty="0"/>
              <a:t>Fuente: Sistema de Monitoreo de la Unidad de Informática y Estadística.</a:t>
            </a:r>
          </a:p>
        </p:txBody>
      </p:sp>
      <p:sp>
        <p:nvSpPr>
          <p:cNvPr id="24582" name="1 CuadroTexto"/>
          <p:cNvSpPr txBox="1">
            <a:spLocks noChangeArrowheads="1"/>
          </p:cNvSpPr>
          <p:nvPr/>
        </p:nvSpPr>
        <p:spPr bwMode="auto">
          <a:xfrm>
            <a:off x="323850" y="1232552"/>
            <a:ext cx="84963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TABLA «A1»</a:t>
            </a:r>
          </a:p>
        </p:txBody>
      </p:sp>
      <p:graphicFrame>
        <p:nvGraphicFramePr>
          <p:cNvPr id="2" name="1 Tabla"/>
          <p:cNvGraphicFramePr>
            <a:graphicFrameLocks noGrp="1"/>
          </p:cNvGraphicFramePr>
          <p:nvPr>
            <p:extLst>
              <p:ext uri="{D42A27DB-BD31-4B8C-83A1-F6EECF244321}">
                <p14:modId xmlns:p14="http://schemas.microsoft.com/office/powerpoint/2010/main" val="767852837"/>
              </p:ext>
            </p:extLst>
          </p:nvPr>
        </p:nvGraphicFramePr>
        <p:xfrm>
          <a:off x="663574" y="1508777"/>
          <a:ext cx="7531101" cy="1714500"/>
        </p:xfrm>
        <a:graphic>
          <a:graphicData uri="http://schemas.openxmlformats.org/drawingml/2006/table">
            <a:tbl>
              <a:tblPr/>
              <a:tblGrid>
                <a:gridCol w="1053212"/>
                <a:gridCol w="583708"/>
                <a:gridCol w="583708"/>
                <a:gridCol w="583708"/>
                <a:gridCol w="583708"/>
                <a:gridCol w="583708"/>
                <a:gridCol w="697912"/>
                <a:gridCol w="583708"/>
                <a:gridCol w="713773"/>
                <a:gridCol w="713773"/>
                <a:gridCol w="850183"/>
              </a:tblGrid>
              <a:tr h="266700">
                <a:tc>
                  <a:txBody>
                    <a:bodyPr/>
                    <a:lstStyle/>
                    <a:p>
                      <a:pPr algn="ctr" fontAlgn="ctr"/>
                      <a:endParaRPr lang="es-MX" sz="800" b="0" i="0" u="none" strike="noStrike" dirty="0">
                        <a:solidFill>
                          <a:srgbClr val="000000"/>
                        </a:solidFill>
                        <a:effectLst/>
                        <a:latin typeface="Arial"/>
                      </a:endParaRPr>
                    </a:p>
                  </a:txBody>
                  <a:tcPr marL="9525" marR="9525" marT="9525" marB="0" anchor="ctr">
                    <a:lnL>
                      <a:noFill/>
                    </a:lnL>
                    <a:lnR w="6350" cap="flat" cmpd="sng" algn="ctr">
                      <a:solidFill>
                        <a:srgbClr val="B1A0C7"/>
                      </a:solidFill>
                      <a:prstDash val="solid"/>
                      <a:round/>
                      <a:headEnd type="none" w="med" len="med"/>
                      <a:tailEnd type="none" w="med" len="med"/>
                    </a:lnR>
                    <a:lnT>
                      <a:noFill/>
                    </a:lnT>
                    <a:lnB w="6350" cap="flat" cmpd="sng" algn="ctr">
                      <a:solidFill>
                        <a:srgbClr val="B1A0C7"/>
                      </a:solidFill>
                      <a:prstDash val="solid"/>
                      <a:round/>
                      <a:headEnd type="none" w="med" len="med"/>
                      <a:tailEnd type="none" w="med" len="med"/>
                    </a:lnB>
                  </a:tcPr>
                </a:tc>
                <a:tc gridSpan="9">
                  <a:txBody>
                    <a:bodyPr/>
                    <a:lstStyle/>
                    <a:p>
                      <a:pPr algn="ctr" fontAlgn="ctr"/>
                      <a:r>
                        <a:rPr lang="es-MX" sz="900" b="1" i="0" u="none" strike="noStrike">
                          <a:solidFill>
                            <a:srgbClr val="FFFFFF"/>
                          </a:solidFill>
                          <a:effectLst/>
                          <a:latin typeface="Arial"/>
                        </a:rPr>
                        <a:t>PARTIDOS POLÍTICOS</a:t>
                      </a:r>
                    </a:p>
                  </a:txBody>
                  <a:tcPr marL="9525" marR="9525" marT="9525" marB="0" anchor="ctr">
                    <a:lnL w="6350" cap="flat" cmpd="sng" algn="ctr">
                      <a:solidFill>
                        <a:srgbClr val="B1A0C7"/>
                      </a:solidFill>
                      <a:prstDash val="solid"/>
                      <a:round/>
                      <a:headEnd type="none" w="med" len="med"/>
                      <a:tailEnd type="none" w="med" len="med"/>
                    </a:lnL>
                    <a:lnR>
                      <a:noFill/>
                    </a:lnR>
                    <a:lnT>
                      <a:noFill/>
                    </a:lnT>
                    <a:lnB w="6350" cap="flat" cmpd="sng" algn="ctr">
                      <a:solidFill>
                        <a:srgbClr val="B1A0C7"/>
                      </a:solidFill>
                      <a:prstDash val="solid"/>
                      <a:round/>
                      <a:headEnd type="none" w="med" len="med"/>
                      <a:tailEnd type="none" w="med" len="med"/>
                    </a:lnB>
                    <a:solidFill>
                      <a:srgbClr val="7030A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endParaRPr lang="es-MX" sz="800" b="0" i="0" u="none" strike="noStrike">
                        <a:solidFill>
                          <a:srgbClr val="000000"/>
                        </a:solidFill>
                        <a:effectLst/>
                        <a:latin typeface="Arial"/>
                      </a:endParaRPr>
                    </a:p>
                  </a:txBody>
                  <a:tcPr marL="9525" marR="9525" marT="9525" marB="0" anchor="ctr">
                    <a:lnL>
                      <a:noFill/>
                    </a:lnL>
                    <a:lnR>
                      <a:noFill/>
                    </a:lnR>
                    <a:lnT>
                      <a:noFill/>
                    </a:lnT>
                    <a:lnB w="6350" cap="flat" cmpd="sng" algn="ctr">
                      <a:solidFill>
                        <a:srgbClr val="B1A0C7"/>
                      </a:solidFill>
                      <a:prstDash val="solid"/>
                      <a:round/>
                      <a:headEnd type="none" w="med" len="med"/>
                      <a:tailEnd type="none" w="med" len="med"/>
                    </a:lnB>
                  </a:tcPr>
                </a:tc>
              </a:tr>
              <a:tr h="381000">
                <a:tc>
                  <a:txBody>
                    <a:bodyPr/>
                    <a:lstStyle/>
                    <a:p>
                      <a:pPr algn="ctr" fontAlgn="ctr"/>
                      <a:r>
                        <a:rPr lang="es-MX" sz="900" b="1" i="0" u="none" strike="noStrike">
                          <a:solidFill>
                            <a:srgbClr val="FFFFFF"/>
                          </a:solidFill>
                          <a:effectLst/>
                          <a:latin typeface="Arial"/>
                        </a:rPr>
                        <a:t>PERIODO</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solidFill>
                      <a:srgbClr val="FF3399"/>
                    </a:solidFill>
                  </a:tcPr>
                </a:tc>
                <a:tc>
                  <a:txBody>
                    <a:bodyPr/>
                    <a:lstStyle/>
                    <a:p>
                      <a:pPr algn="ctr" fontAlgn="ctr"/>
                      <a:r>
                        <a:rPr lang="es-MX" sz="600" b="0" i="0" u="none" strike="noStrike">
                          <a:solidFill>
                            <a:srgbClr val="7030A0"/>
                          </a:solidFill>
                          <a:effectLst/>
                          <a:latin typeface="Arial"/>
                        </a:rPr>
                        <a:t>PAN</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PRI</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PRD</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PT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PVEM</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CONVERGENCIA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NUEVA ALIANZA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COALICIÓN UNIDOS PODEMOS MÁS</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COALICIÓN UNIDOS POR TI</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900" b="1" i="0" u="none" strike="noStrike">
                          <a:solidFill>
                            <a:srgbClr val="FFFFFF"/>
                          </a:solidFill>
                          <a:effectLst/>
                          <a:latin typeface="Arial"/>
                        </a:rPr>
                        <a:t>TOTAL</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solidFill>
                      <a:srgbClr val="FF3399"/>
                    </a:solidFill>
                  </a:tcPr>
                </a:tc>
              </a:tr>
              <a:tr h="266700">
                <a:tc>
                  <a:txBody>
                    <a:bodyPr/>
                    <a:lstStyle/>
                    <a:p>
                      <a:pPr algn="ctr" fontAlgn="ctr"/>
                      <a:r>
                        <a:rPr lang="es-MX" sz="1000" b="1" i="0" u="none" strike="noStrike">
                          <a:solidFill>
                            <a:srgbClr val="7030A0"/>
                          </a:solidFill>
                          <a:effectLst/>
                          <a:latin typeface="Calibri"/>
                        </a:rPr>
                        <a:t>PRECAMPAÑA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110</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656</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49</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20</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3</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72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102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dirty="0">
                          <a:solidFill>
                            <a:srgbClr val="7030A0"/>
                          </a:solidFill>
                          <a:effectLst/>
                          <a:latin typeface="Calibri"/>
                        </a:rPr>
                        <a:t>1,012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r>
              <a:tr h="266700">
                <a:tc>
                  <a:txBody>
                    <a:bodyPr/>
                    <a:lstStyle/>
                    <a:p>
                      <a:pPr algn="ctr" fontAlgn="ctr"/>
                      <a:r>
                        <a:rPr lang="es-MX" sz="1000" b="1" i="0" u="none" strike="noStrike">
                          <a:solidFill>
                            <a:srgbClr val="7030A0"/>
                          </a:solidFill>
                          <a:effectLst/>
                          <a:latin typeface="Calibri"/>
                        </a:rPr>
                        <a:t>INTERCAMPAÑA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64</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314</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50</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28</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29</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29</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dirty="0">
                          <a:solidFill>
                            <a:srgbClr val="7030A0"/>
                          </a:solidFill>
                          <a:effectLst/>
                          <a:latin typeface="Calibri"/>
                        </a:rPr>
                        <a:t>514</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r>
              <a:tr h="266700">
                <a:tc>
                  <a:txBody>
                    <a:bodyPr/>
                    <a:lstStyle/>
                    <a:p>
                      <a:pPr algn="ctr" fontAlgn="ctr"/>
                      <a:r>
                        <a:rPr lang="es-MX" sz="1000" b="1" i="0" u="none" strike="noStrike">
                          <a:solidFill>
                            <a:srgbClr val="7030A0"/>
                          </a:solidFill>
                          <a:effectLst/>
                          <a:latin typeface="Calibri"/>
                        </a:rPr>
                        <a:t>CAMPAÑA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8,124</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515</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187</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95</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4</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96</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211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17,097</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72,223</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dirty="0">
                          <a:solidFill>
                            <a:srgbClr val="7030A0"/>
                          </a:solidFill>
                          <a:effectLst/>
                          <a:latin typeface="Calibri"/>
                        </a:rPr>
                        <a:t>98,552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r>
              <a:tr h="266700">
                <a:tc>
                  <a:txBody>
                    <a:bodyPr/>
                    <a:lstStyle/>
                    <a:p>
                      <a:pPr algn="ctr" fontAlgn="ctr"/>
                      <a:r>
                        <a:rPr lang="es-MX" sz="900" b="1" i="0" u="none" strike="noStrike">
                          <a:solidFill>
                            <a:srgbClr val="FFFFFF"/>
                          </a:solidFill>
                          <a:effectLst/>
                          <a:latin typeface="Arial"/>
                        </a:rPr>
                        <a:t>TOTAL</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solidFill>
                      <a:srgbClr val="FF3399"/>
                    </a:solidFill>
                  </a:tcPr>
                </a:tc>
                <a:tc>
                  <a:txBody>
                    <a:bodyPr/>
                    <a:lstStyle/>
                    <a:p>
                      <a:pPr algn="ctr" fontAlgn="ctr"/>
                      <a:r>
                        <a:rPr lang="es-MX" sz="1100" b="1" i="0" u="none" strike="noStrike">
                          <a:solidFill>
                            <a:srgbClr val="7030A0"/>
                          </a:solidFill>
                          <a:effectLst/>
                          <a:latin typeface="Calibri"/>
                        </a:rPr>
                        <a:t>8,298</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1,485</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286</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143</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7</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197</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342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17,097</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72,223</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900" b="1" i="0" u="none" strike="noStrike" dirty="0">
                          <a:solidFill>
                            <a:srgbClr val="FFFFFF"/>
                          </a:solidFill>
                          <a:effectLst/>
                          <a:latin typeface="Arial"/>
                        </a:rPr>
                        <a:t>100,078</a:t>
                      </a:r>
                    </a:p>
                  </a:txBody>
                  <a:tcPr marL="9525" marR="9525" marT="9525" marB="0" anchor="ctr">
                    <a:lnL w="6350" cap="flat" cmpd="sng" algn="ctr">
                      <a:solidFill>
                        <a:srgbClr val="B1A0C7"/>
                      </a:solidFill>
                      <a:prstDash val="solid"/>
                      <a:round/>
                      <a:headEnd type="none" w="med" len="med"/>
                      <a:tailEnd type="none" w="med" len="med"/>
                    </a:lnL>
                    <a:lnR>
                      <a:noFill/>
                    </a:lnR>
                    <a:lnT w="6350" cap="flat" cmpd="sng" algn="ctr">
                      <a:solidFill>
                        <a:srgbClr val="B1A0C7"/>
                      </a:solidFill>
                      <a:prstDash val="solid"/>
                      <a:round/>
                      <a:headEnd type="none" w="med" len="med"/>
                      <a:tailEnd type="none" w="med" len="med"/>
                    </a:lnT>
                    <a:lnB>
                      <a:noFill/>
                    </a:lnB>
                    <a:solidFill>
                      <a:srgbClr val="7030A0"/>
                    </a:solidFill>
                  </a:tcPr>
                </a:tc>
              </a:tr>
            </a:tbl>
          </a:graphicData>
        </a:graphic>
      </p:graphicFrame>
      <p:pic>
        <p:nvPicPr>
          <p:cNvPr id="5324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7951" y="3271988"/>
            <a:ext cx="4992899" cy="2656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91054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6924675" y="6423025"/>
            <a:ext cx="2133600" cy="365125"/>
          </a:xfrm>
        </p:spPr>
        <p:txBody>
          <a:bodyPr/>
          <a:lstStyle/>
          <a:p>
            <a:pPr>
              <a:defRPr/>
            </a:pPr>
            <a:fld id="{93CD08EF-CD29-4A50-B4D7-1FBE5504E85F}" type="slidenum">
              <a:rPr lang="es-ES"/>
              <a:pPr>
                <a:defRPr/>
              </a:pPr>
              <a:t>42</a:t>
            </a:fld>
            <a:endParaRPr lang="es-ES" dirty="0"/>
          </a:p>
        </p:txBody>
      </p:sp>
      <p:sp>
        <p:nvSpPr>
          <p:cNvPr id="8" name="7 Rectángulo"/>
          <p:cNvSpPr/>
          <p:nvPr/>
        </p:nvSpPr>
        <p:spPr>
          <a:xfrm>
            <a:off x="932447" y="665889"/>
            <a:ext cx="7233712" cy="830997"/>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CUADRO GENERAL DE ELEMENTOS PROPAGANDÍSTICOS OBSERVADOS</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a:p>
            <a:pPr algn="ctr">
              <a:defRPr/>
            </a:pP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POR PARTIDO POLÍTICO O COALICIÓN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rPr>
              <a:t>DEL 17 DE MARZO AL 29 DE JUNIO</a:t>
            </a:r>
            <a:endPar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endParaRP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25605" name="1 CuadroTexto"/>
          <p:cNvSpPr txBox="1">
            <a:spLocks noChangeArrowheads="1"/>
          </p:cNvSpPr>
          <p:nvPr/>
        </p:nvSpPr>
        <p:spPr bwMode="auto">
          <a:xfrm>
            <a:off x="323850" y="1357979"/>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TABLA «A1»</a:t>
            </a:r>
          </a:p>
        </p:txBody>
      </p:sp>
      <p:sp>
        <p:nvSpPr>
          <p:cNvPr id="25606" name="7 CuadroTexto"/>
          <p:cNvSpPr txBox="1">
            <a:spLocks noChangeArrowheads="1"/>
          </p:cNvSpPr>
          <p:nvPr/>
        </p:nvSpPr>
        <p:spPr bwMode="auto">
          <a:xfrm>
            <a:off x="3527425" y="5954712"/>
            <a:ext cx="56165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000" b="1"/>
              <a:t>Fuente: Sistema de Monitoreo de la Unidad de Informática y Estadística.</a:t>
            </a:r>
          </a:p>
        </p:txBody>
      </p:sp>
      <p:pic>
        <p:nvPicPr>
          <p:cNvPr id="54282"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583" y="1635792"/>
            <a:ext cx="8090587" cy="4164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614098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6"/>
          <p:cNvSpPr>
            <a:spLocks noGrp="1" noChangeArrowheads="1"/>
          </p:cNvSpPr>
          <p:nvPr>
            <p:ph type="sldNum" sz="quarter" idx="12"/>
          </p:nvPr>
        </p:nvSpPr>
        <p:spPr>
          <a:xfrm>
            <a:off x="6915150" y="6423025"/>
            <a:ext cx="2133600" cy="365125"/>
          </a:xfrm>
        </p:spPr>
        <p:txBody>
          <a:bodyPr/>
          <a:lstStyle/>
          <a:p>
            <a:pPr>
              <a:defRPr/>
            </a:pPr>
            <a:fld id="{28921F13-3A29-41F6-B6FB-846E11E6EA31}" type="slidenum">
              <a:rPr lang="es-ES"/>
              <a:pPr>
                <a:defRPr/>
              </a:pPr>
              <a:t>43</a:t>
            </a:fld>
            <a:endParaRPr lang="es-ES" dirty="0"/>
          </a:p>
        </p:txBody>
      </p:sp>
      <p:sp>
        <p:nvSpPr>
          <p:cNvPr id="10" name="9 Rectángulo"/>
          <p:cNvSpPr/>
          <p:nvPr/>
        </p:nvSpPr>
        <p:spPr>
          <a:xfrm>
            <a:off x="563918" y="637125"/>
            <a:ext cx="7970772" cy="800219"/>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CUADRO GENERAL DE ELEMENTOS PROPAGANDÍSTICOS OBSERVADOS</a:t>
            </a:r>
          </a:p>
          <a:p>
            <a:pPr algn="ctr">
              <a:defRPr/>
            </a:pPr>
            <a:endParaRPr lang="es-ES" sz="10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POR TIPO DE PROPAGANDA GUBERNAMENTAL DEL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rPr>
              <a:t>17 DE MARZO AL 29 DE JUNIO</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26629" name="1 CuadroTexto"/>
          <p:cNvSpPr txBox="1">
            <a:spLocks noChangeArrowheads="1"/>
          </p:cNvSpPr>
          <p:nvPr/>
        </p:nvSpPr>
        <p:spPr bwMode="auto">
          <a:xfrm>
            <a:off x="323850" y="1265168"/>
            <a:ext cx="84963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TABLA «A2»</a:t>
            </a:r>
          </a:p>
        </p:txBody>
      </p:sp>
      <p:sp>
        <p:nvSpPr>
          <p:cNvPr id="26630" name="7 CuadroTexto"/>
          <p:cNvSpPr txBox="1">
            <a:spLocks noChangeArrowheads="1"/>
          </p:cNvSpPr>
          <p:nvPr/>
        </p:nvSpPr>
        <p:spPr bwMode="auto">
          <a:xfrm>
            <a:off x="3527425" y="5930900"/>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Fuente: Sistema de Monitoreo de la Unidad de Informática y Estadística.</a:t>
            </a:r>
          </a:p>
        </p:txBody>
      </p:sp>
      <p:graphicFrame>
        <p:nvGraphicFramePr>
          <p:cNvPr id="2" name="1 Tabla"/>
          <p:cNvGraphicFramePr>
            <a:graphicFrameLocks noGrp="1"/>
          </p:cNvGraphicFramePr>
          <p:nvPr>
            <p:extLst>
              <p:ext uri="{D42A27DB-BD31-4B8C-83A1-F6EECF244321}">
                <p14:modId xmlns:p14="http://schemas.microsoft.com/office/powerpoint/2010/main" val="3075912905"/>
              </p:ext>
            </p:extLst>
          </p:nvPr>
        </p:nvGraphicFramePr>
        <p:xfrm>
          <a:off x="1374775" y="1541393"/>
          <a:ext cx="5559425" cy="1249434"/>
        </p:xfrm>
        <a:graphic>
          <a:graphicData uri="http://schemas.openxmlformats.org/drawingml/2006/table">
            <a:tbl>
              <a:tblPr/>
              <a:tblGrid>
                <a:gridCol w="947761"/>
                <a:gridCol w="1063341"/>
                <a:gridCol w="1306060"/>
                <a:gridCol w="1352293"/>
                <a:gridCol w="889970"/>
              </a:tblGrid>
              <a:tr h="208239">
                <a:tc>
                  <a:txBody>
                    <a:bodyPr/>
                    <a:lstStyle/>
                    <a:p>
                      <a:pPr algn="l" fontAlgn="b"/>
                      <a:endParaRPr lang="es-MX" sz="1000" b="0" i="0" u="none" strike="noStrike" dirty="0">
                        <a:solidFill>
                          <a:srgbClr val="000000"/>
                        </a:solidFill>
                        <a:effectLst/>
                        <a:latin typeface="Calibri"/>
                      </a:endParaRPr>
                    </a:p>
                  </a:txBody>
                  <a:tcPr marL="9525" marR="9525" marT="9525" marB="0" anchor="b">
                    <a:lnL>
                      <a:noFill/>
                    </a:lnL>
                    <a:lnR w="6350" cap="flat" cmpd="sng" algn="ctr">
                      <a:solidFill>
                        <a:srgbClr val="60497A"/>
                      </a:solidFill>
                      <a:prstDash val="solid"/>
                      <a:round/>
                      <a:headEnd type="none" w="med" len="med"/>
                      <a:tailEnd type="none" w="med" len="med"/>
                    </a:lnR>
                    <a:lnT>
                      <a:noFill/>
                    </a:lnT>
                    <a:lnB w="6350" cap="flat" cmpd="sng" algn="ctr">
                      <a:solidFill>
                        <a:srgbClr val="60497A"/>
                      </a:solidFill>
                      <a:prstDash val="solid"/>
                      <a:round/>
                      <a:headEnd type="none" w="med" len="med"/>
                      <a:tailEnd type="none" w="med" len="med"/>
                    </a:lnB>
                  </a:tcPr>
                </a:tc>
                <a:tc gridSpan="3">
                  <a:txBody>
                    <a:bodyPr/>
                    <a:lstStyle/>
                    <a:p>
                      <a:pPr algn="ctr" fontAlgn="ctr"/>
                      <a:r>
                        <a:rPr lang="es-MX" sz="1100" b="1" i="0" u="none" strike="noStrike">
                          <a:solidFill>
                            <a:srgbClr val="FFFFFF"/>
                          </a:solidFill>
                          <a:effectLst/>
                          <a:latin typeface="Calibri"/>
                        </a:rPr>
                        <a:t>TIPO DE PROPAGANDA GUBERNAMENTAL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c hMerge="1">
                  <a:txBody>
                    <a:bodyPr/>
                    <a:lstStyle/>
                    <a:p>
                      <a:endParaRPr lang="es-MX"/>
                    </a:p>
                  </a:txBody>
                  <a:tcPr/>
                </a:tc>
                <a:tc hMerge="1">
                  <a:txBody>
                    <a:bodyPr/>
                    <a:lstStyle/>
                    <a:p>
                      <a:endParaRPr lang="es-MX"/>
                    </a:p>
                  </a:txBody>
                  <a:tcPr/>
                </a:tc>
                <a:tc>
                  <a:txBody>
                    <a:bodyPr/>
                    <a:lstStyle/>
                    <a:p>
                      <a:pPr algn="ctr" fontAlgn="ctr"/>
                      <a:endParaRPr lang="es-MX" sz="1000" b="0" i="0" u="none" strike="noStrike">
                        <a:solidFill>
                          <a:srgbClr val="000000"/>
                        </a:solidFill>
                        <a:effectLst/>
                        <a:latin typeface="Calibri"/>
                      </a:endParaRPr>
                    </a:p>
                  </a:txBody>
                  <a:tcPr marL="9525" marR="9525" marT="9525" marB="0" anchor="ctr">
                    <a:lnL w="6350" cap="flat" cmpd="sng" algn="ctr">
                      <a:solidFill>
                        <a:srgbClr val="60497A"/>
                      </a:solidFill>
                      <a:prstDash val="solid"/>
                      <a:round/>
                      <a:headEnd type="none" w="med" len="med"/>
                      <a:tailEnd type="none" w="med" len="med"/>
                    </a:lnL>
                    <a:lnR>
                      <a:noFill/>
                    </a:lnR>
                    <a:lnT>
                      <a:noFill/>
                    </a:lnT>
                    <a:lnB w="6350" cap="flat" cmpd="sng" algn="ctr">
                      <a:solidFill>
                        <a:srgbClr val="60497A"/>
                      </a:solidFill>
                      <a:prstDash val="solid"/>
                      <a:round/>
                      <a:headEnd type="none" w="med" len="med"/>
                      <a:tailEnd type="none" w="med" len="med"/>
                    </a:lnB>
                  </a:tcPr>
                </a:tc>
              </a:tr>
              <a:tr h="208239">
                <a:tc>
                  <a:txBody>
                    <a:bodyPr/>
                    <a:lstStyle/>
                    <a:p>
                      <a:pPr algn="ctr" fontAlgn="ctr"/>
                      <a:r>
                        <a:rPr lang="es-MX" sz="1000" b="1" i="0" u="none" strike="noStrike">
                          <a:solidFill>
                            <a:srgbClr val="FFFFFF"/>
                          </a:solidFill>
                          <a:effectLst/>
                          <a:latin typeface="Calibri"/>
                        </a:rPr>
                        <a:t>PERIODO</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c>
                  <a:txBody>
                    <a:bodyPr/>
                    <a:lstStyle/>
                    <a:p>
                      <a:pPr algn="ctr" fontAlgn="ctr"/>
                      <a:r>
                        <a:rPr lang="es-MX" sz="1100" b="1" i="0" u="none" strike="noStrike">
                          <a:solidFill>
                            <a:srgbClr val="000000"/>
                          </a:solidFill>
                          <a:effectLst/>
                          <a:latin typeface="Calibri"/>
                        </a:rPr>
                        <a:t>FEDERAL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ESTATAL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MUNICIPAL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000" b="1" i="0" u="none" strike="noStrike">
                          <a:solidFill>
                            <a:srgbClr val="FFFFFF"/>
                          </a:solidFill>
                          <a:effectLst/>
                          <a:latin typeface="Calibri"/>
                        </a:rPr>
                        <a:t>ACUMULADO</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r>
              <a:tr h="208239">
                <a:tc>
                  <a:txBody>
                    <a:bodyPr/>
                    <a:lstStyle/>
                    <a:p>
                      <a:pPr algn="ctr" fontAlgn="ctr"/>
                      <a:r>
                        <a:rPr lang="es-MX" sz="1000" b="1" i="0" u="none" strike="noStrike">
                          <a:solidFill>
                            <a:srgbClr val="000000"/>
                          </a:solidFill>
                          <a:effectLst/>
                          <a:latin typeface="Calibri"/>
                        </a:rPr>
                        <a:t>PRECAMPAÑA</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c>
                  <a:txBody>
                    <a:bodyPr/>
                    <a:lstStyle/>
                    <a:p>
                      <a:pPr algn="ctr" fontAlgn="ctr"/>
                      <a:r>
                        <a:rPr lang="es-MX" sz="1000" b="1" i="0" u="none" strike="noStrike">
                          <a:solidFill>
                            <a:srgbClr val="000000"/>
                          </a:solidFill>
                          <a:effectLst/>
                          <a:latin typeface="Calibri"/>
                        </a:rPr>
                        <a:t>77</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661</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1,339</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2,077</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r>
              <a:tr h="208239">
                <a:tc>
                  <a:txBody>
                    <a:bodyPr/>
                    <a:lstStyle/>
                    <a:p>
                      <a:pPr algn="ctr" fontAlgn="ctr"/>
                      <a:r>
                        <a:rPr lang="es-MX" sz="1000" b="1" i="0" u="none" strike="noStrike">
                          <a:solidFill>
                            <a:srgbClr val="000000"/>
                          </a:solidFill>
                          <a:effectLst/>
                          <a:latin typeface="Calibri"/>
                        </a:rPr>
                        <a:t>INTERCAMPAÑA</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c>
                  <a:txBody>
                    <a:bodyPr/>
                    <a:lstStyle/>
                    <a:p>
                      <a:pPr algn="ctr" fontAlgn="ctr"/>
                      <a:r>
                        <a:rPr lang="es-MX" sz="1000" b="1" i="0" u="none" strike="noStrike">
                          <a:solidFill>
                            <a:srgbClr val="000000"/>
                          </a:solidFill>
                          <a:effectLst/>
                          <a:latin typeface="Calibri"/>
                        </a:rPr>
                        <a:t>59</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521</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1,376</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1,956</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r>
              <a:tr h="208239">
                <a:tc>
                  <a:txBody>
                    <a:bodyPr/>
                    <a:lstStyle/>
                    <a:p>
                      <a:pPr algn="ctr" fontAlgn="ctr"/>
                      <a:r>
                        <a:rPr lang="es-MX" sz="1000" b="1" i="0" u="none" strike="noStrike">
                          <a:solidFill>
                            <a:srgbClr val="000000"/>
                          </a:solidFill>
                          <a:effectLst/>
                          <a:latin typeface="Calibri"/>
                        </a:rPr>
                        <a:t>CAMPAÑA</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c>
                  <a:txBody>
                    <a:bodyPr/>
                    <a:lstStyle/>
                    <a:p>
                      <a:pPr algn="ctr" fontAlgn="ctr"/>
                      <a:r>
                        <a:rPr lang="es-MX" sz="1000" b="1" i="0" u="none" strike="noStrike">
                          <a:solidFill>
                            <a:srgbClr val="000000"/>
                          </a:solidFill>
                          <a:effectLst/>
                          <a:latin typeface="Calibri"/>
                        </a:rPr>
                        <a:t>944</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2,985</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2,276</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6,205</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r>
              <a:tr h="208239">
                <a:tc>
                  <a:txBody>
                    <a:bodyPr/>
                    <a:lstStyle/>
                    <a:p>
                      <a:pPr algn="ctr" fontAlgn="ctr"/>
                      <a:r>
                        <a:rPr lang="es-MX" sz="1000" b="1" i="0" u="none" strike="noStrike">
                          <a:solidFill>
                            <a:srgbClr val="FFFFFF"/>
                          </a:solidFill>
                          <a:effectLst/>
                          <a:latin typeface="Calibri"/>
                        </a:rPr>
                        <a:t>ACUMULADO</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c>
                  <a:txBody>
                    <a:bodyPr/>
                    <a:lstStyle/>
                    <a:p>
                      <a:pPr algn="ctr" fontAlgn="ctr"/>
                      <a:r>
                        <a:rPr lang="es-MX" sz="1100" b="1" i="0" u="none" strike="noStrike">
                          <a:solidFill>
                            <a:srgbClr val="000000"/>
                          </a:solidFill>
                          <a:effectLst/>
                          <a:latin typeface="Calibri"/>
                        </a:rPr>
                        <a:t>1,080</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dirty="0">
                          <a:solidFill>
                            <a:srgbClr val="000000"/>
                          </a:solidFill>
                          <a:effectLst/>
                          <a:latin typeface="Calibri"/>
                        </a:rPr>
                        <a:t>4,167</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4,991</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000" b="1" i="0" u="none" strike="noStrike" dirty="0">
                          <a:solidFill>
                            <a:srgbClr val="FFFFFF"/>
                          </a:solidFill>
                          <a:effectLst/>
                          <a:latin typeface="Calibri"/>
                        </a:rPr>
                        <a:t>10,238</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r>
            </a:tbl>
          </a:graphicData>
        </a:graphic>
      </p:graphicFrame>
      <p:graphicFrame>
        <p:nvGraphicFramePr>
          <p:cNvPr id="11" name="2 Gráfico"/>
          <p:cNvGraphicFramePr>
            <a:graphicFrameLocks/>
          </p:cNvGraphicFramePr>
          <p:nvPr>
            <p:extLst>
              <p:ext uri="{D42A27DB-BD31-4B8C-83A1-F6EECF244321}">
                <p14:modId xmlns:p14="http://schemas.microsoft.com/office/powerpoint/2010/main" val="2435140904"/>
              </p:ext>
            </p:extLst>
          </p:nvPr>
        </p:nvGraphicFramePr>
        <p:xfrm>
          <a:off x="2171464" y="3048003"/>
          <a:ext cx="4096222" cy="253364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441196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24675" y="6442075"/>
            <a:ext cx="2133600" cy="365125"/>
          </a:xfrm>
        </p:spPr>
        <p:txBody>
          <a:bodyPr/>
          <a:lstStyle/>
          <a:p>
            <a:pPr>
              <a:defRPr/>
            </a:pPr>
            <a:fld id="{68915F5A-E226-4D29-979A-0658F26A7151}" type="slidenum">
              <a:rPr lang="es-ES" smtClean="0"/>
              <a:pPr>
                <a:defRPr/>
              </a:pPr>
              <a:t>44</a:t>
            </a:fld>
            <a:endParaRPr lang="es-ES" dirty="0"/>
          </a:p>
        </p:txBody>
      </p:sp>
      <p:sp>
        <p:nvSpPr>
          <p:cNvPr id="8" name="7 Rectángulo"/>
          <p:cNvSpPr/>
          <p:nvPr/>
        </p:nvSpPr>
        <p:spPr>
          <a:xfrm>
            <a:off x="1" y="575072"/>
            <a:ext cx="9144000" cy="646331"/>
          </a:xfrm>
          <a:prstGeom prst="rect">
            <a:avLst/>
          </a:prstGeom>
          <a:noFill/>
        </p:spPr>
        <p:txBody>
          <a:bodyPr>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CUADRO GENERAL DE ELEMENTOS PROPAGANDÍSTICOS OBSERVADOS </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POR TIPO DE PROPAGANDA GUBERNAMENTAL DEL </a:t>
            </a: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PERIODO DE PRECAMPAÑAS</a:t>
            </a: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27652" name="1 CuadroTexto"/>
          <p:cNvSpPr txBox="1">
            <a:spLocks noChangeArrowheads="1"/>
          </p:cNvSpPr>
          <p:nvPr/>
        </p:nvSpPr>
        <p:spPr bwMode="auto">
          <a:xfrm>
            <a:off x="304800" y="1238766"/>
            <a:ext cx="84978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TABLA «A2»</a:t>
            </a:r>
          </a:p>
        </p:txBody>
      </p:sp>
      <p:sp>
        <p:nvSpPr>
          <p:cNvPr id="27653" name="7 CuadroTexto"/>
          <p:cNvSpPr txBox="1">
            <a:spLocks noChangeArrowheads="1"/>
          </p:cNvSpPr>
          <p:nvPr/>
        </p:nvSpPr>
        <p:spPr bwMode="auto">
          <a:xfrm>
            <a:off x="3527425" y="5883275"/>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Fuente: Sistema de Monitoreo de la Unidad de Informática y Estadística.</a:t>
            </a:r>
          </a:p>
        </p:txBody>
      </p:sp>
      <p:pic>
        <p:nvPicPr>
          <p:cNvPr id="1044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138" y="1775314"/>
            <a:ext cx="8467725" cy="2372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605381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24675" y="6442075"/>
            <a:ext cx="2133600" cy="365125"/>
          </a:xfrm>
        </p:spPr>
        <p:txBody>
          <a:bodyPr/>
          <a:lstStyle/>
          <a:p>
            <a:pPr>
              <a:defRPr/>
            </a:pPr>
            <a:fld id="{68915F5A-E226-4D29-979A-0658F26A7151}" type="slidenum">
              <a:rPr lang="es-ES" smtClean="0"/>
              <a:pPr>
                <a:defRPr/>
              </a:pPr>
              <a:t>45</a:t>
            </a:fld>
            <a:endParaRPr lang="es-ES" dirty="0"/>
          </a:p>
        </p:txBody>
      </p:sp>
      <p:sp>
        <p:nvSpPr>
          <p:cNvPr id="8" name="7 Rectángulo"/>
          <p:cNvSpPr/>
          <p:nvPr/>
        </p:nvSpPr>
        <p:spPr>
          <a:xfrm>
            <a:off x="1" y="575072"/>
            <a:ext cx="9144000" cy="646331"/>
          </a:xfrm>
          <a:prstGeom prst="rect">
            <a:avLst/>
          </a:prstGeom>
          <a:noFill/>
        </p:spPr>
        <p:txBody>
          <a:bodyPr>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CUADRO GENERAL DE ELEMENTOS PROPAGANDÍSTICOS OBSERVADOS </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POR TIPO DE PROPAGANDA GUBERNAMENTAL DEL </a:t>
            </a: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PERIODO DE INTERCAMPAÑAS</a:t>
            </a: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27652" name="1 CuadroTexto"/>
          <p:cNvSpPr txBox="1">
            <a:spLocks noChangeArrowheads="1"/>
          </p:cNvSpPr>
          <p:nvPr/>
        </p:nvSpPr>
        <p:spPr bwMode="auto">
          <a:xfrm>
            <a:off x="304800" y="1238766"/>
            <a:ext cx="84978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TABLA «A2»</a:t>
            </a:r>
          </a:p>
        </p:txBody>
      </p:sp>
      <p:sp>
        <p:nvSpPr>
          <p:cNvPr id="27653" name="7 CuadroTexto"/>
          <p:cNvSpPr txBox="1">
            <a:spLocks noChangeArrowheads="1"/>
          </p:cNvSpPr>
          <p:nvPr/>
        </p:nvSpPr>
        <p:spPr bwMode="auto">
          <a:xfrm>
            <a:off x="3527425" y="5883275"/>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Fuente: Sistema de Monitoreo de la Unidad de Informática y Estadística.</a:t>
            </a:r>
          </a:p>
        </p:txBody>
      </p:sp>
      <p:pic>
        <p:nvPicPr>
          <p:cNvPr id="1054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26" y="1876425"/>
            <a:ext cx="8667750"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619498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24675" y="6442075"/>
            <a:ext cx="2133600" cy="365125"/>
          </a:xfrm>
        </p:spPr>
        <p:txBody>
          <a:bodyPr/>
          <a:lstStyle/>
          <a:p>
            <a:pPr>
              <a:defRPr/>
            </a:pPr>
            <a:fld id="{68915F5A-E226-4D29-979A-0658F26A7151}" type="slidenum">
              <a:rPr lang="es-ES" smtClean="0"/>
              <a:pPr>
                <a:defRPr/>
              </a:pPr>
              <a:t>46</a:t>
            </a:fld>
            <a:endParaRPr lang="es-ES" dirty="0"/>
          </a:p>
        </p:txBody>
      </p:sp>
      <p:sp>
        <p:nvSpPr>
          <p:cNvPr id="8" name="7 Rectángulo"/>
          <p:cNvSpPr/>
          <p:nvPr/>
        </p:nvSpPr>
        <p:spPr>
          <a:xfrm>
            <a:off x="1" y="479822"/>
            <a:ext cx="9144000" cy="646331"/>
          </a:xfrm>
          <a:prstGeom prst="rect">
            <a:avLst/>
          </a:prstGeom>
          <a:noFill/>
        </p:spPr>
        <p:txBody>
          <a:bodyPr>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CUADRO GENERAL DE ELEMENTOS PROPAGANDÍSTICOS OBSERVADOS </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POR TIPO DE PROPAGANDA GUBERNAMENTAL DEL </a:t>
            </a: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PERIODO DE CAMPAÑAS</a:t>
            </a: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27652" name="1 CuadroTexto"/>
          <p:cNvSpPr txBox="1">
            <a:spLocks noChangeArrowheads="1"/>
          </p:cNvSpPr>
          <p:nvPr/>
        </p:nvSpPr>
        <p:spPr bwMode="auto">
          <a:xfrm>
            <a:off x="3513137" y="1137168"/>
            <a:ext cx="57927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TABLA «A2»</a:t>
            </a:r>
          </a:p>
        </p:txBody>
      </p:sp>
      <p:sp>
        <p:nvSpPr>
          <p:cNvPr id="27653" name="7 CuadroTexto"/>
          <p:cNvSpPr txBox="1">
            <a:spLocks noChangeArrowheads="1"/>
          </p:cNvSpPr>
          <p:nvPr/>
        </p:nvSpPr>
        <p:spPr bwMode="auto">
          <a:xfrm>
            <a:off x="5861049" y="5509567"/>
            <a:ext cx="31019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Fuente: Sistema de Monitoreo de la Unidad de Informática y Estadística.</a:t>
            </a:r>
          </a:p>
        </p:txBody>
      </p:sp>
      <p:pic>
        <p:nvPicPr>
          <p:cNvPr id="1064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0674" y="1126152"/>
            <a:ext cx="4146229" cy="5098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896628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15150" y="6423025"/>
            <a:ext cx="2133600" cy="365125"/>
          </a:xfrm>
        </p:spPr>
        <p:txBody>
          <a:bodyPr/>
          <a:lstStyle/>
          <a:p>
            <a:pPr>
              <a:defRPr/>
            </a:pPr>
            <a:fld id="{5FBD2316-17B5-4F2B-A19E-CF61A95C7CD9}" type="slidenum">
              <a:rPr lang="es-ES"/>
              <a:pPr>
                <a:defRPr/>
              </a:pPr>
              <a:t>47</a:t>
            </a:fld>
            <a:endParaRPr lang="es-ES" dirty="0"/>
          </a:p>
        </p:txBody>
      </p:sp>
      <p:sp>
        <p:nvSpPr>
          <p:cNvPr id="3" name="Rectangle 5"/>
          <p:cNvSpPr>
            <a:spLocks noChangeArrowheads="1"/>
          </p:cNvSpPr>
          <p:nvPr/>
        </p:nvSpPr>
        <p:spPr bwMode="auto">
          <a:xfrm>
            <a:off x="755650" y="850900"/>
            <a:ext cx="7704138" cy="3170238"/>
          </a:xfrm>
          <a:prstGeom prst="rect">
            <a:avLst/>
          </a:prstGeom>
          <a:noFill/>
          <a:ln>
            <a:noFill/>
          </a:ln>
          <a:effectLst/>
          <a:extLst/>
        </p:spPr>
        <p:txBody>
          <a:bodyPr anchor="ctr">
            <a:spAutoFit/>
          </a:bodyPr>
          <a:lstStyle/>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Transporte</a:t>
            </a:r>
          </a:p>
          <a:p>
            <a:pPr algn="just">
              <a:defRPr/>
            </a:pPr>
            <a:r>
              <a:rPr lang="es-ES" sz="1200" b="1" dirty="0">
                <a:cs typeface="Times New Roman" pitchFamily="18" charset="0"/>
              </a:rPr>
              <a:t> </a:t>
            </a:r>
            <a:endParaRPr lang="es-MX" sz="1200" dirty="0">
              <a:cs typeface="Times New Roman" pitchFamily="18" charset="0"/>
            </a:endParaRPr>
          </a:p>
          <a:p>
            <a:pPr algn="just">
              <a:defRPr/>
            </a:pPr>
            <a:r>
              <a:rPr lang="es-ES" sz="1200" b="1" dirty="0">
                <a:cs typeface="Times New Roman" pitchFamily="18" charset="0"/>
              </a:rPr>
              <a:t> </a:t>
            </a:r>
            <a:endParaRPr lang="es-MX" sz="1200" dirty="0">
              <a:cs typeface="Times New Roman" pitchFamily="18" charset="0"/>
            </a:endParaRPr>
          </a:p>
          <a:p>
            <a:pPr algn="just">
              <a:defRPr/>
            </a:pPr>
            <a:r>
              <a:rPr lang="es-ES" dirty="0">
                <a:cs typeface="Times New Roman" pitchFamily="18" charset="0"/>
              </a:rPr>
              <a:t>En este tipo de medio se </a:t>
            </a:r>
            <a:r>
              <a:rPr lang="es-ES" dirty="0" smtClean="0">
                <a:cs typeface="Times New Roman" pitchFamily="18" charset="0"/>
              </a:rPr>
              <a:t>registró </a:t>
            </a:r>
            <a:r>
              <a:rPr lang="es-ES" dirty="0">
                <a:cs typeface="Times New Roman" pitchFamily="18" charset="0"/>
              </a:rPr>
              <a:t>la propaganda que se </a:t>
            </a:r>
            <a:r>
              <a:rPr lang="es-ES" dirty="0" smtClean="0">
                <a:cs typeface="Times New Roman" pitchFamily="18" charset="0"/>
              </a:rPr>
              <a:t>localizó </a:t>
            </a:r>
            <a:r>
              <a:rPr lang="es-ES" dirty="0">
                <a:cs typeface="Times New Roman" pitchFamily="18" charset="0"/>
              </a:rPr>
              <a:t>en los vehículos de uso particular y de transporte </a:t>
            </a:r>
            <a:r>
              <a:rPr lang="es-ES" dirty="0" smtClean="0">
                <a:cs typeface="Times New Roman" pitchFamily="18" charset="0"/>
              </a:rPr>
              <a:t>público, </a:t>
            </a:r>
            <a:r>
              <a:rPr lang="es-ES" dirty="0">
                <a:cs typeface="Times New Roman" pitchFamily="18" charset="0"/>
              </a:rPr>
              <a:t>(autobús o camión, microbús, combi o camioneta, taxi) en el que se </a:t>
            </a:r>
            <a:r>
              <a:rPr lang="es-ES" dirty="0" smtClean="0">
                <a:cs typeface="Times New Roman" pitchFamily="18" charset="0"/>
              </a:rPr>
              <a:t>hizo </a:t>
            </a:r>
            <a:r>
              <a:rPr lang="es-ES" dirty="0">
                <a:cs typeface="Times New Roman" pitchFamily="18" charset="0"/>
              </a:rPr>
              <a:t>alusión a los </a:t>
            </a:r>
            <a:r>
              <a:rPr lang="es-ES" dirty="0" smtClean="0">
                <a:cs typeface="Times New Roman" pitchFamily="18" charset="0"/>
              </a:rPr>
              <a:t>Actores Políticos ó </a:t>
            </a:r>
            <a:r>
              <a:rPr lang="es-ES" dirty="0">
                <a:cs typeface="Times New Roman" pitchFamily="18" charset="0"/>
              </a:rPr>
              <a:t>a la propaganda gubernamental, mediante la promoción en mantas, calcomanías, dovelas, carteles, entre otros. </a:t>
            </a:r>
          </a:p>
          <a:p>
            <a:pPr algn="just">
              <a:defRPr/>
            </a:pPr>
            <a:endParaRPr lang="es-ES" dirty="0">
              <a:cs typeface="Times New Roman" pitchFamily="18" charset="0"/>
            </a:endParaRPr>
          </a:p>
          <a:p>
            <a:pPr algn="just">
              <a:defRPr/>
            </a:pPr>
            <a:r>
              <a:rPr lang="es-ES" dirty="0">
                <a:cs typeface="Times New Roman" pitchFamily="18" charset="0"/>
              </a:rPr>
              <a:t>Así también dentro de este </a:t>
            </a:r>
            <a:r>
              <a:rPr lang="es-ES" dirty="0" smtClean="0">
                <a:cs typeface="Times New Roman" pitchFamily="18" charset="0"/>
              </a:rPr>
              <a:t>rubro, </a:t>
            </a:r>
            <a:r>
              <a:rPr lang="es-ES" dirty="0">
                <a:cs typeface="Times New Roman" pitchFamily="18" charset="0"/>
              </a:rPr>
              <a:t>se </a:t>
            </a:r>
            <a:r>
              <a:rPr lang="es-ES" dirty="0" smtClean="0">
                <a:cs typeface="Times New Roman" pitchFamily="18" charset="0"/>
              </a:rPr>
              <a:t>registró </a:t>
            </a:r>
            <a:r>
              <a:rPr lang="es-ES" dirty="0">
                <a:cs typeface="Times New Roman" pitchFamily="18" charset="0"/>
              </a:rPr>
              <a:t>el perifoneo que hace alusión a los </a:t>
            </a:r>
            <a:r>
              <a:rPr lang="es-ES" dirty="0" smtClean="0">
                <a:cs typeface="Times New Roman" pitchFamily="18" charset="0"/>
              </a:rPr>
              <a:t>Actores Políticos.</a:t>
            </a:r>
            <a:endParaRPr lang="es-MX" dirty="0">
              <a:cs typeface="Times New Roman" pitchFamily="18" charset="0"/>
            </a:endParaRPr>
          </a:p>
          <a:p>
            <a:pPr algn="just">
              <a:defRPr/>
            </a:pPr>
            <a:r>
              <a:rPr lang="es-ES" sz="1200" dirty="0">
                <a:cs typeface="Times New Roman" pitchFamily="18" charset="0"/>
              </a:rPr>
              <a:t> </a:t>
            </a:r>
            <a:endParaRPr lang="es-MX" sz="1200" dirty="0">
              <a:cs typeface="Times New Roman" pitchFamily="18" charset="0"/>
            </a:endParaRPr>
          </a:p>
        </p:txBody>
      </p:sp>
    </p:spTree>
    <p:extLst>
      <p:ext uri="{BB962C8B-B14F-4D97-AF65-F5344CB8AC3E}">
        <p14:creationId xmlns:p14="http://schemas.microsoft.com/office/powerpoint/2010/main" val="335383015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15150" y="6423025"/>
            <a:ext cx="2133600" cy="365125"/>
          </a:xfrm>
        </p:spPr>
        <p:txBody>
          <a:bodyPr/>
          <a:lstStyle/>
          <a:p>
            <a:pPr>
              <a:defRPr/>
            </a:pPr>
            <a:fld id="{E144A38C-E6C9-4382-AED2-570CE51EC5CF}" type="slidenum">
              <a:rPr lang="es-ES" smtClean="0"/>
              <a:pPr>
                <a:defRPr/>
              </a:pPr>
              <a:t>48</a:t>
            </a:fld>
            <a:endParaRPr lang="es-ES" dirty="0"/>
          </a:p>
        </p:txBody>
      </p:sp>
      <p:sp>
        <p:nvSpPr>
          <p:cNvPr id="5" name="Rectangle 5"/>
          <p:cNvSpPr>
            <a:spLocks noChangeArrowheads="1"/>
          </p:cNvSpPr>
          <p:nvPr/>
        </p:nvSpPr>
        <p:spPr bwMode="auto">
          <a:xfrm>
            <a:off x="755650" y="1109028"/>
            <a:ext cx="7704138" cy="3294062"/>
          </a:xfrm>
          <a:prstGeom prst="rect">
            <a:avLst/>
          </a:prstGeom>
          <a:noFill/>
          <a:ln>
            <a:noFill/>
          </a:ln>
          <a:effectLst/>
          <a:extLst/>
        </p:spPr>
        <p:txBody>
          <a:bodyPr anchor="ctr">
            <a:spAutoFit/>
          </a:bodyPr>
          <a:lstStyle/>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TOTAL GENERAL DE LA PROPAGANDA </a:t>
            </a:r>
          </a:p>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POR TIPO DE TRANSPORTE</a:t>
            </a:r>
          </a:p>
          <a:p>
            <a:pPr algn="just">
              <a:defRPr/>
            </a:pPr>
            <a:r>
              <a:rPr lang="es-ES" sz="1200" b="1" dirty="0">
                <a:cs typeface="Times New Roman" pitchFamily="18" charset="0"/>
              </a:rPr>
              <a:t> </a:t>
            </a:r>
            <a:endParaRPr lang="es-MX" sz="1200" dirty="0">
              <a:cs typeface="Times New Roman" pitchFamily="18" charset="0"/>
            </a:endParaRPr>
          </a:p>
          <a:p>
            <a:pPr algn="just">
              <a:defRPr/>
            </a:pPr>
            <a:r>
              <a:rPr lang="es-ES" sz="1200" b="1" dirty="0">
                <a:cs typeface="Times New Roman" pitchFamily="18" charset="0"/>
              </a:rPr>
              <a:t> </a:t>
            </a:r>
          </a:p>
          <a:p>
            <a:pPr algn="just">
              <a:defRPr/>
            </a:pPr>
            <a:endParaRPr lang="es-ES" sz="1200" b="1" dirty="0">
              <a:cs typeface="Times New Roman" pitchFamily="18" charset="0"/>
            </a:endParaRPr>
          </a:p>
          <a:p>
            <a:pPr algn="just">
              <a:defRPr/>
            </a:pPr>
            <a:endParaRPr lang="es-ES" sz="1200" b="1" dirty="0">
              <a:cs typeface="Times New Roman" pitchFamily="18" charset="0"/>
            </a:endParaRPr>
          </a:p>
          <a:p>
            <a:pPr algn="just">
              <a:defRPr/>
            </a:pPr>
            <a:endParaRPr lang="es-MX" sz="1200" dirty="0">
              <a:cs typeface="Times New Roman" pitchFamily="18" charset="0"/>
            </a:endParaRPr>
          </a:p>
          <a:p>
            <a:pPr algn="ctr">
              <a:defRPr/>
            </a:pPr>
            <a:r>
              <a:rPr lang="es-ES" dirty="0">
                <a:cs typeface="Times New Roman" pitchFamily="18" charset="0"/>
              </a:rPr>
              <a:t>«B1»  POR PARTIDO </a:t>
            </a:r>
            <a:r>
              <a:rPr lang="es-ES" dirty="0" smtClean="0">
                <a:cs typeface="Times New Roman" pitchFamily="18" charset="0"/>
              </a:rPr>
              <a:t>POLÍTICO O COALICIÓN ----------------------------------- 29,257</a:t>
            </a:r>
            <a:endParaRPr lang="es-ES" dirty="0">
              <a:cs typeface="Times New Roman" pitchFamily="18" charset="0"/>
            </a:endParaRPr>
          </a:p>
          <a:p>
            <a:pPr algn="ctr">
              <a:defRPr/>
            </a:pPr>
            <a:endParaRPr lang="es-ES" dirty="0">
              <a:cs typeface="Times New Roman" pitchFamily="18" charset="0"/>
            </a:endParaRPr>
          </a:p>
          <a:p>
            <a:pPr algn="ctr">
              <a:defRPr/>
            </a:pPr>
            <a:r>
              <a:rPr lang="es-ES" dirty="0">
                <a:cs typeface="Times New Roman" pitchFamily="18" charset="0"/>
              </a:rPr>
              <a:t>«B2» POR TIPO DE PROPAGANDA GUBERNAMENTAL </a:t>
            </a:r>
            <a:r>
              <a:rPr lang="es-ES" dirty="0" smtClean="0">
                <a:cs typeface="Times New Roman" pitchFamily="18" charset="0"/>
              </a:rPr>
              <a:t>--------------------------- 481</a:t>
            </a:r>
          </a:p>
          <a:p>
            <a:pPr algn="ctr">
              <a:defRPr/>
            </a:pPr>
            <a:endParaRPr lang="es-ES" dirty="0" smtClean="0">
              <a:cs typeface="Times New Roman" pitchFamily="18" charset="0"/>
            </a:endParaRPr>
          </a:p>
          <a:p>
            <a:pPr algn="ctr">
              <a:defRPr/>
            </a:pPr>
            <a:endParaRPr lang="es-ES" dirty="0">
              <a:cs typeface="Times New Roman" pitchFamily="18" charset="0"/>
            </a:endParaRPr>
          </a:p>
          <a:p>
            <a:pPr algn="ctr">
              <a:defRPr/>
            </a:pPr>
            <a:r>
              <a:rPr lang="es-ES" dirty="0">
                <a:cs typeface="Times New Roman" pitchFamily="18" charset="0"/>
              </a:rPr>
              <a:t>TOTAL «B1 </a:t>
            </a:r>
            <a:r>
              <a:rPr lang="es-ES" dirty="0" smtClean="0">
                <a:cs typeface="Times New Roman" pitchFamily="18" charset="0"/>
              </a:rPr>
              <a:t>+ </a:t>
            </a:r>
            <a:r>
              <a:rPr lang="es-ES" dirty="0">
                <a:cs typeface="Times New Roman" pitchFamily="18" charset="0"/>
              </a:rPr>
              <a:t>B2» </a:t>
            </a:r>
            <a:r>
              <a:rPr lang="es-ES" dirty="0" smtClean="0">
                <a:cs typeface="Times New Roman" pitchFamily="18" charset="0"/>
              </a:rPr>
              <a:t>--------------------------------------------------------------------- 29,738</a:t>
            </a:r>
            <a:endParaRPr lang="es-MX" dirty="0">
              <a:cs typeface="Times New Roman" pitchFamily="18" charset="0"/>
            </a:endParaRPr>
          </a:p>
        </p:txBody>
      </p:sp>
    </p:spTree>
    <p:extLst>
      <p:ext uri="{BB962C8B-B14F-4D97-AF65-F5344CB8AC3E}">
        <p14:creationId xmlns:p14="http://schemas.microsoft.com/office/powerpoint/2010/main" val="21092786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xfrm>
            <a:off x="6915150" y="6442075"/>
            <a:ext cx="2133600" cy="365125"/>
          </a:xfrm>
        </p:spPr>
        <p:txBody>
          <a:bodyPr/>
          <a:lstStyle/>
          <a:p>
            <a:pPr>
              <a:defRPr/>
            </a:pPr>
            <a:fld id="{D96DCEFB-733D-42A4-992A-8FB678E7082E}" type="slidenum">
              <a:rPr lang="es-ES"/>
              <a:pPr>
                <a:defRPr/>
              </a:pPr>
              <a:t>49</a:t>
            </a:fld>
            <a:endParaRPr lang="es-ES" dirty="0"/>
          </a:p>
        </p:txBody>
      </p:sp>
      <p:sp>
        <p:nvSpPr>
          <p:cNvPr id="8" name="7 Rectángulo"/>
          <p:cNvSpPr/>
          <p:nvPr/>
        </p:nvSpPr>
        <p:spPr>
          <a:xfrm>
            <a:off x="932447" y="612761"/>
            <a:ext cx="7233712" cy="646331"/>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CUADRO GENERAL DE ELEMENTOS PROPAGANDÍSTICOS OBSERVADOS</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POR PARTIDO </a:t>
            </a: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POLÍTICO O COALICIÓN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DEL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rPr>
              <a:t>17 DE MARZO AL 29 DE JUNIO</a:t>
            </a:r>
          </a:p>
        </p:txBody>
      </p:sp>
      <p:sp>
        <p:nvSpPr>
          <p:cNvPr id="31749" name="1 CuadroTexto"/>
          <p:cNvSpPr txBox="1">
            <a:spLocks noChangeArrowheads="1"/>
          </p:cNvSpPr>
          <p:nvPr/>
        </p:nvSpPr>
        <p:spPr bwMode="auto">
          <a:xfrm>
            <a:off x="323850" y="1377192"/>
            <a:ext cx="84963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a:t>TABLA «B1»</a:t>
            </a:r>
          </a:p>
        </p:txBody>
      </p:sp>
      <p:sp>
        <p:nvSpPr>
          <p:cNvPr id="31750" name="7 CuadroTexto"/>
          <p:cNvSpPr txBox="1">
            <a:spLocks noChangeArrowheads="1"/>
          </p:cNvSpPr>
          <p:nvPr/>
        </p:nvSpPr>
        <p:spPr bwMode="auto">
          <a:xfrm>
            <a:off x="3527425" y="5860542"/>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a:t>Fuente: Sistema de Monitoreo de la Unidad de Informática y Estadística.</a:t>
            </a:r>
          </a:p>
        </p:txBody>
      </p:sp>
      <p:graphicFrame>
        <p:nvGraphicFramePr>
          <p:cNvPr id="2" name="1 Tabla"/>
          <p:cNvGraphicFramePr>
            <a:graphicFrameLocks noGrp="1"/>
          </p:cNvGraphicFramePr>
          <p:nvPr>
            <p:extLst>
              <p:ext uri="{D42A27DB-BD31-4B8C-83A1-F6EECF244321}">
                <p14:modId xmlns:p14="http://schemas.microsoft.com/office/powerpoint/2010/main" val="2039577520"/>
              </p:ext>
            </p:extLst>
          </p:nvPr>
        </p:nvGraphicFramePr>
        <p:xfrm>
          <a:off x="783751" y="1678023"/>
          <a:ext cx="7064851" cy="1322351"/>
        </p:xfrm>
        <a:graphic>
          <a:graphicData uri="http://schemas.openxmlformats.org/drawingml/2006/table">
            <a:tbl>
              <a:tblPr/>
              <a:tblGrid>
                <a:gridCol w="988007"/>
                <a:gridCol w="547571"/>
                <a:gridCol w="547571"/>
                <a:gridCol w="547571"/>
                <a:gridCol w="547571"/>
                <a:gridCol w="547571"/>
                <a:gridCol w="654704"/>
                <a:gridCol w="547571"/>
                <a:gridCol w="669583"/>
                <a:gridCol w="669583"/>
                <a:gridCol w="797548"/>
              </a:tblGrid>
              <a:tr h="205699">
                <a:tc>
                  <a:txBody>
                    <a:bodyPr/>
                    <a:lstStyle/>
                    <a:p>
                      <a:pPr algn="ctr" fontAlgn="ctr"/>
                      <a:endParaRPr lang="es-MX" sz="800" b="0" i="0" u="none" strike="noStrike">
                        <a:solidFill>
                          <a:srgbClr val="000000"/>
                        </a:solidFill>
                        <a:effectLst/>
                        <a:latin typeface="Arial"/>
                      </a:endParaRPr>
                    </a:p>
                  </a:txBody>
                  <a:tcPr marL="9525" marR="9525" marT="9525" marB="0" anchor="ctr">
                    <a:lnL>
                      <a:noFill/>
                    </a:lnL>
                    <a:lnR w="6350" cap="flat" cmpd="sng" algn="ctr">
                      <a:solidFill>
                        <a:srgbClr val="B1A0C7"/>
                      </a:solidFill>
                      <a:prstDash val="solid"/>
                      <a:round/>
                      <a:headEnd type="none" w="med" len="med"/>
                      <a:tailEnd type="none" w="med" len="med"/>
                    </a:lnR>
                    <a:lnT>
                      <a:noFill/>
                    </a:lnT>
                    <a:lnB w="6350" cap="flat" cmpd="sng" algn="ctr">
                      <a:solidFill>
                        <a:srgbClr val="B1A0C7"/>
                      </a:solidFill>
                      <a:prstDash val="solid"/>
                      <a:round/>
                      <a:headEnd type="none" w="med" len="med"/>
                      <a:tailEnd type="none" w="med" len="med"/>
                    </a:lnB>
                  </a:tcPr>
                </a:tc>
                <a:tc gridSpan="9">
                  <a:txBody>
                    <a:bodyPr/>
                    <a:lstStyle/>
                    <a:p>
                      <a:pPr algn="ctr" fontAlgn="ctr"/>
                      <a:r>
                        <a:rPr lang="es-MX" sz="900" b="1" i="0" u="none" strike="noStrike">
                          <a:solidFill>
                            <a:srgbClr val="FFFFFF"/>
                          </a:solidFill>
                          <a:effectLst/>
                          <a:latin typeface="Arial"/>
                        </a:rPr>
                        <a:t>PARTIDOS POLÍTICOS</a:t>
                      </a:r>
                    </a:p>
                  </a:txBody>
                  <a:tcPr marL="9525" marR="9525" marT="9525" marB="0" anchor="ctr">
                    <a:lnL w="6350" cap="flat" cmpd="sng" algn="ctr">
                      <a:solidFill>
                        <a:srgbClr val="B1A0C7"/>
                      </a:solidFill>
                      <a:prstDash val="solid"/>
                      <a:round/>
                      <a:headEnd type="none" w="med" len="med"/>
                      <a:tailEnd type="none" w="med" len="med"/>
                    </a:lnL>
                    <a:lnR>
                      <a:noFill/>
                    </a:lnR>
                    <a:lnT>
                      <a:noFill/>
                    </a:lnT>
                    <a:lnB w="6350" cap="flat" cmpd="sng" algn="ctr">
                      <a:solidFill>
                        <a:srgbClr val="B1A0C7"/>
                      </a:solidFill>
                      <a:prstDash val="solid"/>
                      <a:round/>
                      <a:headEnd type="none" w="med" len="med"/>
                      <a:tailEnd type="none" w="med" len="med"/>
                    </a:lnB>
                    <a:solidFill>
                      <a:srgbClr val="7030A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endParaRPr lang="es-MX" sz="800" b="0" i="0" u="none" strike="noStrike">
                        <a:solidFill>
                          <a:srgbClr val="000000"/>
                        </a:solidFill>
                        <a:effectLst/>
                        <a:latin typeface="Arial"/>
                      </a:endParaRPr>
                    </a:p>
                  </a:txBody>
                  <a:tcPr marL="9525" marR="9525" marT="9525" marB="0" anchor="ctr">
                    <a:lnL>
                      <a:noFill/>
                    </a:lnL>
                    <a:lnR>
                      <a:noFill/>
                    </a:lnR>
                    <a:lnT>
                      <a:noFill/>
                    </a:lnT>
                    <a:lnB w="6350" cap="flat" cmpd="sng" algn="ctr">
                      <a:solidFill>
                        <a:srgbClr val="B1A0C7"/>
                      </a:solidFill>
                      <a:prstDash val="solid"/>
                      <a:round/>
                      <a:headEnd type="none" w="med" len="med"/>
                      <a:tailEnd type="none" w="med" len="med"/>
                    </a:lnB>
                  </a:tcPr>
                </a:tc>
              </a:tr>
              <a:tr h="293856">
                <a:tc>
                  <a:txBody>
                    <a:bodyPr/>
                    <a:lstStyle/>
                    <a:p>
                      <a:pPr algn="ctr" fontAlgn="ctr"/>
                      <a:r>
                        <a:rPr lang="es-MX" sz="900" b="1" i="0" u="none" strike="noStrike">
                          <a:solidFill>
                            <a:srgbClr val="FFFFFF"/>
                          </a:solidFill>
                          <a:effectLst/>
                          <a:latin typeface="Arial"/>
                        </a:rPr>
                        <a:t>PERIODO</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solidFill>
                      <a:srgbClr val="FF3399"/>
                    </a:solidFill>
                  </a:tcPr>
                </a:tc>
                <a:tc>
                  <a:txBody>
                    <a:bodyPr/>
                    <a:lstStyle/>
                    <a:p>
                      <a:pPr algn="ctr" fontAlgn="ctr"/>
                      <a:r>
                        <a:rPr lang="es-MX" sz="600" b="0" i="0" u="none" strike="noStrike">
                          <a:solidFill>
                            <a:srgbClr val="7030A0"/>
                          </a:solidFill>
                          <a:effectLst/>
                          <a:latin typeface="Arial"/>
                        </a:rPr>
                        <a:t>PAN</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PRI</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PRD</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PT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PVEM</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CONVERGENCIA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NUEVA ALIANZA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COALICIÓN UNIDOS PODEMOS MÁS</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COALICIÓN UNIDOS POR TI</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900" b="1" i="0" u="none" strike="noStrike">
                          <a:solidFill>
                            <a:srgbClr val="FFFFFF"/>
                          </a:solidFill>
                          <a:effectLst/>
                          <a:latin typeface="Arial"/>
                        </a:rPr>
                        <a:t>TOTAL</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solidFill>
                      <a:srgbClr val="FF3399"/>
                    </a:solidFill>
                  </a:tcPr>
                </a:tc>
              </a:tr>
              <a:tr h="205699">
                <a:tc>
                  <a:txBody>
                    <a:bodyPr/>
                    <a:lstStyle/>
                    <a:p>
                      <a:pPr algn="ctr" fontAlgn="ctr"/>
                      <a:r>
                        <a:rPr lang="es-MX" sz="1000" b="1" i="0" u="none" strike="noStrike">
                          <a:solidFill>
                            <a:srgbClr val="7030A0"/>
                          </a:solidFill>
                          <a:effectLst/>
                          <a:latin typeface="Calibri"/>
                        </a:rPr>
                        <a:t>PRECAMPAÑA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25</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14</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3</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46</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r>
              <a:tr h="205699">
                <a:tc>
                  <a:txBody>
                    <a:bodyPr/>
                    <a:lstStyle/>
                    <a:p>
                      <a:pPr algn="ctr" fontAlgn="ctr"/>
                      <a:r>
                        <a:rPr lang="es-MX" sz="1000" b="1" i="0" u="none" strike="noStrike">
                          <a:solidFill>
                            <a:srgbClr val="7030A0"/>
                          </a:solidFill>
                          <a:effectLst/>
                          <a:latin typeface="Calibri"/>
                        </a:rPr>
                        <a:t>INTERCAMPAÑA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4</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54</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19</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102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r>
              <a:tr h="205699">
                <a:tc>
                  <a:txBody>
                    <a:bodyPr/>
                    <a:lstStyle/>
                    <a:p>
                      <a:pPr algn="ctr" fontAlgn="ctr"/>
                      <a:r>
                        <a:rPr lang="es-MX" sz="1000" b="1" i="0" u="none" strike="noStrike">
                          <a:solidFill>
                            <a:srgbClr val="7030A0"/>
                          </a:solidFill>
                          <a:effectLst/>
                          <a:latin typeface="Calibri"/>
                        </a:rPr>
                        <a:t>CAMPAÑA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381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131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147</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4</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32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43</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2,080</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26,289</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29,109</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r>
              <a:tr h="205699">
                <a:tc>
                  <a:txBody>
                    <a:bodyPr/>
                    <a:lstStyle/>
                    <a:p>
                      <a:pPr algn="ctr" fontAlgn="ctr"/>
                      <a:r>
                        <a:rPr lang="es-MX" sz="900" b="1" i="0" u="none" strike="noStrike">
                          <a:solidFill>
                            <a:srgbClr val="FFFFFF"/>
                          </a:solidFill>
                          <a:effectLst/>
                          <a:latin typeface="Arial"/>
                        </a:rPr>
                        <a:t>TOTAL</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solidFill>
                      <a:srgbClr val="FF3399"/>
                    </a:solidFill>
                  </a:tcPr>
                </a:tc>
                <a:tc>
                  <a:txBody>
                    <a:bodyPr/>
                    <a:lstStyle/>
                    <a:p>
                      <a:pPr algn="ctr" fontAlgn="ctr"/>
                      <a:r>
                        <a:rPr lang="es-MX" sz="1100" b="1" i="0" u="none" strike="noStrike">
                          <a:solidFill>
                            <a:srgbClr val="7030A0"/>
                          </a:solidFill>
                          <a:effectLst/>
                          <a:latin typeface="Calibri"/>
                        </a:rPr>
                        <a:t>387</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210</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183</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25</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36</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45</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2,080</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26,289</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900" b="1" i="0" u="none" strike="noStrike" dirty="0">
                          <a:solidFill>
                            <a:srgbClr val="FFFFFF"/>
                          </a:solidFill>
                          <a:effectLst/>
                          <a:latin typeface="Arial"/>
                        </a:rPr>
                        <a:t>29,257</a:t>
                      </a:r>
                    </a:p>
                  </a:txBody>
                  <a:tcPr marL="9525" marR="9525" marT="9525" marB="0" anchor="ctr">
                    <a:lnL w="6350" cap="flat" cmpd="sng" algn="ctr">
                      <a:solidFill>
                        <a:srgbClr val="B1A0C7"/>
                      </a:solidFill>
                      <a:prstDash val="solid"/>
                      <a:round/>
                      <a:headEnd type="none" w="med" len="med"/>
                      <a:tailEnd type="none" w="med" len="med"/>
                    </a:lnL>
                    <a:lnR>
                      <a:noFill/>
                    </a:lnR>
                    <a:lnT w="6350" cap="flat" cmpd="sng" algn="ctr">
                      <a:solidFill>
                        <a:srgbClr val="B1A0C7"/>
                      </a:solidFill>
                      <a:prstDash val="solid"/>
                      <a:round/>
                      <a:headEnd type="none" w="med" len="med"/>
                      <a:tailEnd type="none" w="med" len="med"/>
                    </a:lnT>
                    <a:lnB>
                      <a:noFill/>
                    </a:lnB>
                    <a:solidFill>
                      <a:srgbClr val="7030A0"/>
                    </a:solidFill>
                  </a:tcPr>
                </a:tc>
              </a:tr>
            </a:tbl>
          </a:graphicData>
        </a:graphic>
      </p:graphicFrame>
      <p:pic>
        <p:nvPicPr>
          <p:cNvPr id="5632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572" y="3105149"/>
            <a:ext cx="6132178" cy="2755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89823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6886575" y="6467475"/>
            <a:ext cx="2133600" cy="365125"/>
          </a:xfrm>
        </p:spPr>
        <p:txBody>
          <a:bodyPr/>
          <a:lstStyle/>
          <a:p>
            <a:pPr>
              <a:defRPr/>
            </a:pPr>
            <a:fld id="{33B13E7C-EF40-44C3-8DF0-6B0476E0FC7C}" type="slidenum">
              <a:rPr lang="es-ES"/>
              <a:pPr>
                <a:defRPr/>
              </a:pPr>
              <a:t>5</a:t>
            </a:fld>
            <a:endParaRPr lang="es-ES" dirty="0"/>
          </a:p>
        </p:txBody>
      </p:sp>
      <p:sp>
        <p:nvSpPr>
          <p:cNvPr id="7170" name="2 Título"/>
          <p:cNvSpPr>
            <a:spLocks noGrp="1"/>
          </p:cNvSpPr>
          <p:nvPr>
            <p:ph type="ctrTitle"/>
          </p:nvPr>
        </p:nvSpPr>
        <p:spPr>
          <a:xfrm>
            <a:off x="684213" y="549275"/>
            <a:ext cx="7772400" cy="1008063"/>
          </a:xfrm>
        </p:spPr>
        <p:txBody>
          <a:bodyPr/>
          <a:lstStyle/>
          <a:p>
            <a:pPr>
              <a:defRPr/>
            </a:pPr>
            <a:r>
              <a:rPr lang="es-MX" sz="2000" b="1" kern="1200" dirty="0" smtClean="0">
                <a:solidFill>
                  <a:srgbClr val="7030A0"/>
                </a:solidFill>
                <a:effectLst>
                  <a:outerShdw blurRad="38100" dist="38100" dir="2700000" algn="tl">
                    <a:srgbClr val="000000">
                      <a:alpha val="43137"/>
                    </a:srgbClr>
                  </a:outerShdw>
                </a:effectLst>
                <a:ea typeface="Times New Roman" pitchFamily="18" charset="0"/>
                <a:cs typeface="Arial" pitchFamily="34" charset="0"/>
              </a:rPr>
              <a:t>II. FUNDAMENTO</a:t>
            </a:r>
          </a:p>
        </p:txBody>
      </p:sp>
      <p:sp>
        <p:nvSpPr>
          <p:cNvPr id="6" name="1 Subtítulo"/>
          <p:cNvSpPr txBox="1">
            <a:spLocks/>
          </p:cNvSpPr>
          <p:nvPr/>
        </p:nvSpPr>
        <p:spPr>
          <a:xfrm>
            <a:off x="971550" y="1700213"/>
            <a:ext cx="7200900" cy="3548062"/>
          </a:xfrm>
          <a:prstGeom prst="rect">
            <a:avLst/>
          </a:prstGeom>
        </p:spPr>
        <p:txBody>
          <a:bodyPr vert="horz" lIns="91440" tIns="45720" rIns="91440" bIns="45720" rtlCol="0">
            <a:normAutofit fontScale="925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171450" indent="-171450" algn="just">
              <a:buFont typeface="Arial" pitchFamily="34" charset="0"/>
              <a:buChar char="•"/>
              <a:defRPr/>
            </a:pPr>
            <a:r>
              <a:rPr lang="es-MX" sz="1800" dirty="0" smtClean="0">
                <a:solidFill>
                  <a:schemeClr val="tx1"/>
                </a:solidFill>
              </a:rPr>
              <a:t>Artículo 162 del Código Electoral del Estado de México.</a:t>
            </a:r>
          </a:p>
          <a:p>
            <a:pPr marL="171450" indent="-171450" algn="just">
              <a:buFont typeface="Arial" pitchFamily="34" charset="0"/>
              <a:buChar char="•"/>
              <a:defRPr/>
            </a:pPr>
            <a:endParaRPr lang="es-MX" sz="1800" dirty="0" smtClean="0">
              <a:solidFill>
                <a:schemeClr val="tx1"/>
              </a:solidFill>
            </a:endParaRPr>
          </a:p>
          <a:p>
            <a:pPr algn="just">
              <a:defRPr/>
            </a:pPr>
            <a:endParaRPr lang="es-MX" sz="1800" dirty="0" smtClean="0">
              <a:solidFill>
                <a:schemeClr val="tx1"/>
              </a:solidFill>
            </a:endParaRPr>
          </a:p>
          <a:p>
            <a:pPr marL="171450" indent="-171450" algn="just">
              <a:buFont typeface="Arial" pitchFamily="34" charset="0"/>
              <a:buChar char="•"/>
              <a:defRPr/>
            </a:pPr>
            <a:r>
              <a:rPr lang="es-MX" sz="1800" dirty="0" smtClean="0">
                <a:solidFill>
                  <a:schemeClr val="tx1"/>
                </a:solidFill>
              </a:rPr>
              <a:t>Artículo 5, 8, 11, 13, 23, 39 al 51 de los Lineamientos de Monitoreo a Medios de Comunicación Electrónicos, Impresos y Alternos, aprobados en Sesión Extraordinaria del Consejo General con fecha 30 de Diciembre de 2010.</a:t>
            </a:r>
          </a:p>
          <a:p>
            <a:pPr marL="171450" indent="-171450" algn="just">
              <a:buFont typeface="Arial" pitchFamily="34" charset="0"/>
              <a:buChar char="•"/>
              <a:defRPr/>
            </a:pPr>
            <a:endParaRPr lang="es-MX" sz="1800" dirty="0" smtClean="0">
              <a:solidFill>
                <a:schemeClr val="tx1"/>
              </a:solidFill>
            </a:endParaRPr>
          </a:p>
          <a:p>
            <a:pPr marL="171450" indent="-171450" algn="just">
              <a:buFont typeface="Arial" pitchFamily="34" charset="0"/>
              <a:buChar char="•"/>
              <a:defRPr/>
            </a:pPr>
            <a:endParaRPr lang="es-MX" sz="1800" dirty="0" smtClean="0">
              <a:solidFill>
                <a:schemeClr val="tx1"/>
              </a:solidFill>
            </a:endParaRPr>
          </a:p>
          <a:p>
            <a:pPr marL="171450" indent="-171450" algn="just">
              <a:buFont typeface="Arial" pitchFamily="34" charset="0"/>
              <a:buChar char="•"/>
              <a:defRPr/>
            </a:pPr>
            <a:r>
              <a:rPr lang="es-MX" sz="1800" dirty="0" smtClean="0">
                <a:solidFill>
                  <a:schemeClr val="tx1"/>
                </a:solidFill>
              </a:rPr>
              <a:t>Manual de Procedimientos para el Monitoreo a Medios de Comunicación Alternos para el periodo de Precampañas, </a:t>
            </a:r>
            <a:r>
              <a:rPr lang="es-MX" sz="1800" dirty="0" err="1" smtClean="0">
                <a:solidFill>
                  <a:schemeClr val="tx1"/>
                </a:solidFill>
              </a:rPr>
              <a:t>Intercampañas</a:t>
            </a:r>
            <a:r>
              <a:rPr lang="es-MX" sz="1800" dirty="0" smtClean="0">
                <a:solidFill>
                  <a:schemeClr val="tx1"/>
                </a:solidFill>
              </a:rPr>
              <a:t> y Campañas Electorales, aprobado en Sesión Extraordinaria del Consejo General con fecha 28 de Febrero de 2011.</a:t>
            </a:r>
          </a:p>
          <a:p>
            <a:pPr marL="171450" indent="-171450">
              <a:buFont typeface="Arial" pitchFamily="34" charset="0"/>
              <a:buChar char="•"/>
              <a:defRPr/>
            </a:pPr>
            <a:endParaRPr lang="es-MX" sz="1600" dirty="0" smtClean="0">
              <a:solidFill>
                <a:schemeClr val="tx1"/>
              </a:solidFill>
            </a:endParaRPr>
          </a:p>
          <a:p>
            <a:pPr marL="171450" indent="-171450">
              <a:buFont typeface="Arial" pitchFamily="34" charset="0"/>
              <a:buChar char="•"/>
              <a:defRPr/>
            </a:pPr>
            <a:endParaRPr lang="es-MX" sz="1600" dirty="0">
              <a:solidFill>
                <a:schemeClr val="tx1"/>
              </a:solidFill>
            </a:endParaRPr>
          </a:p>
        </p:txBody>
      </p:sp>
    </p:spTree>
    <p:extLst>
      <p:ext uri="{BB962C8B-B14F-4D97-AF65-F5344CB8AC3E}">
        <p14:creationId xmlns:p14="http://schemas.microsoft.com/office/powerpoint/2010/main" val="101541229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xfrm>
            <a:off x="6943725" y="6432550"/>
            <a:ext cx="2133600" cy="365125"/>
          </a:xfrm>
        </p:spPr>
        <p:txBody>
          <a:bodyPr/>
          <a:lstStyle/>
          <a:p>
            <a:pPr>
              <a:defRPr/>
            </a:pPr>
            <a:fld id="{7C219015-3D22-4B6E-8BEB-5AE15422ED34}" type="slidenum">
              <a:rPr lang="es-ES"/>
              <a:pPr>
                <a:defRPr/>
              </a:pPr>
              <a:t>50</a:t>
            </a:fld>
            <a:endParaRPr lang="es-ES" dirty="0"/>
          </a:p>
        </p:txBody>
      </p:sp>
      <p:sp>
        <p:nvSpPr>
          <p:cNvPr id="7" name="6 Rectángulo"/>
          <p:cNvSpPr/>
          <p:nvPr/>
        </p:nvSpPr>
        <p:spPr>
          <a:xfrm>
            <a:off x="932446" y="612968"/>
            <a:ext cx="7233712" cy="830997"/>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CUADRO GENERAL DE ELEMENTOS PROPAGANDÍSTICOS OBSERVADOS</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POR PARTIDO </a:t>
            </a: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POLÍTICO O COALICIÓN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DEL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rPr>
              <a:t>17 DE MARZO AL 29 DE JUNIO</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32773" name="1 CuadroTexto"/>
          <p:cNvSpPr txBox="1">
            <a:spLocks noChangeArrowheads="1"/>
          </p:cNvSpPr>
          <p:nvPr/>
        </p:nvSpPr>
        <p:spPr bwMode="auto">
          <a:xfrm>
            <a:off x="323850" y="1312239"/>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TABLA «B1»</a:t>
            </a:r>
          </a:p>
        </p:txBody>
      </p:sp>
      <p:sp>
        <p:nvSpPr>
          <p:cNvPr id="32774" name="7 CuadroTexto"/>
          <p:cNvSpPr txBox="1">
            <a:spLocks noChangeArrowheads="1"/>
          </p:cNvSpPr>
          <p:nvPr/>
        </p:nvSpPr>
        <p:spPr bwMode="auto">
          <a:xfrm>
            <a:off x="3527425" y="5870702"/>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Fuente: Sistema de Monitoreo de la Unidad de Informática y Estadística.</a:t>
            </a:r>
          </a:p>
        </p:txBody>
      </p:sp>
      <p:pic>
        <p:nvPicPr>
          <p:cNvPr id="573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0577" y="1559890"/>
            <a:ext cx="6839448" cy="4333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049128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xfrm>
            <a:off x="6934200" y="6442075"/>
            <a:ext cx="2133600" cy="365125"/>
          </a:xfrm>
        </p:spPr>
        <p:txBody>
          <a:bodyPr/>
          <a:lstStyle/>
          <a:p>
            <a:pPr>
              <a:defRPr/>
            </a:pPr>
            <a:fld id="{4951DB59-2013-4C29-BF19-597D54F5B179}" type="slidenum">
              <a:rPr lang="es-ES"/>
              <a:pPr>
                <a:defRPr/>
              </a:pPr>
              <a:t>51</a:t>
            </a:fld>
            <a:endParaRPr lang="es-ES" dirty="0"/>
          </a:p>
        </p:txBody>
      </p:sp>
      <p:sp>
        <p:nvSpPr>
          <p:cNvPr id="8" name="7 Rectángulo"/>
          <p:cNvSpPr/>
          <p:nvPr/>
        </p:nvSpPr>
        <p:spPr>
          <a:xfrm>
            <a:off x="563917" y="621460"/>
            <a:ext cx="7970772" cy="830997"/>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CUADRO GENERAL DE ELEMENTOS PROPAGANDÍSTICOS OBSERVADOS</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POR TIPO DE PROPAGANDA GUBERNAMENTAL DEL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rPr>
              <a:t>17 DE MARZO AL 29 DE JUNIO</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33797" name="1 CuadroTexto"/>
          <p:cNvSpPr txBox="1">
            <a:spLocks noChangeArrowheads="1"/>
          </p:cNvSpPr>
          <p:nvPr/>
        </p:nvSpPr>
        <p:spPr bwMode="auto">
          <a:xfrm>
            <a:off x="323850" y="1313550"/>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TABLA «B2»</a:t>
            </a:r>
          </a:p>
        </p:txBody>
      </p:sp>
      <p:sp>
        <p:nvSpPr>
          <p:cNvPr id="33798" name="7 CuadroTexto"/>
          <p:cNvSpPr txBox="1">
            <a:spLocks noChangeArrowheads="1"/>
          </p:cNvSpPr>
          <p:nvPr/>
        </p:nvSpPr>
        <p:spPr bwMode="auto">
          <a:xfrm>
            <a:off x="3527425" y="5855208"/>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Fuente: Sistema de Monitoreo de la Unidad de Informática y Estadística.</a:t>
            </a:r>
          </a:p>
        </p:txBody>
      </p:sp>
      <p:graphicFrame>
        <p:nvGraphicFramePr>
          <p:cNvPr id="3" name="2 Tabla"/>
          <p:cNvGraphicFramePr>
            <a:graphicFrameLocks noGrp="1"/>
          </p:cNvGraphicFramePr>
          <p:nvPr>
            <p:extLst>
              <p:ext uri="{D42A27DB-BD31-4B8C-83A1-F6EECF244321}">
                <p14:modId xmlns:p14="http://schemas.microsoft.com/office/powerpoint/2010/main" val="1760656331"/>
              </p:ext>
            </p:extLst>
          </p:nvPr>
        </p:nvGraphicFramePr>
        <p:xfrm>
          <a:off x="1743075" y="1591363"/>
          <a:ext cx="5276849" cy="1017270"/>
        </p:xfrm>
        <a:graphic>
          <a:graphicData uri="http://schemas.openxmlformats.org/drawingml/2006/table">
            <a:tbl>
              <a:tblPr/>
              <a:tblGrid>
                <a:gridCol w="941727"/>
                <a:gridCol w="999577"/>
                <a:gridCol w="1227741"/>
                <a:gridCol w="1271201"/>
                <a:gridCol w="836603"/>
              </a:tblGrid>
              <a:tr h="145124">
                <a:tc>
                  <a:txBody>
                    <a:bodyPr/>
                    <a:lstStyle/>
                    <a:p>
                      <a:pPr algn="l" fontAlgn="b"/>
                      <a:endParaRPr lang="es-MX" sz="1100" b="0" i="0" u="none" strike="noStrike" dirty="0">
                        <a:solidFill>
                          <a:srgbClr val="000000"/>
                        </a:solidFill>
                        <a:effectLst/>
                        <a:latin typeface="Calibri"/>
                      </a:endParaRPr>
                    </a:p>
                  </a:txBody>
                  <a:tcPr marL="9525" marR="9525" marT="9525" marB="0" anchor="b">
                    <a:lnL>
                      <a:noFill/>
                    </a:lnL>
                    <a:lnR w="6350" cap="flat" cmpd="sng" algn="ctr">
                      <a:solidFill>
                        <a:srgbClr val="60497A"/>
                      </a:solidFill>
                      <a:prstDash val="solid"/>
                      <a:round/>
                      <a:headEnd type="none" w="med" len="med"/>
                      <a:tailEnd type="none" w="med" len="med"/>
                    </a:lnR>
                    <a:lnT>
                      <a:noFill/>
                    </a:lnT>
                    <a:lnB w="6350" cap="flat" cmpd="sng" algn="ctr">
                      <a:solidFill>
                        <a:srgbClr val="60497A"/>
                      </a:solidFill>
                      <a:prstDash val="solid"/>
                      <a:round/>
                      <a:headEnd type="none" w="med" len="med"/>
                      <a:tailEnd type="none" w="med" len="med"/>
                    </a:lnB>
                  </a:tcPr>
                </a:tc>
                <a:tc gridSpan="3">
                  <a:txBody>
                    <a:bodyPr/>
                    <a:lstStyle/>
                    <a:p>
                      <a:pPr algn="ctr" fontAlgn="ctr"/>
                      <a:r>
                        <a:rPr lang="es-MX" sz="1100" b="1" i="0" u="none" strike="noStrike">
                          <a:solidFill>
                            <a:srgbClr val="FFFFFF"/>
                          </a:solidFill>
                          <a:effectLst/>
                          <a:latin typeface="Calibri"/>
                        </a:rPr>
                        <a:t>TIPO DE PROPAGANDA GUBERNAMENTAL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c hMerge="1">
                  <a:txBody>
                    <a:bodyPr/>
                    <a:lstStyle/>
                    <a:p>
                      <a:endParaRPr lang="es-MX"/>
                    </a:p>
                  </a:txBody>
                  <a:tcPr/>
                </a:tc>
                <a:tc hMerge="1">
                  <a:txBody>
                    <a:bodyPr/>
                    <a:lstStyle/>
                    <a:p>
                      <a:endParaRPr lang="es-MX"/>
                    </a:p>
                  </a:txBody>
                  <a:tcPr/>
                </a:tc>
                <a:tc>
                  <a:txBody>
                    <a:bodyPr/>
                    <a:lstStyle/>
                    <a:p>
                      <a:pPr algn="ctr" fontAlgn="ctr"/>
                      <a:endParaRPr lang="es-MX" sz="1100" b="0" i="0" u="none" strike="noStrike">
                        <a:solidFill>
                          <a:srgbClr val="000000"/>
                        </a:solidFill>
                        <a:effectLst/>
                        <a:latin typeface="Calibri"/>
                      </a:endParaRPr>
                    </a:p>
                  </a:txBody>
                  <a:tcPr marL="9525" marR="9525" marT="9525" marB="0" anchor="ctr">
                    <a:lnL w="6350" cap="flat" cmpd="sng" algn="ctr">
                      <a:solidFill>
                        <a:srgbClr val="60497A"/>
                      </a:solidFill>
                      <a:prstDash val="solid"/>
                      <a:round/>
                      <a:headEnd type="none" w="med" len="med"/>
                      <a:tailEnd type="none" w="med" len="med"/>
                    </a:lnL>
                    <a:lnR>
                      <a:noFill/>
                    </a:lnR>
                    <a:lnT>
                      <a:noFill/>
                    </a:lnT>
                    <a:lnB w="6350" cap="flat" cmpd="sng" algn="ctr">
                      <a:solidFill>
                        <a:srgbClr val="60497A"/>
                      </a:solidFill>
                      <a:prstDash val="solid"/>
                      <a:round/>
                      <a:headEnd type="none" w="med" len="med"/>
                      <a:tailEnd type="none" w="med" len="med"/>
                    </a:lnB>
                  </a:tcPr>
                </a:tc>
              </a:tr>
              <a:tr h="145124">
                <a:tc>
                  <a:txBody>
                    <a:bodyPr/>
                    <a:lstStyle/>
                    <a:p>
                      <a:pPr algn="ctr" fontAlgn="ctr"/>
                      <a:r>
                        <a:rPr lang="es-MX" sz="1000" b="1" i="0" u="none" strike="noStrike">
                          <a:solidFill>
                            <a:srgbClr val="FFFFFF"/>
                          </a:solidFill>
                          <a:effectLst/>
                          <a:latin typeface="Calibri"/>
                        </a:rPr>
                        <a:t>PERIODO</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c>
                  <a:txBody>
                    <a:bodyPr/>
                    <a:lstStyle/>
                    <a:p>
                      <a:pPr algn="ctr" fontAlgn="ctr"/>
                      <a:r>
                        <a:rPr lang="es-MX" sz="1100" b="1" i="0" u="none" strike="noStrike">
                          <a:solidFill>
                            <a:srgbClr val="000000"/>
                          </a:solidFill>
                          <a:effectLst/>
                          <a:latin typeface="Calibri"/>
                        </a:rPr>
                        <a:t>FEDERAL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ESTATAL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MUNICIPAL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000" b="1" i="0" u="none" strike="noStrike">
                          <a:solidFill>
                            <a:srgbClr val="FFFFFF"/>
                          </a:solidFill>
                          <a:effectLst/>
                          <a:latin typeface="Calibri"/>
                        </a:rPr>
                        <a:t>ACUMULADO</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r>
              <a:tr h="145124">
                <a:tc>
                  <a:txBody>
                    <a:bodyPr/>
                    <a:lstStyle/>
                    <a:p>
                      <a:pPr algn="ctr" fontAlgn="ctr"/>
                      <a:r>
                        <a:rPr lang="es-MX" sz="1000" b="1" i="0" u="none" strike="noStrike">
                          <a:solidFill>
                            <a:srgbClr val="000000"/>
                          </a:solidFill>
                          <a:effectLst/>
                          <a:latin typeface="Calibri"/>
                        </a:rPr>
                        <a:t>PRECAMPAÑA</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c>
                  <a:txBody>
                    <a:bodyPr/>
                    <a:lstStyle/>
                    <a:p>
                      <a:pPr algn="ctr" fontAlgn="ctr"/>
                      <a:r>
                        <a:rPr lang="es-MX" sz="1000" b="1" i="0" u="none" strike="noStrike">
                          <a:solidFill>
                            <a:srgbClr val="000000"/>
                          </a:solidFill>
                          <a:effectLst/>
                          <a:latin typeface="Calibri"/>
                        </a:rPr>
                        <a:t>-</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42</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2</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44</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r>
              <a:tr h="145124">
                <a:tc>
                  <a:txBody>
                    <a:bodyPr/>
                    <a:lstStyle/>
                    <a:p>
                      <a:pPr algn="ctr" fontAlgn="ctr"/>
                      <a:r>
                        <a:rPr lang="es-MX" sz="1000" b="1" i="0" u="none" strike="noStrike" dirty="0">
                          <a:solidFill>
                            <a:srgbClr val="000000"/>
                          </a:solidFill>
                          <a:effectLst/>
                          <a:latin typeface="Calibri"/>
                        </a:rPr>
                        <a:t>INTERCAMPAÑA</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c>
                  <a:txBody>
                    <a:bodyPr/>
                    <a:lstStyle/>
                    <a:p>
                      <a:pPr algn="ctr" fontAlgn="ctr"/>
                      <a:r>
                        <a:rPr lang="es-MX" sz="1000" b="1" i="0" u="none" strike="noStrike">
                          <a:solidFill>
                            <a:srgbClr val="000000"/>
                          </a:solidFill>
                          <a:effectLst/>
                          <a:latin typeface="Calibri"/>
                        </a:rPr>
                        <a:t>2</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147</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18</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167</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r>
              <a:tr h="145124">
                <a:tc>
                  <a:txBody>
                    <a:bodyPr/>
                    <a:lstStyle/>
                    <a:p>
                      <a:pPr algn="ctr" fontAlgn="ctr"/>
                      <a:r>
                        <a:rPr lang="es-MX" sz="1000" b="1" i="0" u="none" strike="noStrike">
                          <a:solidFill>
                            <a:srgbClr val="000000"/>
                          </a:solidFill>
                          <a:effectLst/>
                          <a:latin typeface="Calibri"/>
                        </a:rPr>
                        <a:t>CAMPAÑA</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c>
                  <a:txBody>
                    <a:bodyPr/>
                    <a:lstStyle/>
                    <a:p>
                      <a:pPr algn="ctr" fontAlgn="ctr"/>
                      <a:r>
                        <a:rPr lang="es-MX" sz="1000" b="1" i="0" u="none" strike="noStrike">
                          <a:solidFill>
                            <a:srgbClr val="000000"/>
                          </a:solidFill>
                          <a:effectLst/>
                          <a:latin typeface="Calibri"/>
                        </a:rPr>
                        <a:t>9</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217</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44</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270</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r>
              <a:tr h="145124">
                <a:tc>
                  <a:txBody>
                    <a:bodyPr/>
                    <a:lstStyle/>
                    <a:p>
                      <a:pPr algn="ctr" fontAlgn="ctr"/>
                      <a:r>
                        <a:rPr lang="es-MX" sz="1000" b="1" i="0" u="none" strike="noStrike">
                          <a:solidFill>
                            <a:srgbClr val="FFFFFF"/>
                          </a:solidFill>
                          <a:effectLst/>
                          <a:latin typeface="Calibri"/>
                        </a:rPr>
                        <a:t>ACUMULADO</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c>
                  <a:txBody>
                    <a:bodyPr/>
                    <a:lstStyle/>
                    <a:p>
                      <a:pPr algn="ctr" fontAlgn="ctr"/>
                      <a:r>
                        <a:rPr lang="es-MX" sz="1100" b="1" i="0" u="none" strike="noStrike">
                          <a:solidFill>
                            <a:srgbClr val="000000"/>
                          </a:solidFill>
                          <a:effectLst/>
                          <a:latin typeface="Calibri"/>
                        </a:rPr>
                        <a:t>11</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406</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64</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000" b="1" i="0" u="none" strike="noStrike" dirty="0">
                          <a:solidFill>
                            <a:srgbClr val="FFFFFF"/>
                          </a:solidFill>
                          <a:effectLst/>
                          <a:latin typeface="Calibri"/>
                        </a:rPr>
                        <a:t>481</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r>
            </a:tbl>
          </a:graphicData>
        </a:graphic>
      </p:graphicFrame>
      <p:graphicFrame>
        <p:nvGraphicFramePr>
          <p:cNvPr id="10" name="3 Gráfico"/>
          <p:cNvGraphicFramePr>
            <a:graphicFrameLocks/>
          </p:cNvGraphicFramePr>
          <p:nvPr>
            <p:extLst>
              <p:ext uri="{D42A27DB-BD31-4B8C-83A1-F6EECF244321}">
                <p14:modId xmlns:p14="http://schemas.microsoft.com/office/powerpoint/2010/main" val="3523523295"/>
              </p:ext>
            </p:extLst>
          </p:nvPr>
        </p:nvGraphicFramePr>
        <p:xfrm>
          <a:off x="1943100" y="2890500"/>
          <a:ext cx="4914900" cy="294444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1807289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34200" y="6442075"/>
            <a:ext cx="2133600" cy="365125"/>
          </a:xfrm>
        </p:spPr>
        <p:txBody>
          <a:bodyPr/>
          <a:lstStyle/>
          <a:p>
            <a:pPr>
              <a:defRPr/>
            </a:pPr>
            <a:fld id="{B83F4B74-1328-4305-9EED-76594235573B}" type="slidenum">
              <a:rPr lang="es-ES" smtClean="0"/>
              <a:pPr>
                <a:defRPr/>
              </a:pPr>
              <a:t>52</a:t>
            </a:fld>
            <a:endParaRPr lang="es-ES" dirty="0"/>
          </a:p>
        </p:txBody>
      </p:sp>
      <p:sp>
        <p:nvSpPr>
          <p:cNvPr id="34821" name="1 CuadroTexto"/>
          <p:cNvSpPr txBox="1">
            <a:spLocks noChangeArrowheads="1"/>
          </p:cNvSpPr>
          <p:nvPr/>
        </p:nvSpPr>
        <p:spPr bwMode="auto">
          <a:xfrm>
            <a:off x="301151" y="1187977"/>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TABLA «B2»</a:t>
            </a:r>
          </a:p>
        </p:txBody>
      </p:sp>
      <p:sp>
        <p:nvSpPr>
          <p:cNvPr id="34822" name="7 CuadroTexto"/>
          <p:cNvSpPr txBox="1">
            <a:spLocks noChangeArrowheads="1"/>
          </p:cNvSpPr>
          <p:nvPr/>
        </p:nvSpPr>
        <p:spPr bwMode="auto">
          <a:xfrm>
            <a:off x="3527425" y="5933821"/>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Fuente: Sistema de Monitoreo de la Unidad de Informática y Estadística.</a:t>
            </a:r>
          </a:p>
        </p:txBody>
      </p:sp>
      <p:sp>
        <p:nvSpPr>
          <p:cNvPr id="3" name="2 Rectángulo"/>
          <p:cNvSpPr/>
          <p:nvPr/>
        </p:nvSpPr>
        <p:spPr>
          <a:xfrm>
            <a:off x="733425" y="579478"/>
            <a:ext cx="7400925" cy="461665"/>
          </a:xfrm>
          <a:prstGeom prst="rect">
            <a:avLst/>
          </a:prstGeom>
        </p:spPr>
        <p:txBody>
          <a:bodyPr wrap="square">
            <a:spAutoFit/>
          </a:bodyPr>
          <a:lstStyle/>
          <a:p>
            <a:pPr lvl="0"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a:t>
            </a: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TIPO DE PROPAGANDA GUBERNAMENTAL DEL PERIODO DE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PRECAMPAÑAS</a:t>
            </a: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graphicFrame>
        <p:nvGraphicFramePr>
          <p:cNvPr id="5" name="4 Tabla"/>
          <p:cNvGraphicFramePr>
            <a:graphicFrameLocks noGrp="1"/>
          </p:cNvGraphicFramePr>
          <p:nvPr>
            <p:extLst>
              <p:ext uri="{D42A27DB-BD31-4B8C-83A1-F6EECF244321}">
                <p14:modId xmlns:p14="http://schemas.microsoft.com/office/powerpoint/2010/main" val="656930378"/>
              </p:ext>
            </p:extLst>
          </p:nvPr>
        </p:nvGraphicFramePr>
        <p:xfrm>
          <a:off x="593251" y="1752601"/>
          <a:ext cx="8204200" cy="2534444"/>
        </p:xfrm>
        <a:graphic>
          <a:graphicData uri="http://schemas.openxmlformats.org/drawingml/2006/table">
            <a:tbl>
              <a:tblPr/>
              <a:tblGrid>
                <a:gridCol w="1589160"/>
                <a:gridCol w="658920"/>
                <a:gridCol w="658920"/>
                <a:gridCol w="658920"/>
                <a:gridCol w="658920"/>
                <a:gridCol w="658920"/>
                <a:gridCol w="658920"/>
                <a:gridCol w="658920"/>
                <a:gridCol w="658920"/>
                <a:gridCol w="658920"/>
                <a:gridCol w="684760"/>
              </a:tblGrid>
              <a:tr h="285571">
                <a:tc>
                  <a:txBody>
                    <a:bodyPr/>
                    <a:lstStyle/>
                    <a:p>
                      <a:pPr algn="l" fontAlgn="b"/>
                      <a:endParaRPr lang="es-MX" sz="800" b="0" i="0" u="none" strike="noStrike" dirty="0">
                        <a:solidFill>
                          <a:srgbClr val="000000"/>
                        </a:solidFill>
                        <a:effectLst/>
                        <a:latin typeface="Calibri"/>
                      </a:endParaRPr>
                    </a:p>
                  </a:txBody>
                  <a:tcPr marL="9525" marR="9525" marT="9525" marB="0" anchor="b">
                    <a:lnL>
                      <a:noFill/>
                    </a:lnL>
                    <a:lnR w="6350" cap="flat" cmpd="sng" algn="ctr">
                      <a:solidFill>
                        <a:srgbClr val="660066"/>
                      </a:solidFill>
                      <a:prstDash val="solid"/>
                      <a:round/>
                      <a:headEnd type="none" w="med" len="med"/>
                      <a:tailEnd type="none" w="med" len="med"/>
                    </a:lnR>
                    <a:lnT>
                      <a:noFill/>
                    </a:lnT>
                    <a:lnB w="6350" cap="flat" cmpd="sng" algn="ctr">
                      <a:solidFill>
                        <a:srgbClr val="660066"/>
                      </a:solidFill>
                      <a:prstDash val="solid"/>
                      <a:round/>
                      <a:headEnd type="none" w="med" len="med"/>
                      <a:tailEnd type="none" w="med" len="med"/>
                    </a:lnB>
                  </a:tcPr>
                </a:tc>
                <a:tc gridSpan="9">
                  <a:txBody>
                    <a:bodyPr/>
                    <a:lstStyle/>
                    <a:p>
                      <a:pPr algn="ctr" fontAlgn="ctr"/>
                      <a:r>
                        <a:rPr lang="es-MX" sz="800" b="1" i="0" u="none" strike="noStrike">
                          <a:solidFill>
                            <a:srgbClr val="000000"/>
                          </a:solidFill>
                          <a:effectLst/>
                          <a:latin typeface="Calibri"/>
                        </a:rPr>
                        <a:t>TIPO DE TRANSPORTE</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b"/>
                      <a:endParaRPr lang="es-MX" sz="800" b="0" i="0" u="none" strike="noStrike">
                        <a:solidFill>
                          <a:srgbClr val="000000"/>
                        </a:solidFill>
                        <a:effectLst/>
                        <a:latin typeface="Calibri"/>
                      </a:endParaRPr>
                    </a:p>
                  </a:txBody>
                  <a:tcPr marL="9525" marR="9525" marT="9525" marB="0" anchor="b">
                    <a:lnL w="6350" cap="flat" cmpd="sng" algn="ctr">
                      <a:solidFill>
                        <a:srgbClr val="660066"/>
                      </a:solidFill>
                      <a:prstDash val="solid"/>
                      <a:round/>
                      <a:headEnd type="none" w="med" len="med"/>
                      <a:tailEnd type="none" w="med" len="med"/>
                    </a:lnL>
                    <a:lnR>
                      <a:noFill/>
                    </a:lnR>
                    <a:lnT>
                      <a:noFill/>
                    </a:lnT>
                    <a:lnB w="6350" cap="flat" cmpd="sng" algn="ctr">
                      <a:solidFill>
                        <a:srgbClr val="660066"/>
                      </a:solidFill>
                      <a:prstDash val="solid"/>
                      <a:round/>
                      <a:headEnd type="none" w="med" len="med"/>
                      <a:tailEnd type="none" w="med" len="med"/>
                    </a:lnB>
                  </a:tcPr>
                </a:tc>
              </a:tr>
              <a:tr h="356964">
                <a:tc>
                  <a:txBody>
                    <a:bodyPr/>
                    <a:lstStyle/>
                    <a:p>
                      <a:pPr algn="ctr" fontAlgn="ctr"/>
                      <a:r>
                        <a:rPr lang="es-MX" sz="800" b="1" i="0" u="none" strike="noStrike">
                          <a:solidFill>
                            <a:srgbClr val="000000"/>
                          </a:solidFill>
                          <a:effectLst/>
                          <a:latin typeface="Calibri"/>
                        </a:rPr>
                        <a:t>DISTRITO ELECTORAL</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AUTOBÚS O CAMIÓN</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MICROBÚS</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COMBI O CAMIONETA</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TAXI</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BICITAXI O VELOTAXI</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METRO</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METRO FÉRREO</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PARTICULAR</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OTROS</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ACUMULADO</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r>
              <a:tr h="178482">
                <a:tc>
                  <a:txBody>
                    <a:bodyPr/>
                    <a:lstStyle/>
                    <a:p>
                      <a:pPr algn="ctr" fontAlgn="ctr"/>
                      <a:r>
                        <a:rPr lang="es-MX" sz="800" b="0" i="0" u="none" strike="noStrike">
                          <a:solidFill>
                            <a:srgbClr val="000000"/>
                          </a:solidFill>
                          <a:effectLst/>
                          <a:latin typeface="Calibri"/>
                        </a:rPr>
                        <a:t>I.TOLUCA</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78482">
                <a:tc>
                  <a:txBody>
                    <a:bodyPr/>
                    <a:lstStyle/>
                    <a:p>
                      <a:pPr algn="ctr" fontAlgn="ctr"/>
                      <a:r>
                        <a:rPr lang="es-MX" sz="800" b="0" i="0" u="none" strike="noStrike">
                          <a:solidFill>
                            <a:srgbClr val="000000"/>
                          </a:solidFill>
                          <a:effectLst/>
                          <a:latin typeface="Calibri"/>
                        </a:rPr>
                        <a:t>VI.TIANGUISTENCO</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78482">
                <a:tc>
                  <a:txBody>
                    <a:bodyPr/>
                    <a:lstStyle/>
                    <a:p>
                      <a:pPr algn="ctr" fontAlgn="ctr"/>
                      <a:r>
                        <a:rPr lang="es-MX" sz="800" b="0" i="0" u="none" strike="noStrike">
                          <a:solidFill>
                            <a:srgbClr val="000000"/>
                          </a:solidFill>
                          <a:effectLst/>
                          <a:latin typeface="Calibri"/>
                        </a:rPr>
                        <a:t>XV.IXTLAHUACA</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78482">
                <a:tc>
                  <a:txBody>
                    <a:bodyPr/>
                    <a:lstStyle/>
                    <a:p>
                      <a:pPr algn="ctr" fontAlgn="ctr"/>
                      <a:r>
                        <a:rPr lang="es-MX" sz="800" b="0" i="0" u="none" strike="noStrike">
                          <a:solidFill>
                            <a:srgbClr val="000000"/>
                          </a:solidFill>
                          <a:effectLst/>
                          <a:latin typeface="Calibri"/>
                        </a:rPr>
                        <a:t>XVI.ATIZAPAN</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31</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3</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9</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43</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78482">
                <a:tc>
                  <a:txBody>
                    <a:bodyPr/>
                    <a:lstStyle/>
                    <a:p>
                      <a:pPr algn="ctr" fontAlgn="ctr"/>
                      <a:r>
                        <a:rPr lang="es-MX" sz="800" b="0" i="0" u="none" strike="noStrike">
                          <a:solidFill>
                            <a:srgbClr val="000000"/>
                          </a:solidFill>
                          <a:effectLst/>
                          <a:latin typeface="Calibri"/>
                        </a:rPr>
                        <a:t>XXV.NEZAHUALCOYOTL</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1</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1</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78482">
                <a:tc>
                  <a:txBody>
                    <a:bodyPr/>
                    <a:lstStyle/>
                    <a:p>
                      <a:pPr algn="ctr" fontAlgn="ctr"/>
                      <a:r>
                        <a:rPr lang="es-MX" sz="800" b="0" i="0" u="none" strike="noStrike">
                          <a:solidFill>
                            <a:srgbClr val="000000"/>
                          </a:solidFill>
                          <a:effectLst/>
                          <a:latin typeface="Calibri"/>
                        </a:rPr>
                        <a:t>XXVIII.AMECAMECA</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78482">
                <a:tc>
                  <a:txBody>
                    <a:bodyPr/>
                    <a:lstStyle/>
                    <a:p>
                      <a:pPr algn="ctr" fontAlgn="ctr"/>
                      <a:r>
                        <a:rPr lang="es-MX" sz="800" b="0" i="0" u="none" strike="noStrike">
                          <a:solidFill>
                            <a:srgbClr val="000000"/>
                          </a:solidFill>
                          <a:effectLst/>
                          <a:latin typeface="Calibri"/>
                        </a:rPr>
                        <a:t>XXXII.NEZAHUALCOYOTL</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78482">
                <a:tc>
                  <a:txBody>
                    <a:bodyPr/>
                    <a:lstStyle/>
                    <a:p>
                      <a:pPr algn="ctr" fontAlgn="ctr"/>
                      <a:r>
                        <a:rPr lang="es-MX" sz="800" b="0" i="0" u="none" strike="noStrike">
                          <a:solidFill>
                            <a:srgbClr val="000000"/>
                          </a:solidFill>
                          <a:effectLst/>
                          <a:latin typeface="Calibri"/>
                        </a:rPr>
                        <a:t>XXXVIII.COACALCO</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78482">
                <a:tc>
                  <a:txBody>
                    <a:bodyPr/>
                    <a:lstStyle/>
                    <a:p>
                      <a:pPr algn="ctr" fontAlgn="ctr"/>
                      <a:r>
                        <a:rPr lang="es-MX" sz="800" b="0" i="0" u="none" strike="noStrike">
                          <a:solidFill>
                            <a:srgbClr val="000000"/>
                          </a:solidFill>
                          <a:effectLst/>
                          <a:latin typeface="Calibri"/>
                        </a:rPr>
                        <a:t>XLIII.CUAUTITLAN IZCALLI</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285571">
                <a:tc>
                  <a:txBody>
                    <a:bodyPr/>
                    <a:lstStyle/>
                    <a:p>
                      <a:pPr algn="ctr" fontAlgn="ctr"/>
                      <a:r>
                        <a:rPr lang="es-MX" sz="1000" b="1" i="0" u="none" strike="noStrike">
                          <a:solidFill>
                            <a:srgbClr val="000000"/>
                          </a:solidFill>
                          <a:effectLst/>
                          <a:latin typeface="Calibri"/>
                        </a:rPr>
                        <a:t>ACUMULADO</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31</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9</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800" b="1" i="0" u="none" strike="noStrike" dirty="0">
                          <a:solidFill>
                            <a:srgbClr val="000000"/>
                          </a:solidFill>
                          <a:effectLst/>
                          <a:latin typeface="Calibri"/>
                        </a:rPr>
                        <a:t>-</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1</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1100" b="1" i="0" u="none" strike="noStrike" dirty="0">
                          <a:solidFill>
                            <a:srgbClr val="000000"/>
                          </a:solidFill>
                          <a:effectLst/>
                          <a:latin typeface="Calibri"/>
                        </a:rPr>
                        <a:t>44</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r>
            </a:tbl>
          </a:graphicData>
        </a:graphic>
      </p:graphicFrame>
    </p:spTree>
    <p:extLst>
      <p:ext uri="{BB962C8B-B14F-4D97-AF65-F5344CB8AC3E}">
        <p14:creationId xmlns:p14="http://schemas.microsoft.com/office/powerpoint/2010/main" val="118598004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34200" y="6442075"/>
            <a:ext cx="2133600" cy="365125"/>
          </a:xfrm>
        </p:spPr>
        <p:txBody>
          <a:bodyPr/>
          <a:lstStyle/>
          <a:p>
            <a:pPr>
              <a:defRPr/>
            </a:pPr>
            <a:fld id="{B83F4B74-1328-4305-9EED-76594235573B}" type="slidenum">
              <a:rPr lang="es-ES" smtClean="0"/>
              <a:pPr>
                <a:defRPr/>
              </a:pPr>
              <a:t>53</a:t>
            </a:fld>
            <a:endParaRPr lang="es-ES" dirty="0"/>
          </a:p>
        </p:txBody>
      </p:sp>
      <p:sp>
        <p:nvSpPr>
          <p:cNvPr id="34821" name="1 CuadroTexto"/>
          <p:cNvSpPr txBox="1">
            <a:spLocks noChangeArrowheads="1"/>
          </p:cNvSpPr>
          <p:nvPr/>
        </p:nvSpPr>
        <p:spPr bwMode="auto">
          <a:xfrm>
            <a:off x="301151" y="1045102"/>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TABLA «B2»</a:t>
            </a:r>
          </a:p>
        </p:txBody>
      </p:sp>
      <p:sp>
        <p:nvSpPr>
          <p:cNvPr id="34822" name="7 CuadroTexto"/>
          <p:cNvSpPr txBox="1">
            <a:spLocks noChangeArrowheads="1"/>
          </p:cNvSpPr>
          <p:nvPr/>
        </p:nvSpPr>
        <p:spPr bwMode="auto">
          <a:xfrm>
            <a:off x="3527425" y="5933821"/>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Fuente: Sistema de Monitoreo de la Unidad de Informática y Estadística.</a:t>
            </a:r>
          </a:p>
        </p:txBody>
      </p:sp>
      <p:sp>
        <p:nvSpPr>
          <p:cNvPr id="3" name="2 Rectángulo"/>
          <p:cNvSpPr/>
          <p:nvPr/>
        </p:nvSpPr>
        <p:spPr>
          <a:xfrm>
            <a:off x="733425" y="549444"/>
            <a:ext cx="7400925" cy="461665"/>
          </a:xfrm>
          <a:prstGeom prst="rect">
            <a:avLst/>
          </a:prstGeom>
        </p:spPr>
        <p:txBody>
          <a:bodyPr wrap="square">
            <a:spAutoFit/>
          </a:bodyPr>
          <a:lstStyle/>
          <a:p>
            <a:pPr lvl="0"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a:t>
            </a: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TIPO DE PROPAGANDA GUBERNAMENTAL DEL PERIODO DE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INTERCAMPAÑAS</a:t>
            </a: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graphicFrame>
        <p:nvGraphicFramePr>
          <p:cNvPr id="2" name="1 Tabla"/>
          <p:cNvGraphicFramePr>
            <a:graphicFrameLocks noGrp="1"/>
          </p:cNvGraphicFramePr>
          <p:nvPr>
            <p:extLst>
              <p:ext uri="{D42A27DB-BD31-4B8C-83A1-F6EECF244321}">
                <p14:modId xmlns:p14="http://schemas.microsoft.com/office/powerpoint/2010/main" val="1864721262"/>
              </p:ext>
            </p:extLst>
          </p:nvPr>
        </p:nvGraphicFramePr>
        <p:xfrm>
          <a:off x="301151" y="1762127"/>
          <a:ext cx="8303099" cy="2572543"/>
        </p:xfrm>
        <a:graphic>
          <a:graphicData uri="http://schemas.openxmlformats.org/drawingml/2006/table">
            <a:tbl>
              <a:tblPr/>
              <a:tblGrid>
                <a:gridCol w="1608317"/>
                <a:gridCol w="666863"/>
                <a:gridCol w="666863"/>
                <a:gridCol w="666863"/>
                <a:gridCol w="666863"/>
                <a:gridCol w="666863"/>
                <a:gridCol w="666863"/>
                <a:gridCol w="666863"/>
                <a:gridCol w="666863"/>
                <a:gridCol w="666863"/>
                <a:gridCol w="693015"/>
              </a:tblGrid>
              <a:tr h="289864">
                <a:tc>
                  <a:txBody>
                    <a:bodyPr/>
                    <a:lstStyle/>
                    <a:p>
                      <a:pPr algn="l" fontAlgn="b"/>
                      <a:endParaRPr lang="es-MX" sz="800" b="0" i="0" u="none" strike="noStrike">
                        <a:solidFill>
                          <a:srgbClr val="000000"/>
                        </a:solidFill>
                        <a:effectLst/>
                        <a:latin typeface="Calibri"/>
                      </a:endParaRPr>
                    </a:p>
                  </a:txBody>
                  <a:tcPr marL="9525" marR="9525" marT="9525" marB="0" anchor="b">
                    <a:lnL>
                      <a:noFill/>
                    </a:lnL>
                    <a:lnR w="6350" cap="flat" cmpd="sng" algn="ctr">
                      <a:solidFill>
                        <a:srgbClr val="660066"/>
                      </a:solidFill>
                      <a:prstDash val="solid"/>
                      <a:round/>
                      <a:headEnd type="none" w="med" len="med"/>
                      <a:tailEnd type="none" w="med" len="med"/>
                    </a:lnR>
                    <a:lnT>
                      <a:noFill/>
                    </a:lnT>
                    <a:lnB w="6350" cap="flat" cmpd="sng" algn="ctr">
                      <a:solidFill>
                        <a:srgbClr val="660066"/>
                      </a:solidFill>
                      <a:prstDash val="solid"/>
                      <a:round/>
                      <a:headEnd type="none" w="med" len="med"/>
                      <a:tailEnd type="none" w="med" len="med"/>
                    </a:lnB>
                  </a:tcPr>
                </a:tc>
                <a:tc gridSpan="9">
                  <a:txBody>
                    <a:bodyPr/>
                    <a:lstStyle/>
                    <a:p>
                      <a:pPr algn="ctr" fontAlgn="ctr"/>
                      <a:r>
                        <a:rPr lang="es-MX" sz="800" b="1" i="0" u="none" strike="noStrike">
                          <a:solidFill>
                            <a:srgbClr val="000000"/>
                          </a:solidFill>
                          <a:effectLst/>
                          <a:latin typeface="Calibri"/>
                        </a:rPr>
                        <a:t>TIPO DE TRANSPORTE</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b"/>
                      <a:endParaRPr lang="es-MX" sz="800" b="0" i="0" u="none" strike="noStrike">
                        <a:solidFill>
                          <a:srgbClr val="000000"/>
                        </a:solidFill>
                        <a:effectLst/>
                        <a:latin typeface="Calibri"/>
                      </a:endParaRPr>
                    </a:p>
                  </a:txBody>
                  <a:tcPr marL="9525" marR="9525" marT="9525" marB="0" anchor="b">
                    <a:lnL w="6350" cap="flat" cmpd="sng" algn="ctr">
                      <a:solidFill>
                        <a:srgbClr val="660066"/>
                      </a:solidFill>
                      <a:prstDash val="solid"/>
                      <a:round/>
                      <a:headEnd type="none" w="med" len="med"/>
                      <a:tailEnd type="none" w="med" len="med"/>
                    </a:lnL>
                    <a:lnR>
                      <a:noFill/>
                    </a:lnR>
                    <a:lnT>
                      <a:noFill/>
                    </a:lnT>
                    <a:lnB w="6350" cap="flat" cmpd="sng" algn="ctr">
                      <a:solidFill>
                        <a:srgbClr val="660066"/>
                      </a:solidFill>
                      <a:prstDash val="solid"/>
                      <a:round/>
                      <a:headEnd type="none" w="med" len="med"/>
                      <a:tailEnd type="none" w="med" len="med"/>
                    </a:lnB>
                  </a:tcPr>
                </a:tc>
              </a:tr>
              <a:tr h="362330">
                <a:tc>
                  <a:txBody>
                    <a:bodyPr/>
                    <a:lstStyle/>
                    <a:p>
                      <a:pPr algn="ctr" fontAlgn="ctr"/>
                      <a:r>
                        <a:rPr lang="es-MX" sz="800" b="1" i="0" u="none" strike="noStrike">
                          <a:solidFill>
                            <a:srgbClr val="000000"/>
                          </a:solidFill>
                          <a:effectLst/>
                          <a:latin typeface="Calibri"/>
                        </a:rPr>
                        <a:t>DISTRITO ELECTORAL</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AUTOBÚS O CAMIÓN</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MICROBÚS</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COMBI O CAMIONETA</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TAXI</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BICITAXI O VELOTAXI</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METRO</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METRO FÉRREO</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PARTICULAR</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OTROS</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800" b="1" i="0" u="none" strike="noStrike">
                          <a:solidFill>
                            <a:srgbClr val="000000"/>
                          </a:solidFill>
                          <a:effectLst/>
                          <a:latin typeface="Calibri"/>
                        </a:rPr>
                        <a:t>ACUMULADO</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r>
              <a:tr h="181165">
                <a:tc>
                  <a:txBody>
                    <a:bodyPr/>
                    <a:lstStyle/>
                    <a:p>
                      <a:pPr algn="ctr" fontAlgn="ctr"/>
                      <a:r>
                        <a:rPr lang="es-MX" sz="800" b="0" i="0" u="none" strike="noStrike">
                          <a:solidFill>
                            <a:srgbClr val="000000"/>
                          </a:solidFill>
                          <a:effectLst/>
                          <a:latin typeface="Calibri"/>
                        </a:rPr>
                        <a:t>I.TOLUCA</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60</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5</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7</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2</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74</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81165">
                <a:tc>
                  <a:txBody>
                    <a:bodyPr/>
                    <a:lstStyle/>
                    <a:p>
                      <a:pPr algn="ctr" fontAlgn="ctr"/>
                      <a:r>
                        <a:rPr lang="es-MX" sz="800" b="0" i="0" u="none" strike="noStrike">
                          <a:solidFill>
                            <a:srgbClr val="000000"/>
                          </a:solidFill>
                          <a:effectLst/>
                          <a:latin typeface="Calibri"/>
                        </a:rPr>
                        <a:t>VI.TIANGUISTENCO</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1</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1</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81165">
                <a:tc>
                  <a:txBody>
                    <a:bodyPr/>
                    <a:lstStyle/>
                    <a:p>
                      <a:pPr algn="ctr" fontAlgn="ctr"/>
                      <a:r>
                        <a:rPr lang="es-MX" sz="800" b="0" i="0" u="none" strike="noStrike">
                          <a:solidFill>
                            <a:srgbClr val="000000"/>
                          </a:solidFill>
                          <a:effectLst/>
                          <a:latin typeface="Calibri"/>
                        </a:rPr>
                        <a:t>XV.IXTLAHUACA</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1</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1</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81165">
                <a:tc>
                  <a:txBody>
                    <a:bodyPr/>
                    <a:lstStyle/>
                    <a:p>
                      <a:pPr algn="ctr" fontAlgn="ctr"/>
                      <a:r>
                        <a:rPr lang="es-MX" sz="800" b="0" i="0" u="none" strike="noStrike">
                          <a:solidFill>
                            <a:srgbClr val="000000"/>
                          </a:solidFill>
                          <a:effectLst/>
                          <a:latin typeface="Calibri"/>
                        </a:rPr>
                        <a:t>XVI.ATIZAPAN</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16</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4</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6</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26</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81165">
                <a:tc>
                  <a:txBody>
                    <a:bodyPr/>
                    <a:lstStyle/>
                    <a:p>
                      <a:pPr algn="ctr" fontAlgn="ctr"/>
                      <a:r>
                        <a:rPr lang="es-MX" sz="800" b="0" i="0" u="none" strike="noStrike">
                          <a:solidFill>
                            <a:srgbClr val="000000"/>
                          </a:solidFill>
                          <a:effectLst/>
                          <a:latin typeface="Calibri"/>
                        </a:rPr>
                        <a:t>XXV.NEZAHUALCOYOTL</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2</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1</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1</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4</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81165">
                <a:tc>
                  <a:txBody>
                    <a:bodyPr/>
                    <a:lstStyle/>
                    <a:p>
                      <a:pPr algn="ctr" fontAlgn="ctr"/>
                      <a:r>
                        <a:rPr lang="es-MX" sz="800" b="0" i="0" u="none" strike="noStrike">
                          <a:solidFill>
                            <a:srgbClr val="000000"/>
                          </a:solidFill>
                          <a:effectLst/>
                          <a:latin typeface="Calibri"/>
                        </a:rPr>
                        <a:t>XXVIII.AMECAMECA</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1</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9</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2</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5</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6</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23</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81165">
                <a:tc>
                  <a:txBody>
                    <a:bodyPr/>
                    <a:lstStyle/>
                    <a:p>
                      <a:pPr algn="ctr" fontAlgn="ctr"/>
                      <a:r>
                        <a:rPr lang="es-MX" sz="800" b="0" i="0" u="none" strike="noStrike">
                          <a:solidFill>
                            <a:srgbClr val="000000"/>
                          </a:solidFill>
                          <a:effectLst/>
                          <a:latin typeface="Calibri"/>
                        </a:rPr>
                        <a:t>XXXII.NEZAHUALCOYOTL</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2</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1</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3</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81165">
                <a:tc>
                  <a:txBody>
                    <a:bodyPr/>
                    <a:lstStyle/>
                    <a:p>
                      <a:pPr algn="ctr" fontAlgn="ctr"/>
                      <a:r>
                        <a:rPr lang="es-MX" sz="800" b="0" i="0" u="none" strike="noStrike">
                          <a:solidFill>
                            <a:srgbClr val="000000"/>
                          </a:solidFill>
                          <a:effectLst/>
                          <a:latin typeface="Calibri"/>
                        </a:rPr>
                        <a:t>XXXVIII.COACALCO</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11</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1</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5</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17</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81165">
                <a:tc>
                  <a:txBody>
                    <a:bodyPr/>
                    <a:lstStyle/>
                    <a:p>
                      <a:pPr algn="ctr" fontAlgn="ctr"/>
                      <a:r>
                        <a:rPr lang="es-MX" sz="800" b="0" i="0" u="none" strike="noStrike">
                          <a:solidFill>
                            <a:srgbClr val="000000"/>
                          </a:solidFill>
                          <a:effectLst/>
                          <a:latin typeface="Calibri"/>
                        </a:rPr>
                        <a:t>XLIII.CUAUTITLAN IZCALLI</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18</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0" i="0" u="none" strike="noStrike">
                          <a:solidFill>
                            <a:srgbClr val="000000"/>
                          </a:solidFill>
                          <a:effectLst/>
                          <a:latin typeface="Calibri"/>
                        </a:rPr>
                        <a:t>-</a:t>
                      </a:r>
                    </a:p>
                  </a:txBody>
                  <a:tcPr marL="9525" marR="9525" marT="9525"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800" b="1" i="0" u="none" strike="noStrike">
                          <a:solidFill>
                            <a:srgbClr val="000000"/>
                          </a:solidFill>
                          <a:effectLst/>
                          <a:latin typeface="Calibri"/>
                        </a:rPr>
                        <a:t>18</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289864">
                <a:tc>
                  <a:txBody>
                    <a:bodyPr/>
                    <a:lstStyle/>
                    <a:p>
                      <a:pPr algn="ctr" fontAlgn="ctr"/>
                      <a:r>
                        <a:rPr lang="es-MX" sz="1000" b="1" i="0" u="none" strike="noStrike">
                          <a:solidFill>
                            <a:srgbClr val="000000"/>
                          </a:solidFill>
                          <a:effectLst/>
                          <a:latin typeface="Calibri"/>
                        </a:rPr>
                        <a:t>ACUMULADO</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800" b="1" i="0" u="none" strike="noStrike" dirty="0">
                          <a:solidFill>
                            <a:srgbClr val="000000"/>
                          </a:solidFill>
                          <a:effectLst/>
                          <a:latin typeface="Calibri"/>
                        </a:rPr>
                        <a:t>87</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6</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47</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10</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6</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800" b="1" i="0" u="none" strike="noStrike">
                          <a:solidFill>
                            <a:srgbClr val="000000"/>
                          </a:solidFill>
                          <a:effectLst/>
                          <a:latin typeface="Calibri"/>
                        </a:rPr>
                        <a:t>11</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1100" b="1" i="0" u="none" strike="noStrike" dirty="0">
                          <a:solidFill>
                            <a:srgbClr val="000000"/>
                          </a:solidFill>
                          <a:effectLst/>
                          <a:latin typeface="Calibri"/>
                        </a:rPr>
                        <a:t>167</a:t>
                      </a:r>
                    </a:p>
                  </a:txBody>
                  <a:tcPr marL="9525" marR="9525" marT="9525"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r>
            </a:tbl>
          </a:graphicData>
        </a:graphic>
      </p:graphicFrame>
    </p:spTree>
    <p:extLst>
      <p:ext uri="{BB962C8B-B14F-4D97-AF65-F5344CB8AC3E}">
        <p14:creationId xmlns:p14="http://schemas.microsoft.com/office/powerpoint/2010/main" val="36750938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34200" y="6442075"/>
            <a:ext cx="2133600" cy="365125"/>
          </a:xfrm>
        </p:spPr>
        <p:txBody>
          <a:bodyPr/>
          <a:lstStyle/>
          <a:p>
            <a:pPr>
              <a:defRPr/>
            </a:pPr>
            <a:fld id="{B83F4B74-1328-4305-9EED-76594235573B}" type="slidenum">
              <a:rPr lang="es-ES" smtClean="0"/>
              <a:pPr>
                <a:defRPr/>
              </a:pPr>
              <a:t>54</a:t>
            </a:fld>
            <a:endParaRPr lang="es-ES" dirty="0"/>
          </a:p>
        </p:txBody>
      </p:sp>
      <p:sp>
        <p:nvSpPr>
          <p:cNvPr id="34821" name="1 CuadroTexto"/>
          <p:cNvSpPr txBox="1">
            <a:spLocks noChangeArrowheads="1"/>
          </p:cNvSpPr>
          <p:nvPr/>
        </p:nvSpPr>
        <p:spPr bwMode="auto">
          <a:xfrm>
            <a:off x="0" y="1003043"/>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TABLA «B2»</a:t>
            </a:r>
          </a:p>
        </p:txBody>
      </p:sp>
      <p:sp>
        <p:nvSpPr>
          <p:cNvPr id="34822" name="7 CuadroTexto"/>
          <p:cNvSpPr txBox="1">
            <a:spLocks noChangeArrowheads="1"/>
          </p:cNvSpPr>
          <p:nvPr/>
        </p:nvSpPr>
        <p:spPr bwMode="auto">
          <a:xfrm>
            <a:off x="6886101" y="4989905"/>
            <a:ext cx="21816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Fuente: Sistema de Monitoreo de la Unidad de Informática y Estadística.</a:t>
            </a:r>
          </a:p>
        </p:txBody>
      </p:sp>
      <p:sp>
        <p:nvSpPr>
          <p:cNvPr id="3" name="2 Rectángulo"/>
          <p:cNvSpPr/>
          <p:nvPr/>
        </p:nvSpPr>
        <p:spPr>
          <a:xfrm>
            <a:off x="967901" y="549444"/>
            <a:ext cx="7166449" cy="461665"/>
          </a:xfrm>
          <a:prstGeom prst="rect">
            <a:avLst/>
          </a:prstGeom>
        </p:spPr>
        <p:txBody>
          <a:bodyPr wrap="square">
            <a:spAutoFit/>
          </a:bodyPr>
          <a:lstStyle/>
          <a:p>
            <a:pPr lvl="0"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a:t>
            </a: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TIPO DE PROPAGANDA GUBERNAMENTAL DEL PERIODO DE CAMPAÑAS</a:t>
            </a:r>
          </a:p>
        </p:txBody>
      </p:sp>
      <p:graphicFrame>
        <p:nvGraphicFramePr>
          <p:cNvPr id="2" name="1 Tabla"/>
          <p:cNvGraphicFramePr>
            <a:graphicFrameLocks noGrp="1"/>
          </p:cNvGraphicFramePr>
          <p:nvPr>
            <p:extLst>
              <p:ext uri="{D42A27DB-BD31-4B8C-83A1-F6EECF244321}">
                <p14:modId xmlns:p14="http://schemas.microsoft.com/office/powerpoint/2010/main" val="3884891732"/>
              </p:ext>
            </p:extLst>
          </p:nvPr>
        </p:nvGraphicFramePr>
        <p:xfrm>
          <a:off x="1104896" y="1340926"/>
          <a:ext cx="5781201" cy="4888425"/>
        </p:xfrm>
        <a:graphic>
          <a:graphicData uri="http://schemas.openxmlformats.org/drawingml/2006/table">
            <a:tbl>
              <a:tblPr/>
              <a:tblGrid>
                <a:gridCol w="1119823"/>
                <a:gridCol w="464317"/>
                <a:gridCol w="464317"/>
                <a:gridCol w="464317"/>
                <a:gridCol w="464317"/>
                <a:gridCol w="464317"/>
                <a:gridCol w="464317"/>
                <a:gridCol w="464317"/>
                <a:gridCol w="464317"/>
                <a:gridCol w="464317"/>
                <a:gridCol w="482525"/>
              </a:tblGrid>
              <a:tr h="155806">
                <a:tc>
                  <a:txBody>
                    <a:bodyPr/>
                    <a:lstStyle/>
                    <a:p>
                      <a:pPr algn="l" fontAlgn="b"/>
                      <a:endParaRPr lang="es-MX" sz="500" b="0" i="0" u="none" strike="noStrike" dirty="0">
                        <a:solidFill>
                          <a:srgbClr val="000000"/>
                        </a:solidFill>
                        <a:effectLst/>
                        <a:latin typeface="Calibri"/>
                      </a:endParaRPr>
                    </a:p>
                  </a:txBody>
                  <a:tcPr marL="6011" marR="6011" marT="6011" marB="0" anchor="b">
                    <a:lnL>
                      <a:noFill/>
                    </a:lnL>
                    <a:lnR w="6350" cap="flat" cmpd="sng" algn="ctr">
                      <a:solidFill>
                        <a:srgbClr val="660066"/>
                      </a:solidFill>
                      <a:prstDash val="solid"/>
                      <a:round/>
                      <a:headEnd type="none" w="med" len="med"/>
                      <a:tailEnd type="none" w="med" len="med"/>
                    </a:lnR>
                    <a:lnT>
                      <a:noFill/>
                    </a:lnT>
                    <a:lnB w="6350" cap="flat" cmpd="sng" algn="ctr">
                      <a:solidFill>
                        <a:srgbClr val="660066"/>
                      </a:solidFill>
                      <a:prstDash val="solid"/>
                      <a:round/>
                      <a:headEnd type="none" w="med" len="med"/>
                      <a:tailEnd type="none" w="med" len="med"/>
                    </a:lnB>
                  </a:tcPr>
                </a:tc>
                <a:tc gridSpan="9">
                  <a:txBody>
                    <a:bodyPr/>
                    <a:lstStyle/>
                    <a:p>
                      <a:pPr algn="ctr" fontAlgn="ctr"/>
                      <a:r>
                        <a:rPr lang="es-MX" sz="500" b="1" i="0" u="none" strike="noStrike">
                          <a:solidFill>
                            <a:srgbClr val="000000"/>
                          </a:solidFill>
                          <a:effectLst/>
                          <a:latin typeface="Calibri"/>
                        </a:rPr>
                        <a:t>TIPO DE TRANSPORTE</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b"/>
                      <a:endParaRPr lang="es-MX" sz="500" b="0" i="0" u="none" strike="noStrike">
                        <a:solidFill>
                          <a:srgbClr val="000000"/>
                        </a:solidFill>
                        <a:effectLst/>
                        <a:latin typeface="Calibri"/>
                      </a:endParaRPr>
                    </a:p>
                  </a:txBody>
                  <a:tcPr marL="6011" marR="6011" marT="6011" marB="0" anchor="b">
                    <a:lnL w="6350" cap="flat" cmpd="sng" algn="ctr">
                      <a:solidFill>
                        <a:srgbClr val="660066"/>
                      </a:solidFill>
                      <a:prstDash val="solid"/>
                      <a:round/>
                      <a:headEnd type="none" w="med" len="med"/>
                      <a:tailEnd type="none" w="med" len="med"/>
                    </a:lnL>
                    <a:lnR>
                      <a:noFill/>
                    </a:lnR>
                    <a:lnT>
                      <a:noFill/>
                    </a:lnT>
                    <a:lnB w="6350" cap="flat" cmpd="sng" algn="ctr">
                      <a:solidFill>
                        <a:srgbClr val="660066"/>
                      </a:solidFill>
                      <a:prstDash val="solid"/>
                      <a:round/>
                      <a:headEnd type="none" w="med" len="med"/>
                      <a:tailEnd type="none" w="med" len="med"/>
                    </a:lnB>
                  </a:tcPr>
                </a:tc>
              </a:tr>
              <a:tr h="194758">
                <a:tc>
                  <a:txBody>
                    <a:bodyPr/>
                    <a:lstStyle/>
                    <a:p>
                      <a:pPr algn="ctr" fontAlgn="ctr"/>
                      <a:r>
                        <a:rPr lang="es-MX" sz="500" b="1" i="0" u="none" strike="noStrike">
                          <a:solidFill>
                            <a:srgbClr val="000000"/>
                          </a:solidFill>
                          <a:effectLst/>
                          <a:latin typeface="Calibri"/>
                        </a:rPr>
                        <a:t>DISTRITO ELECTORAL</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D4B7FF"/>
                    </a:solidFill>
                  </a:tcPr>
                </a:tc>
                <a:tc>
                  <a:txBody>
                    <a:bodyPr/>
                    <a:lstStyle/>
                    <a:p>
                      <a:pPr algn="ctr" fontAlgn="ctr"/>
                      <a:r>
                        <a:rPr lang="es-MX" sz="500" b="1" i="0" u="none" strike="noStrike">
                          <a:solidFill>
                            <a:srgbClr val="000000"/>
                          </a:solidFill>
                          <a:effectLst/>
                          <a:latin typeface="Calibri"/>
                        </a:rPr>
                        <a:t>AUTOBÚS O CAMIÓN</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500" b="1" i="0" u="none" strike="noStrike">
                          <a:solidFill>
                            <a:srgbClr val="000000"/>
                          </a:solidFill>
                          <a:effectLst/>
                          <a:latin typeface="Calibri"/>
                        </a:rPr>
                        <a:t>MICROBÚS</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500" b="1" i="0" u="none" strike="noStrike">
                          <a:solidFill>
                            <a:srgbClr val="000000"/>
                          </a:solidFill>
                          <a:effectLst/>
                          <a:latin typeface="Calibri"/>
                        </a:rPr>
                        <a:t>COMBI O CAMIONETA</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500" b="1" i="0" u="none" strike="noStrike">
                          <a:solidFill>
                            <a:srgbClr val="000000"/>
                          </a:solidFill>
                          <a:effectLst/>
                          <a:latin typeface="Calibri"/>
                        </a:rPr>
                        <a:t>TAXI</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500" b="1" i="0" u="none" strike="noStrike">
                          <a:solidFill>
                            <a:srgbClr val="000000"/>
                          </a:solidFill>
                          <a:effectLst/>
                          <a:latin typeface="Calibri"/>
                        </a:rPr>
                        <a:t>BICITAXI O VELOTAXI</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500" b="1" i="0" u="none" strike="noStrike">
                          <a:solidFill>
                            <a:srgbClr val="000000"/>
                          </a:solidFill>
                          <a:effectLst/>
                          <a:latin typeface="Calibri"/>
                        </a:rPr>
                        <a:t>METRO</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500" b="1" i="0" u="none" strike="noStrike">
                          <a:solidFill>
                            <a:srgbClr val="000000"/>
                          </a:solidFill>
                          <a:effectLst/>
                          <a:latin typeface="Calibri"/>
                        </a:rPr>
                        <a:t>METRO FÉRREO</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500" b="1" i="0" u="none" strike="noStrike">
                          <a:solidFill>
                            <a:srgbClr val="000000"/>
                          </a:solidFill>
                          <a:effectLst/>
                          <a:latin typeface="Calibri"/>
                        </a:rPr>
                        <a:t>PARTICULAR</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500" b="1" i="0" u="none" strike="noStrike">
                          <a:solidFill>
                            <a:srgbClr val="000000"/>
                          </a:solidFill>
                          <a:effectLst/>
                          <a:latin typeface="Calibri"/>
                        </a:rPr>
                        <a:t>OTROS</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E890CF"/>
                    </a:solidFill>
                  </a:tcPr>
                </a:tc>
                <a:tc>
                  <a:txBody>
                    <a:bodyPr/>
                    <a:lstStyle/>
                    <a:p>
                      <a:pPr algn="ctr" fontAlgn="ctr"/>
                      <a:r>
                        <a:rPr lang="es-MX" sz="500" b="1" i="0" u="none" strike="noStrike">
                          <a:solidFill>
                            <a:srgbClr val="000000"/>
                          </a:solidFill>
                          <a:effectLst/>
                          <a:latin typeface="Calibri"/>
                        </a:rPr>
                        <a:t>ACUMULADO</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r>
              <a:tr h="97379">
                <a:tc>
                  <a:txBody>
                    <a:bodyPr/>
                    <a:lstStyle/>
                    <a:p>
                      <a:pPr algn="ctr" fontAlgn="ctr"/>
                      <a:r>
                        <a:rPr lang="es-MX" sz="500" b="0" i="0" u="none" strike="noStrike">
                          <a:solidFill>
                            <a:srgbClr val="000000"/>
                          </a:solidFill>
                          <a:effectLst/>
                          <a:latin typeface="Calibri"/>
                        </a:rPr>
                        <a:t>I.TOLUCA</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II.TOLUCA</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24</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2</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27</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III.TEMOAYA</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1</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IV.LERMA</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2</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2</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V.TENANGO DEL VALLE</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1</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VI.TIANGUISTENCO</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2</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4</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VII.TENANCINGO</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6</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15</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5</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26</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VIII.SULTEPEC</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IX.TEJUPILCO</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X.VALLE DE BRAVO</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XI.SANTO TOMAS</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XII.EL ORO</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2</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XIII.ATLACOMULCO</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3</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3</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8</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XIV.JILOTEPEC</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1</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XV.IXTLAHUACA</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XVI.ATIZAPAN</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XVII.HUIXQUILUCAN</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XVIII.TLALNEPANTLA</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1</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XIX.CUAUTITLAN</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12</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22</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34</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XX.ZUMPANGO</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7</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7</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XXI.ECATEPEC</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2</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2</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4</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XXII.ECATEPEC</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5</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5</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XXIII.TEXCOCO</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XXIV.NEZAHUALCOYOTL</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3</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3</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XXV.NEZAHUALCOYOTL</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XXVI.NEZAHUALCOYOTL</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1</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XXVII.CHALCO</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3</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4</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XXVIII.AMECAMECA</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XXIX.NAUCALPAN</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XXX.NAUCALPAN</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1</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XXXI.LA PAZ</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1</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XXXII.NEZAHUALCOYOTL</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2</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3</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6</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12</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XXXIII.ECATEPEC</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XXXIV.IXTAPAN DE LA SAL</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1</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XXXV.METEPEC</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1</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XXXVI.VILLA DEL CARBON</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3</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3</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7</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XXXVII.TLALNEPANTLA</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1</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XXXVIII.COACALCO</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1</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XXXIX.OTUMBA</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XL.IXTAPALUCA</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3</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3</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XLI.NEZAHUALCOYOTL</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1</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XLII.ECATEPEC</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2</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45</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2</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3</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54</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XLIII.CUAUTITLAN IZCALLI</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6</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6</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XLIV.NICOLAS ROMERO</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8</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1</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34</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4</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47</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7379">
                <a:tc>
                  <a:txBody>
                    <a:bodyPr/>
                    <a:lstStyle/>
                    <a:p>
                      <a:pPr algn="ctr" fontAlgn="ctr"/>
                      <a:r>
                        <a:rPr lang="es-MX" sz="500" b="0" i="0" u="none" strike="noStrike">
                          <a:solidFill>
                            <a:srgbClr val="000000"/>
                          </a:solidFill>
                          <a:effectLst/>
                          <a:latin typeface="Calibri"/>
                        </a:rPr>
                        <a:t>XLV.ZINACANTEPEC</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3</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7030A0"/>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500" b="0" i="0" u="none" strike="noStrike">
                          <a:solidFill>
                            <a:srgbClr val="000000"/>
                          </a:solidFill>
                          <a:effectLst/>
                          <a:latin typeface="Calibri"/>
                        </a:rPr>
                        <a:t>-</a:t>
                      </a:r>
                    </a:p>
                  </a:txBody>
                  <a:tcPr marL="6011" marR="6011" marT="6011"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500" b="1" i="0" u="none" strike="noStrike">
                          <a:solidFill>
                            <a:srgbClr val="000000"/>
                          </a:solidFill>
                          <a:effectLst/>
                          <a:latin typeface="Calibri"/>
                        </a:rPr>
                        <a:t>3</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55806">
                <a:tc>
                  <a:txBody>
                    <a:bodyPr/>
                    <a:lstStyle/>
                    <a:p>
                      <a:pPr algn="ctr" fontAlgn="ctr"/>
                      <a:r>
                        <a:rPr lang="es-MX" sz="600" b="1" i="0" u="none" strike="noStrike">
                          <a:solidFill>
                            <a:srgbClr val="000000"/>
                          </a:solidFill>
                          <a:effectLst/>
                          <a:latin typeface="Calibri"/>
                        </a:rPr>
                        <a:t>ACUMULADO</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500" b="1" i="0" u="none" strike="noStrike">
                          <a:solidFill>
                            <a:srgbClr val="000000"/>
                          </a:solidFill>
                          <a:effectLst/>
                          <a:latin typeface="Calibri"/>
                        </a:rPr>
                        <a:t>79</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500" b="1" i="0" u="none" strike="noStrike">
                          <a:solidFill>
                            <a:srgbClr val="000000"/>
                          </a:solidFill>
                          <a:effectLst/>
                          <a:latin typeface="Calibri"/>
                        </a:rPr>
                        <a:t>10</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500" b="1" i="0" u="none" strike="noStrike">
                          <a:solidFill>
                            <a:srgbClr val="000000"/>
                          </a:solidFill>
                          <a:effectLst/>
                          <a:latin typeface="Calibri"/>
                        </a:rPr>
                        <a:t>98</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500" b="1" i="0" u="none" strike="noStrike">
                          <a:solidFill>
                            <a:srgbClr val="000000"/>
                          </a:solidFill>
                          <a:effectLst/>
                          <a:latin typeface="Calibri"/>
                        </a:rPr>
                        <a:t>51</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500" b="1" i="0" u="none" strike="noStrike">
                          <a:solidFill>
                            <a:srgbClr val="000000"/>
                          </a:solidFill>
                          <a:effectLst/>
                          <a:latin typeface="Calibri"/>
                        </a:rPr>
                        <a:t>2</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500" b="1" i="0" u="none" strike="noStrike" dirty="0">
                          <a:solidFill>
                            <a:srgbClr val="000000"/>
                          </a:solidFill>
                          <a:effectLst/>
                          <a:latin typeface="Calibri"/>
                        </a:rPr>
                        <a:t>-</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500" b="1" i="0" u="none" strike="noStrike">
                          <a:solidFill>
                            <a:srgbClr val="000000"/>
                          </a:solidFill>
                          <a:effectLst/>
                          <a:latin typeface="Calibri"/>
                        </a:rPr>
                        <a:t>-</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500" b="1" i="0" u="none" strike="noStrike">
                          <a:solidFill>
                            <a:srgbClr val="000000"/>
                          </a:solidFill>
                          <a:effectLst/>
                          <a:latin typeface="Calibri"/>
                        </a:rPr>
                        <a:t>21</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500" b="1" i="0" u="none" strike="noStrike">
                          <a:solidFill>
                            <a:srgbClr val="000000"/>
                          </a:solidFill>
                          <a:effectLst/>
                          <a:latin typeface="Calibri"/>
                        </a:rPr>
                        <a:t>9</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700" b="1" i="0" u="none" strike="noStrike" dirty="0">
                          <a:solidFill>
                            <a:srgbClr val="000000"/>
                          </a:solidFill>
                          <a:effectLst/>
                          <a:latin typeface="Calibri"/>
                        </a:rPr>
                        <a:t>270</a:t>
                      </a:r>
                    </a:p>
                  </a:txBody>
                  <a:tcPr marL="6011" marR="6011" marT="6011"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r>
            </a:tbl>
          </a:graphicData>
        </a:graphic>
      </p:graphicFrame>
    </p:spTree>
    <p:extLst>
      <p:ext uri="{BB962C8B-B14F-4D97-AF65-F5344CB8AC3E}">
        <p14:creationId xmlns:p14="http://schemas.microsoft.com/office/powerpoint/2010/main" val="386056303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34200" y="6442075"/>
            <a:ext cx="2133600" cy="365125"/>
          </a:xfrm>
        </p:spPr>
        <p:txBody>
          <a:bodyPr/>
          <a:lstStyle/>
          <a:p>
            <a:pPr>
              <a:defRPr/>
            </a:pPr>
            <a:fld id="{77D82E6E-1144-4397-AC11-27A63BAC5A0A}" type="slidenum">
              <a:rPr lang="es-ES"/>
              <a:pPr>
                <a:defRPr/>
              </a:pPr>
              <a:t>55</a:t>
            </a:fld>
            <a:endParaRPr lang="es-ES" dirty="0"/>
          </a:p>
        </p:txBody>
      </p:sp>
      <p:sp>
        <p:nvSpPr>
          <p:cNvPr id="3" name="Rectangle 5"/>
          <p:cNvSpPr>
            <a:spLocks noChangeArrowheads="1"/>
          </p:cNvSpPr>
          <p:nvPr/>
        </p:nvSpPr>
        <p:spPr bwMode="auto">
          <a:xfrm>
            <a:off x="700088" y="1253768"/>
            <a:ext cx="7705725" cy="2339102"/>
          </a:xfrm>
          <a:prstGeom prst="rect">
            <a:avLst/>
          </a:prstGeom>
          <a:noFill/>
          <a:ln>
            <a:noFill/>
          </a:ln>
          <a:effectLst/>
          <a:extLst/>
        </p:spPr>
        <p:txBody>
          <a:bodyPr anchor="ctr">
            <a:spAutoFit/>
          </a:bodyPr>
          <a:lstStyle/>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Material Testimonial</a:t>
            </a:r>
          </a:p>
          <a:p>
            <a:pPr algn="just">
              <a:defRPr/>
            </a:pPr>
            <a:r>
              <a:rPr lang="es-ES" sz="1200" b="1" dirty="0">
                <a:cs typeface="Times New Roman" pitchFamily="18" charset="0"/>
              </a:rPr>
              <a:t> </a:t>
            </a:r>
            <a:endParaRPr lang="es-MX" sz="1200" dirty="0">
              <a:cs typeface="Times New Roman" pitchFamily="18" charset="0"/>
            </a:endParaRPr>
          </a:p>
          <a:p>
            <a:pPr algn="just">
              <a:defRPr/>
            </a:pPr>
            <a:r>
              <a:rPr lang="es-ES" sz="1200" b="1" dirty="0">
                <a:cs typeface="Times New Roman" pitchFamily="18" charset="0"/>
              </a:rPr>
              <a:t> </a:t>
            </a:r>
            <a:endParaRPr lang="es-MX" sz="1200" dirty="0">
              <a:cs typeface="Times New Roman" pitchFamily="18" charset="0"/>
            </a:endParaRPr>
          </a:p>
          <a:p>
            <a:pPr algn="just">
              <a:defRPr/>
            </a:pPr>
            <a:r>
              <a:rPr lang="es-ES" dirty="0">
                <a:cs typeface="Times New Roman" pitchFamily="18" charset="0"/>
              </a:rPr>
              <a:t>En este rubro se contemplan, entre </a:t>
            </a:r>
            <a:r>
              <a:rPr lang="es-ES" dirty="0" smtClean="0">
                <a:cs typeface="Times New Roman" pitchFamily="18" charset="0"/>
              </a:rPr>
              <a:t>otros, </a:t>
            </a:r>
            <a:r>
              <a:rPr lang="es-ES" dirty="0">
                <a:cs typeface="Times New Roman" pitchFamily="18" charset="0"/>
              </a:rPr>
              <a:t>los </a:t>
            </a:r>
            <a:r>
              <a:rPr lang="es-ES" dirty="0" smtClean="0">
                <a:cs typeface="Times New Roman" pitchFamily="18" charset="0"/>
              </a:rPr>
              <a:t>siguientes: </a:t>
            </a:r>
            <a:r>
              <a:rPr lang="es-ES" dirty="0">
                <a:cs typeface="Times New Roman" pitchFamily="18" charset="0"/>
              </a:rPr>
              <a:t>calcomanías, calendarios, periódicos, revistas, banderines, trípticos, </a:t>
            </a:r>
            <a:r>
              <a:rPr lang="es-ES" dirty="0" smtClean="0">
                <a:cs typeface="Times New Roman" pitchFamily="18" charset="0"/>
              </a:rPr>
              <a:t>volantes y </a:t>
            </a:r>
            <a:r>
              <a:rPr lang="es-ES" dirty="0">
                <a:cs typeface="Times New Roman" pitchFamily="18" charset="0"/>
              </a:rPr>
              <a:t>prendas de </a:t>
            </a:r>
            <a:r>
              <a:rPr lang="es-ES" dirty="0" smtClean="0">
                <a:cs typeface="Times New Roman" pitchFamily="18" charset="0"/>
              </a:rPr>
              <a:t>vestir; </a:t>
            </a:r>
            <a:r>
              <a:rPr lang="es-ES" dirty="0">
                <a:cs typeface="Times New Roman" pitchFamily="18" charset="0"/>
              </a:rPr>
              <a:t>mismos que son utilizados o entregados, por lo general, en propia mano </a:t>
            </a:r>
            <a:r>
              <a:rPr lang="es-ES" dirty="0" smtClean="0">
                <a:cs typeface="Times New Roman" pitchFamily="18" charset="0"/>
              </a:rPr>
              <a:t>a Ciudadanos, </a:t>
            </a:r>
            <a:r>
              <a:rPr lang="es-ES" dirty="0">
                <a:cs typeface="Times New Roman" pitchFamily="18" charset="0"/>
              </a:rPr>
              <a:t>por parte de los </a:t>
            </a:r>
            <a:r>
              <a:rPr lang="es-ES" dirty="0" smtClean="0">
                <a:cs typeface="Times New Roman" pitchFamily="18" charset="0"/>
              </a:rPr>
              <a:t>Actores Políticos, </a:t>
            </a:r>
            <a:r>
              <a:rPr lang="es-ES" dirty="0">
                <a:cs typeface="Times New Roman" pitchFamily="18" charset="0"/>
              </a:rPr>
              <a:t>ó</a:t>
            </a:r>
            <a:r>
              <a:rPr lang="es-ES" dirty="0" smtClean="0">
                <a:cs typeface="Times New Roman" pitchFamily="18" charset="0"/>
              </a:rPr>
              <a:t> por diferentes Instancias de Gobierno.</a:t>
            </a:r>
            <a:endParaRPr lang="es-MX" dirty="0">
              <a:cs typeface="Times New Roman" pitchFamily="18" charset="0"/>
            </a:endParaRPr>
          </a:p>
          <a:p>
            <a:pPr algn="just">
              <a:defRPr/>
            </a:pPr>
            <a:r>
              <a:rPr lang="es-ES" sz="1200" dirty="0">
                <a:cs typeface="Times New Roman" pitchFamily="18" charset="0"/>
              </a:rPr>
              <a:t> </a:t>
            </a:r>
            <a:endParaRPr lang="es-MX" sz="1200" dirty="0">
              <a:cs typeface="Times New Roman" pitchFamily="18" charset="0"/>
            </a:endParaRPr>
          </a:p>
        </p:txBody>
      </p:sp>
    </p:spTree>
    <p:extLst>
      <p:ext uri="{BB962C8B-B14F-4D97-AF65-F5344CB8AC3E}">
        <p14:creationId xmlns:p14="http://schemas.microsoft.com/office/powerpoint/2010/main" val="165984823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15150" y="6432550"/>
            <a:ext cx="2133600" cy="365125"/>
          </a:xfrm>
        </p:spPr>
        <p:txBody>
          <a:bodyPr/>
          <a:lstStyle/>
          <a:p>
            <a:pPr>
              <a:defRPr/>
            </a:pPr>
            <a:fld id="{A85DB013-97B2-4DA4-9E18-0B5E5765A4EB}" type="slidenum">
              <a:rPr lang="es-ES" smtClean="0"/>
              <a:pPr>
                <a:defRPr/>
              </a:pPr>
              <a:t>56</a:t>
            </a:fld>
            <a:endParaRPr lang="es-ES" dirty="0"/>
          </a:p>
        </p:txBody>
      </p:sp>
      <p:sp>
        <p:nvSpPr>
          <p:cNvPr id="5" name="Rectangle 5"/>
          <p:cNvSpPr>
            <a:spLocks noChangeArrowheads="1"/>
          </p:cNvSpPr>
          <p:nvPr/>
        </p:nvSpPr>
        <p:spPr bwMode="auto">
          <a:xfrm>
            <a:off x="755650" y="788988"/>
            <a:ext cx="7704138" cy="3294062"/>
          </a:xfrm>
          <a:prstGeom prst="rect">
            <a:avLst/>
          </a:prstGeom>
          <a:noFill/>
          <a:ln>
            <a:noFill/>
          </a:ln>
          <a:effectLst/>
          <a:extLst/>
        </p:spPr>
        <p:txBody>
          <a:bodyPr anchor="ctr">
            <a:spAutoFit/>
          </a:bodyPr>
          <a:lstStyle/>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TOTAL GENERAL DE LA PROPAGANDA </a:t>
            </a:r>
          </a:p>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POR TIPO DE MATERIAL TESTIMONIAL</a:t>
            </a:r>
          </a:p>
          <a:p>
            <a:pPr algn="just">
              <a:defRPr/>
            </a:pPr>
            <a:r>
              <a:rPr lang="es-ES" sz="1200" b="1" dirty="0">
                <a:cs typeface="Times New Roman" pitchFamily="18" charset="0"/>
              </a:rPr>
              <a:t> </a:t>
            </a:r>
            <a:endParaRPr lang="es-MX" sz="1200" dirty="0">
              <a:cs typeface="Times New Roman" pitchFamily="18" charset="0"/>
            </a:endParaRPr>
          </a:p>
          <a:p>
            <a:pPr algn="just">
              <a:defRPr/>
            </a:pPr>
            <a:r>
              <a:rPr lang="es-ES" sz="1200" b="1" dirty="0">
                <a:cs typeface="Times New Roman" pitchFamily="18" charset="0"/>
              </a:rPr>
              <a:t> </a:t>
            </a:r>
          </a:p>
          <a:p>
            <a:pPr algn="just">
              <a:defRPr/>
            </a:pPr>
            <a:endParaRPr lang="es-ES" sz="1200" b="1" dirty="0">
              <a:cs typeface="Times New Roman" pitchFamily="18" charset="0"/>
            </a:endParaRPr>
          </a:p>
          <a:p>
            <a:pPr algn="just">
              <a:defRPr/>
            </a:pPr>
            <a:endParaRPr lang="es-ES" sz="1200" b="1" dirty="0">
              <a:cs typeface="Times New Roman" pitchFamily="18" charset="0"/>
            </a:endParaRPr>
          </a:p>
          <a:p>
            <a:pPr algn="just">
              <a:defRPr/>
            </a:pPr>
            <a:endParaRPr lang="es-MX" sz="1200" dirty="0">
              <a:cs typeface="Times New Roman" pitchFamily="18" charset="0"/>
            </a:endParaRPr>
          </a:p>
          <a:p>
            <a:pPr algn="ctr">
              <a:defRPr/>
            </a:pPr>
            <a:r>
              <a:rPr lang="es-ES" dirty="0">
                <a:cs typeface="Times New Roman" pitchFamily="18" charset="0"/>
              </a:rPr>
              <a:t>«C1»  POR PARTIDO </a:t>
            </a:r>
            <a:r>
              <a:rPr lang="es-ES" dirty="0" smtClean="0">
                <a:cs typeface="Times New Roman" pitchFamily="18" charset="0"/>
              </a:rPr>
              <a:t>POLÍTICO O COALICIÓN ------------------------------------ 8,548</a:t>
            </a:r>
            <a:endParaRPr lang="es-ES" dirty="0">
              <a:cs typeface="Times New Roman" pitchFamily="18" charset="0"/>
            </a:endParaRPr>
          </a:p>
          <a:p>
            <a:pPr algn="ctr">
              <a:defRPr/>
            </a:pPr>
            <a:endParaRPr lang="es-ES" dirty="0" smtClean="0">
              <a:cs typeface="Times New Roman" pitchFamily="18" charset="0"/>
            </a:endParaRPr>
          </a:p>
          <a:p>
            <a:pPr algn="ctr">
              <a:defRPr/>
            </a:pPr>
            <a:r>
              <a:rPr lang="es-ES" dirty="0" smtClean="0">
                <a:cs typeface="Times New Roman" pitchFamily="18" charset="0"/>
              </a:rPr>
              <a:t>«</a:t>
            </a:r>
            <a:r>
              <a:rPr lang="es-ES" dirty="0">
                <a:cs typeface="Times New Roman" pitchFamily="18" charset="0"/>
              </a:rPr>
              <a:t>C2» POR TIPO DE PROPAGANDA GUBERNAMENTAL </a:t>
            </a:r>
            <a:r>
              <a:rPr lang="es-ES" dirty="0" smtClean="0">
                <a:cs typeface="Times New Roman" pitchFamily="18" charset="0"/>
              </a:rPr>
              <a:t>----------------------------- 91</a:t>
            </a:r>
            <a:endParaRPr lang="es-ES" dirty="0">
              <a:cs typeface="Times New Roman" pitchFamily="18" charset="0"/>
            </a:endParaRPr>
          </a:p>
          <a:p>
            <a:pPr algn="ctr">
              <a:defRPr/>
            </a:pPr>
            <a:endParaRPr lang="es-ES" dirty="0">
              <a:cs typeface="Times New Roman" pitchFamily="18" charset="0"/>
            </a:endParaRPr>
          </a:p>
          <a:p>
            <a:pPr algn="ctr">
              <a:defRPr/>
            </a:pPr>
            <a:endParaRPr lang="es-ES" dirty="0">
              <a:cs typeface="Times New Roman" pitchFamily="18" charset="0"/>
            </a:endParaRPr>
          </a:p>
          <a:p>
            <a:pPr algn="ctr">
              <a:defRPr/>
            </a:pPr>
            <a:r>
              <a:rPr lang="es-ES" dirty="0">
                <a:cs typeface="Times New Roman" pitchFamily="18" charset="0"/>
              </a:rPr>
              <a:t>TOTAL «C1 </a:t>
            </a:r>
            <a:r>
              <a:rPr lang="es-ES" dirty="0" smtClean="0">
                <a:cs typeface="Times New Roman" pitchFamily="18" charset="0"/>
              </a:rPr>
              <a:t>+ </a:t>
            </a:r>
            <a:r>
              <a:rPr lang="es-ES" dirty="0">
                <a:cs typeface="Times New Roman" pitchFamily="18" charset="0"/>
              </a:rPr>
              <a:t>C2» </a:t>
            </a:r>
            <a:r>
              <a:rPr lang="es-ES" dirty="0" smtClean="0">
                <a:cs typeface="Times New Roman" pitchFamily="18" charset="0"/>
              </a:rPr>
              <a:t>----------------------------------------------------------------------- 8,639</a:t>
            </a:r>
            <a:endParaRPr lang="es-MX" dirty="0">
              <a:cs typeface="Times New Roman" pitchFamily="18" charset="0"/>
            </a:endParaRPr>
          </a:p>
        </p:txBody>
      </p:sp>
    </p:spTree>
    <p:extLst>
      <p:ext uri="{BB962C8B-B14F-4D97-AF65-F5344CB8AC3E}">
        <p14:creationId xmlns:p14="http://schemas.microsoft.com/office/powerpoint/2010/main" val="28247027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xfrm>
            <a:off x="6934200" y="6442075"/>
            <a:ext cx="2133600" cy="365125"/>
          </a:xfrm>
        </p:spPr>
        <p:txBody>
          <a:bodyPr/>
          <a:lstStyle/>
          <a:p>
            <a:pPr>
              <a:defRPr/>
            </a:pPr>
            <a:fld id="{3A9A00B9-854D-41C2-89E0-41E239A01D43}" type="slidenum">
              <a:rPr lang="es-ES"/>
              <a:pPr>
                <a:defRPr/>
              </a:pPr>
              <a:t>57</a:t>
            </a:fld>
            <a:endParaRPr lang="es-ES" dirty="0"/>
          </a:p>
        </p:txBody>
      </p:sp>
      <p:sp>
        <p:nvSpPr>
          <p:cNvPr id="12" name="11 Rectángulo"/>
          <p:cNvSpPr/>
          <p:nvPr/>
        </p:nvSpPr>
        <p:spPr>
          <a:xfrm>
            <a:off x="932445" y="581829"/>
            <a:ext cx="7233712" cy="954107"/>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CUADRO GENERAL DE ELEMENTOS PROPAGANDÍSTICOS OBSERVADOS</a:t>
            </a:r>
          </a:p>
          <a:p>
            <a:pPr algn="ctr">
              <a:defRPr/>
            </a:pPr>
            <a:endParaRPr lang="es-ES" sz="8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POR PARTIDO </a:t>
            </a: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POLÍTICO O COALICIÓN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DEL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rPr>
              <a:t>17 DE MARZO AL 29 DE JUNIO</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endParaRP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38917" name="1 CuadroTexto"/>
          <p:cNvSpPr txBox="1">
            <a:spLocks noChangeArrowheads="1"/>
          </p:cNvSpPr>
          <p:nvPr/>
        </p:nvSpPr>
        <p:spPr bwMode="auto">
          <a:xfrm>
            <a:off x="309372" y="1185209"/>
            <a:ext cx="84963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TABLA «C1»</a:t>
            </a:r>
          </a:p>
        </p:txBody>
      </p:sp>
      <p:sp>
        <p:nvSpPr>
          <p:cNvPr id="38918" name="7 CuadroTexto"/>
          <p:cNvSpPr txBox="1">
            <a:spLocks noChangeArrowheads="1"/>
          </p:cNvSpPr>
          <p:nvPr/>
        </p:nvSpPr>
        <p:spPr bwMode="auto">
          <a:xfrm>
            <a:off x="3527425" y="5952046"/>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Fuente: Sistema de Monitoreo de la Unidad de Informática y Estadística.</a:t>
            </a:r>
          </a:p>
        </p:txBody>
      </p:sp>
      <p:graphicFrame>
        <p:nvGraphicFramePr>
          <p:cNvPr id="4" name="3 Tabla"/>
          <p:cNvGraphicFramePr>
            <a:graphicFrameLocks noGrp="1"/>
          </p:cNvGraphicFramePr>
          <p:nvPr>
            <p:extLst>
              <p:ext uri="{D42A27DB-BD31-4B8C-83A1-F6EECF244321}">
                <p14:modId xmlns:p14="http://schemas.microsoft.com/office/powerpoint/2010/main" val="3997963980"/>
              </p:ext>
            </p:extLst>
          </p:nvPr>
        </p:nvGraphicFramePr>
        <p:xfrm>
          <a:off x="876646" y="1461434"/>
          <a:ext cx="7345308" cy="1405589"/>
        </p:xfrm>
        <a:graphic>
          <a:graphicData uri="http://schemas.openxmlformats.org/drawingml/2006/table">
            <a:tbl>
              <a:tblPr/>
              <a:tblGrid>
                <a:gridCol w="1204536"/>
                <a:gridCol w="543222"/>
                <a:gridCol w="543222"/>
                <a:gridCol w="543222"/>
                <a:gridCol w="543222"/>
                <a:gridCol w="543222"/>
                <a:gridCol w="649505"/>
                <a:gridCol w="543222"/>
                <a:gridCol w="732169"/>
                <a:gridCol w="732169"/>
                <a:gridCol w="767597"/>
              </a:tblGrid>
              <a:tr h="218647">
                <a:tc>
                  <a:txBody>
                    <a:bodyPr/>
                    <a:lstStyle/>
                    <a:p>
                      <a:pPr algn="ctr" fontAlgn="ctr"/>
                      <a:endParaRPr lang="es-MX" sz="800" b="0" i="0" u="none" strike="noStrike" dirty="0">
                        <a:solidFill>
                          <a:srgbClr val="000000"/>
                        </a:solidFill>
                        <a:effectLst/>
                        <a:latin typeface="Arial"/>
                      </a:endParaRPr>
                    </a:p>
                  </a:txBody>
                  <a:tcPr marL="9525" marR="9525" marT="9525" marB="0" anchor="ctr">
                    <a:lnL>
                      <a:noFill/>
                    </a:lnL>
                    <a:lnR w="6350" cap="flat" cmpd="sng" algn="ctr">
                      <a:solidFill>
                        <a:srgbClr val="B1A0C7"/>
                      </a:solidFill>
                      <a:prstDash val="solid"/>
                      <a:round/>
                      <a:headEnd type="none" w="med" len="med"/>
                      <a:tailEnd type="none" w="med" len="med"/>
                    </a:lnR>
                    <a:lnT>
                      <a:noFill/>
                    </a:lnT>
                    <a:lnB w="6350" cap="flat" cmpd="sng" algn="ctr">
                      <a:solidFill>
                        <a:srgbClr val="B1A0C7"/>
                      </a:solidFill>
                      <a:prstDash val="solid"/>
                      <a:round/>
                      <a:headEnd type="none" w="med" len="med"/>
                      <a:tailEnd type="none" w="med" len="med"/>
                    </a:lnB>
                  </a:tcPr>
                </a:tc>
                <a:tc gridSpan="9">
                  <a:txBody>
                    <a:bodyPr/>
                    <a:lstStyle/>
                    <a:p>
                      <a:pPr algn="ctr" fontAlgn="ctr"/>
                      <a:r>
                        <a:rPr lang="es-MX" sz="900" b="1" i="0" u="none" strike="noStrike" dirty="0">
                          <a:solidFill>
                            <a:srgbClr val="FFFFFF"/>
                          </a:solidFill>
                          <a:effectLst/>
                          <a:latin typeface="Arial"/>
                        </a:rPr>
                        <a:t>PARTIDOS POLÍTICOS</a:t>
                      </a:r>
                    </a:p>
                  </a:txBody>
                  <a:tcPr marL="9525" marR="9525" marT="9525" marB="0" anchor="ctr">
                    <a:lnL w="6350" cap="flat" cmpd="sng" algn="ctr">
                      <a:solidFill>
                        <a:srgbClr val="B1A0C7"/>
                      </a:solidFill>
                      <a:prstDash val="solid"/>
                      <a:round/>
                      <a:headEnd type="none" w="med" len="med"/>
                      <a:tailEnd type="none" w="med" len="med"/>
                    </a:lnL>
                    <a:lnR>
                      <a:noFill/>
                    </a:lnR>
                    <a:lnT>
                      <a:noFill/>
                    </a:lnT>
                    <a:lnB w="6350" cap="flat" cmpd="sng" algn="ctr">
                      <a:solidFill>
                        <a:srgbClr val="B1A0C7"/>
                      </a:solidFill>
                      <a:prstDash val="solid"/>
                      <a:round/>
                      <a:headEnd type="none" w="med" len="med"/>
                      <a:tailEnd type="none" w="med" len="med"/>
                    </a:lnB>
                    <a:solidFill>
                      <a:srgbClr val="7030A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endParaRPr lang="es-MX" sz="800" b="0" i="0" u="none" strike="noStrike">
                        <a:solidFill>
                          <a:srgbClr val="000000"/>
                        </a:solidFill>
                        <a:effectLst/>
                        <a:latin typeface="Arial"/>
                      </a:endParaRPr>
                    </a:p>
                  </a:txBody>
                  <a:tcPr marL="9525" marR="9525" marT="9525" marB="0" anchor="ctr">
                    <a:lnL>
                      <a:noFill/>
                    </a:lnL>
                    <a:lnR>
                      <a:noFill/>
                    </a:lnR>
                    <a:lnT>
                      <a:noFill/>
                    </a:lnT>
                    <a:lnB w="6350" cap="flat" cmpd="sng" algn="ctr">
                      <a:solidFill>
                        <a:srgbClr val="B1A0C7"/>
                      </a:solidFill>
                      <a:prstDash val="solid"/>
                      <a:round/>
                      <a:headEnd type="none" w="med" len="med"/>
                      <a:tailEnd type="none" w="med" len="med"/>
                    </a:lnB>
                  </a:tcPr>
                </a:tc>
              </a:tr>
              <a:tr h="312354">
                <a:tc>
                  <a:txBody>
                    <a:bodyPr/>
                    <a:lstStyle/>
                    <a:p>
                      <a:pPr algn="ctr" fontAlgn="ctr"/>
                      <a:r>
                        <a:rPr lang="es-MX" sz="900" b="1" i="0" u="none" strike="noStrike">
                          <a:solidFill>
                            <a:srgbClr val="FFFFFF"/>
                          </a:solidFill>
                          <a:effectLst/>
                          <a:latin typeface="Arial"/>
                        </a:rPr>
                        <a:t>PERIODO</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solidFill>
                      <a:srgbClr val="FF3399"/>
                    </a:solidFill>
                  </a:tcPr>
                </a:tc>
                <a:tc>
                  <a:txBody>
                    <a:bodyPr/>
                    <a:lstStyle/>
                    <a:p>
                      <a:pPr algn="ctr" fontAlgn="ctr"/>
                      <a:r>
                        <a:rPr lang="es-MX" sz="600" b="0" i="0" u="none" strike="noStrike">
                          <a:solidFill>
                            <a:srgbClr val="7030A0"/>
                          </a:solidFill>
                          <a:effectLst/>
                          <a:latin typeface="Arial"/>
                        </a:rPr>
                        <a:t>PAN</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PRI</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PRD</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PT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PVEM</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CONVERGENCIA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NUEVA ALIANZA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COALICIÓN UNIDOS PODEMOS MÁS</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COALICIÓN UNIDOS POR TI</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900" b="1" i="0" u="none" strike="noStrike">
                          <a:solidFill>
                            <a:srgbClr val="FFFFFF"/>
                          </a:solidFill>
                          <a:effectLst/>
                          <a:latin typeface="Arial"/>
                        </a:rPr>
                        <a:t>TOTAL</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solidFill>
                      <a:srgbClr val="FF3399"/>
                    </a:solidFill>
                  </a:tcPr>
                </a:tc>
              </a:tr>
              <a:tr h="218647">
                <a:tc>
                  <a:txBody>
                    <a:bodyPr/>
                    <a:lstStyle/>
                    <a:p>
                      <a:pPr algn="ctr" fontAlgn="ctr"/>
                      <a:r>
                        <a:rPr lang="es-MX" sz="1000" b="1" i="0" u="none" strike="noStrike">
                          <a:solidFill>
                            <a:srgbClr val="7030A0"/>
                          </a:solidFill>
                          <a:effectLst/>
                          <a:latin typeface="Calibri"/>
                        </a:rPr>
                        <a:t>PRECAMPAÑA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16</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20</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41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r>
              <a:tr h="218647">
                <a:tc>
                  <a:txBody>
                    <a:bodyPr/>
                    <a:lstStyle/>
                    <a:p>
                      <a:pPr algn="ctr" fontAlgn="ctr"/>
                      <a:r>
                        <a:rPr lang="es-MX" sz="1000" b="1" i="0" u="none" strike="noStrike">
                          <a:solidFill>
                            <a:srgbClr val="7030A0"/>
                          </a:solidFill>
                          <a:effectLst/>
                          <a:latin typeface="Calibri"/>
                        </a:rPr>
                        <a:t>INTERCAMPAÑA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10</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8</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3</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5</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8</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36</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r>
              <a:tr h="218647">
                <a:tc>
                  <a:txBody>
                    <a:bodyPr/>
                    <a:lstStyle/>
                    <a:p>
                      <a:pPr algn="ctr" fontAlgn="ctr"/>
                      <a:r>
                        <a:rPr lang="es-MX" sz="1000" b="1" i="0" u="none" strike="noStrike">
                          <a:solidFill>
                            <a:srgbClr val="7030A0"/>
                          </a:solidFill>
                          <a:effectLst/>
                          <a:latin typeface="Calibri"/>
                        </a:rPr>
                        <a:t>CAMPAÑA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523</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49</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15</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13</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14</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19</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1,546</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6,291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8,471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r>
              <a:tr h="218647">
                <a:tc>
                  <a:txBody>
                    <a:bodyPr/>
                    <a:lstStyle/>
                    <a:p>
                      <a:pPr algn="ctr" fontAlgn="ctr"/>
                      <a:r>
                        <a:rPr lang="es-MX" sz="900" b="1" i="0" u="none" strike="noStrike">
                          <a:solidFill>
                            <a:srgbClr val="FFFFFF"/>
                          </a:solidFill>
                          <a:effectLst/>
                          <a:latin typeface="Arial"/>
                        </a:rPr>
                        <a:t>TOTAL</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solidFill>
                      <a:srgbClr val="FF3399"/>
                    </a:solidFill>
                  </a:tcPr>
                </a:tc>
                <a:tc>
                  <a:txBody>
                    <a:bodyPr/>
                    <a:lstStyle/>
                    <a:p>
                      <a:pPr algn="ctr" fontAlgn="ctr"/>
                      <a:r>
                        <a:rPr lang="es-MX" sz="1100" b="1" i="0" u="none" strike="noStrike">
                          <a:solidFill>
                            <a:srgbClr val="7030A0"/>
                          </a:solidFill>
                          <a:effectLst/>
                          <a:latin typeface="Calibri"/>
                        </a:rPr>
                        <a:t>526</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75</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43</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17</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20</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28</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1,546</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6,291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900" b="1" i="0" u="none" strike="noStrike" dirty="0">
                          <a:solidFill>
                            <a:srgbClr val="FFFFFF"/>
                          </a:solidFill>
                          <a:effectLst/>
                          <a:latin typeface="Arial"/>
                        </a:rPr>
                        <a:t>8,548</a:t>
                      </a:r>
                    </a:p>
                  </a:txBody>
                  <a:tcPr marL="9525" marR="9525" marT="9525" marB="0" anchor="ctr">
                    <a:lnL w="6350" cap="flat" cmpd="sng" algn="ctr">
                      <a:solidFill>
                        <a:srgbClr val="B1A0C7"/>
                      </a:solidFill>
                      <a:prstDash val="solid"/>
                      <a:round/>
                      <a:headEnd type="none" w="med" len="med"/>
                      <a:tailEnd type="none" w="med" len="med"/>
                    </a:lnL>
                    <a:lnR>
                      <a:noFill/>
                    </a:lnR>
                    <a:lnT w="6350" cap="flat" cmpd="sng" algn="ctr">
                      <a:solidFill>
                        <a:srgbClr val="B1A0C7"/>
                      </a:solidFill>
                      <a:prstDash val="solid"/>
                      <a:round/>
                      <a:headEnd type="none" w="med" len="med"/>
                      <a:tailEnd type="none" w="med" len="med"/>
                    </a:lnT>
                    <a:lnB>
                      <a:noFill/>
                    </a:lnB>
                    <a:solidFill>
                      <a:srgbClr val="7030A0"/>
                    </a:solidFill>
                  </a:tcPr>
                </a:tc>
              </a:tr>
            </a:tbl>
          </a:graphicData>
        </a:graphic>
      </p:graphicFrame>
      <p:pic>
        <p:nvPicPr>
          <p:cNvPr id="5939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3785" y="2962272"/>
            <a:ext cx="7051029" cy="2867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995843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xfrm>
            <a:off x="6924675" y="6442075"/>
            <a:ext cx="2133600" cy="365125"/>
          </a:xfrm>
        </p:spPr>
        <p:txBody>
          <a:bodyPr/>
          <a:lstStyle/>
          <a:p>
            <a:pPr>
              <a:defRPr/>
            </a:pPr>
            <a:fld id="{91B7DDE6-3B43-4264-AB40-6208B84E63F8}" type="slidenum">
              <a:rPr lang="es-ES"/>
              <a:pPr>
                <a:defRPr/>
              </a:pPr>
              <a:t>58</a:t>
            </a:fld>
            <a:endParaRPr lang="es-ES" dirty="0"/>
          </a:p>
        </p:txBody>
      </p:sp>
      <p:sp>
        <p:nvSpPr>
          <p:cNvPr id="9" name="8 Rectángulo"/>
          <p:cNvSpPr/>
          <p:nvPr/>
        </p:nvSpPr>
        <p:spPr>
          <a:xfrm>
            <a:off x="932447" y="622112"/>
            <a:ext cx="7233712" cy="1015663"/>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CUADRO GENERAL DE ELEMENTOS PROPAGANDÍSTICOS OBSERVADOS</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POR PARTIDO </a:t>
            </a: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POLÍTICO O COALICIÓN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DEL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rPr>
              <a:t>17 DE MARZO AL 29 DE JUNIO</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endParaRP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39941" name="1 CuadroTexto"/>
          <p:cNvSpPr txBox="1">
            <a:spLocks noChangeArrowheads="1"/>
          </p:cNvSpPr>
          <p:nvPr/>
        </p:nvSpPr>
        <p:spPr bwMode="auto">
          <a:xfrm>
            <a:off x="323850" y="1269524"/>
            <a:ext cx="8496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a:t>TABLA «C1»</a:t>
            </a:r>
          </a:p>
        </p:txBody>
      </p:sp>
      <p:sp>
        <p:nvSpPr>
          <p:cNvPr id="39942" name="7 CuadroTexto"/>
          <p:cNvSpPr txBox="1">
            <a:spLocks noChangeArrowheads="1"/>
          </p:cNvSpPr>
          <p:nvPr/>
        </p:nvSpPr>
        <p:spPr bwMode="auto">
          <a:xfrm>
            <a:off x="3527425" y="5930900"/>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Fuente: Sistema de Monitoreo de la Unidad de Informática y Estadística.</a:t>
            </a:r>
          </a:p>
        </p:txBody>
      </p:sp>
      <p:pic>
        <p:nvPicPr>
          <p:cNvPr id="675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892" y="1547336"/>
            <a:ext cx="7973033" cy="4228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759971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Grp="1" noChangeArrowheads="1"/>
          </p:cNvSpPr>
          <p:nvPr>
            <p:ph type="sldNum" sz="quarter" idx="12"/>
          </p:nvPr>
        </p:nvSpPr>
        <p:spPr>
          <a:xfrm>
            <a:off x="6934200" y="6451600"/>
            <a:ext cx="2133600" cy="365125"/>
          </a:xfrm>
        </p:spPr>
        <p:txBody>
          <a:bodyPr/>
          <a:lstStyle/>
          <a:p>
            <a:pPr>
              <a:defRPr/>
            </a:pPr>
            <a:fld id="{0B7E6328-4FC2-4EF9-881D-F8504458D105}" type="slidenum">
              <a:rPr lang="es-ES"/>
              <a:pPr>
                <a:defRPr/>
              </a:pPr>
              <a:t>59</a:t>
            </a:fld>
            <a:endParaRPr lang="es-ES" dirty="0"/>
          </a:p>
        </p:txBody>
      </p:sp>
      <p:pic>
        <p:nvPicPr>
          <p:cNvPr id="686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561" y="1033464"/>
            <a:ext cx="8491539" cy="4609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9579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6905625" y="6423025"/>
            <a:ext cx="2133600" cy="365125"/>
          </a:xfrm>
        </p:spPr>
        <p:txBody>
          <a:bodyPr/>
          <a:lstStyle/>
          <a:p>
            <a:pPr>
              <a:defRPr/>
            </a:pPr>
            <a:fld id="{33B13E7C-EF40-44C3-8DF0-6B0476E0FC7C}" type="slidenum">
              <a:rPr lang="es-ES"/>
              <a:pPr>
                <a:defRPr/>
              </a:pPr>
              <a:t>6</a:t>
            </a:fld>
            <a:endParaRPr lang="es-ES" dirty="0"/>
          </a:p>
        </p:txBody>
      </p:sp>
      <p:sp>
        <p:nvSpPr>
          <p:cNvPr id="7" name="1 Título"/>
          <p:cNvSpPr txBox="1">
            <a:spLocks/>
          </p:cNvSpPr>
          <p:nvPr/>
        </p:nvSpPr>
        <p:spPr>
          <a:xfrm>
            <a:off x="438150" y="333375"/>
            <a:ext cx="8229600" cy="5905500"/>
          </a:xfrm>
          <a:prstGeom prst="rect">
            <a:avLst/>
          </a:prstGeom>
        </p:spPr>
        <p:txBody>
          <a:bodyPr vert="horz" lIns="91440" tIns="45720" rIns="91440" bIns="45720" rtlCol="0" anchor="ctr">
            <a:normAutofit fontScale="5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just"/>
            <a:r>
              <a:rPr lang="es-MX" sz="1300" dirty="0" smtClean="0">
                <a:solidFill>
                  <a:srgbClr val="FF0000"/>
                </a:solidFill>
                <a:latin typeface="Arial" pitchFamily="34" charset="0"/>
                <a:cs typeface="Arial" pitchFamily="34" charset="0"/>
              </a:rPr>
              <a:t/>
            </a:r>
            <a:br>
              <a:rPr lang="es-MX" sz="1300" dirty="0" smtClean="0">
                <a:solidFill>
                  <a:srgbClr val="FF0000"/>
                </a:solidFill>
                <a:latin typeface="Arial" pitchFamily="34" charset="0"/>
                <a:cs typeface="Arial" pitchFamily="34" charset="0"/>
              </a:rPr>
            </a:br>
            <a:r>
              <a:rPr lang="es-MX" sz="1300" dirty="0" smtClean="0">
                <a:solidFill>
                  <a:srgbClr val="FF0000"/>
                </a:solidFill>
                <a:latin typeface="Arial" pitchFamily="34" charset="0"/>
                <a:cs typeface="Arial" pitchFamily="34" charset="0"/>
              </a:rPr>
              <a:t/>
            </a:r>
            <a:br>
              <a:rPr lang="es-MX" sz="1300" dirty="0" smtClean="0">
                <a:solidFill>
                  <a:srgbClr val="FF0000"/>
                </a:solidFill>
                <a:latin typeface="Arial" pitchFamily="34" charset="0"/>
                <a:cs typeface="Arial" pitchFamily="34" charset="0"/>
              </a:rPr>
            </a:br>
            <a:r>
              <a:rPr lang="es-MX" sz="1300" dirty="0" smtClean="0">
                <a:solidFill>
                  <a:srgbClr val="FF0000"/>
                </a:solidFill>
                <a:latin typeface="Arial" pitchFamily="34" charset="0"/>
                <a:cs typeface="Arial" pitchFamily="34" charset="0"/>
              </a:rPr>
              <a:t/>
            </a:r>
            <a:br>
              <a:rPr lang="es-MX" sz="1300" dirty="0" smtClean="0">
                <a:solidFill>
                  <a:srgbClr val="FF0000"/>
                </a:solidFill>
                <a:latin typeface="Arial" pitchFamily="34" charset="0"/>
                <a:cs typeface="Arial" pitchFamily="34" charset="0"/>
              </a:rPr>
            </a:br>
            <a:r>
              <a:rPr lang="es-MX" sz="1300" dirty="0" smtClean="0">
                <a:solidFill>
                  <a:srgbClr val="FF0000"/>
                </a:solidFill>
                <a:latin typeface="Arial" pitchFamily="34" charset="0"/>
                <a:cs typeface="Arial" pitchFamily="34" charset="0"/>
              </a:rPr>
              <a:t/>
            </a:r>
            <a:br>
              <a:rPr lang="es-MX" sz="1300" dirty="0" smtClean="0">
                <a:solidFill>
                  <a:srgbClr val="FF0000"/>
                </a:solidFill>
                <a:latin typeface="Arial" pitchFamily="34" charset="0"/>
                <a:cs typeface="Arial" pitchFamily="34" charset="0"/>
              </a:rPr>
            </a:br>
            <a:r>
              <a:rPr lang="es-MX" sz="1300" dirty="0" smtClean="0">
                <a:solidFill>
                  <a:srgbClr val="FF0000"/>
                </a:solidFill>
                <a:latin typeface="Arial" pitchFamily="34" charset="0"/>
                <a:cs typeface="Arial" pitchFamily="34" charset="0"/>
              </a:rPr>
              <a:t/>
            </a:r>
            <a:br>
              <a:rPr lang="es-MX" sz="1300" dirty="0" smtClean="0">
                <a:solidFill>
                  <a:srgbClr val="FF0000"/>
                </a:solidFill>
                <a:latin typeface="Arial" pitchFamily="34" charset="0"/>
                <a:cs typeface="Arial" pitchFamily="34" charset="0"/>
              </a:rPr>
            </a:br>
            <a:r>
              <a:rPr lang="es-MX" sz="1300" dirty="0" smtClean="0">
                <a:solidFill>
                  <a:srgbClr val="FF0000"/>
                </a:solidFill>
                <a:latin typeface="Arial" pitchFamily="34" charset="0"/>
                <a:cs typeface="Arial" pitchFamily="34" charset="0"/>
              </a:rPr>
              <a:t/>
            </a:r>
            <a:br>
              <a:rPr lang="es-MX" sz="1300" dirty="0" smtClean="0">
                <a:solidFill>
                  <a:srgbClr val="FF0000"/>
                </a:solidFill>
                <a:latin typeface="Arial" pitchFamily="34" charset="0"/>
                <a:cs typeface="Arial" pitchFamily="34" charset="0"/>
              </a:rPr>
            </a:br>
            <a:r>
              <a:rPr lang="es-MX" sz="1300" dirty="0" smtClean="0">
                <a:solidFill>
                  <a:srgbClr val="FF0000"/>
                </a:solidFill>
                <a:latin typeface="Arial" pitchFamily="34" charset="0"/>
                <a:cs typeface="Arial" pitchFamily="34" charset="0"/>
              </a:rPr>
              <a:t/>
            </a:r>
            <a:br>
              <a:rPr lang="es-MX" sz="1300" dirty="0" smtClean="0">
                <a:solidFill>
                  <a:srgbClr val="FF0000"/>
                </a:solidFill>
                <a:latin typeface="Arial" pitchFamily="34" charset="0"/>
                <a:cs typeface="Arial" pitchFamily="34" charset="0"/>
              </a:rPr>
            </a:br>
            <a:r>
              <a:rPr lang="es-MX" sz="2700" dirty="0" smtClean="0">
                <a:latin typeface="Arial" pitchFamily="34" charset="0"/>
                <a:cs typeface="Arial" pitchFamily="34" charset="0"/>
              </a:rPr>
              <a:t/>
            </a:r>
            <a:br>
              <a:rPr lang="es-MX" sz="2700" dirty="0" smtClean="0">
                <a:latin typeface="Arial" pitchFamily="34" charset="0"/>
                <a:cs typeface="Arial" pitchFamily="34" charset="0"/>
              </a:rPr>
            </a:br>
            <a:r>
              <a:rPr lang="es-MX" sz="3000" dirty="0" smtClean="0">
                <a:latin typeface="+mn-lt"/>
                <a:cs typeface="Arial" pitchFamily="34" charset="0"/>
              </a:rPr>
              <a:t/>
            </a:r>
            <a:br>
              <a:rPr lang="es-MX" sz="3000" dirty="0" smtClean="0">
                <a:latin typeface="+mn-lt"/>
                <a:cs typeface="Arial" pitchFamily="34" charset="0"/>
              </a:rPr>
            </a:br>
            <a:r>
              <a:rPr lang="es-MX" sz="3000" dirty="0" smtClean="0">
                <a:latin typeface="+mn-lt"/>
                <a:cs typeface="Arial" pitchFamily="34" charset="0"/>
              </a:rPr>
              <a:t>La Dirección de Partidos Políticos como responsable de llevar a cabo el Monitoreo a los Medios de Comunicación Alternos en el Estado de México; Gubernamental; y Extraterritorial en los Estados circunvecinos, contó con el apoyo de 12 Coordinadores de Monitoreo, mismos que estuvieron en coordinación con las 45 Juntas Distritales para dar a conocer al personal de monitoreo el procedimiento para la recopilación, concentración, sistematización, así como la entrega de los Informes Quincenales y Final correspondientes; los Vocales de Organización quiénes fueron los responsables del seguimiento de la información generada del monitoreo en cada uno de sus ámbitos de competencia, al igual que el Coordinador Distrital, el trabajo apoyados por capturistas, 255 </a:t>
            </a:r>
            <a:r>
              <a:rPr lang="es-MX" sz="3000" dirty="0" err="1" smtClean="0">
                <a:latin typeface="+mn-lt"/>
                <a:cs typeface="Arial" pitchFamily="34" charset="0"/>
              </a:rPr>
              <a:t>monitoristas</a:t>
            </a:r>
            <a:r>
              <a:rPr lang="es-MX" sz="3000" dirty="0" smtClean="0">
                <a:latin typeface="+mn-lt"/>
                <a:cs typeface="Arial" pitchFamily="34" charset="0"/>
              </a:rPr>
              <a:t> distribuidos en los 45 Distritos Electorales del Estado de México.</a:t>
            </a:r>
            <a:br>
              <a:rPr lang="es-MX" sz="3000" dirty="0" smtClean="0">
                <a:latin typeface="+mn-lt"/>
                <a:cs typeface="Arial" pitchFamily="34" charset="0"/>
              </a:rPr>
            </a:br>
            <a:r>
              <a:rPr lang="es-MX" sz="3000" dirty="0" smtClean="0">
                <a:latin typeface="+mn-lt"/>
                <a:cs typeface="Arial" pitchFamily="34" charset="0"/>
              </a:rPr>
              <a:t/>
            </a:r>
            <a:br>
              <a:rPr lang="es-MX" sz="3000" dirty="0" smtClean="0">
                <a:latin typeface="+mn-lt"/>
                <a:cs typeface="Arial" pitchFamily="34" charset="0"/>
              </a:rPr>
            </a:br>
            <a:r>
              <a:rPr lang="es-MX" sz="3000" dirty="0" smtClean="0">
                <a:latin typeface="+mn-lt"/>
                <a:cs typeface="Arial" pitchFamily="34" charset="0"/>
              </a:rPr>
              <a:t/>
            </a:r>
            <a:br>
              <a:rPr lang="es-MX" sz="3000" dirty="0" smtClean="0">
                <a:latin typeface="+mn-lt"/>
                <a:cs typeface="Arial" pitchFamily="34" charset="0"/>
              </a:rPr>
            </a:br>
            <a:r>
              <a:rPr lang="es-MX" sz="3000" dirty="0" smtClean="0">
                <a:latin typeface="+mn-lt"/>
                <a:ea typeface="ヒラギノ角ゴ Pro W3" pitchFamily="48" charset="-128"/>
                <a:cs typeface="Arial" pitchFamily="34" charset="0"/>
              </a:rPr>
              <a:t>Se </a:t>
            </a:r>
            <a:r>
              <a:rPr lang="es-MX" sz="3000" dirty="0">
                <a:latin typeface="+mn-lt"/>
                <a:ea typeface="ヒラギノ角ゴ Pro W3" pitchFamily="48" charset="-128"/>
                <a:cs typeface="Arial" pitchFamily="34" charset="0"/>
              </a:rPr>
              <a:t>rindieron ante la </a:t>
            </a:r>
            <a:r>
              <a:rPr lang="es-ES" sz="3000" dirty="0">
                <a:latin typeface="+mn-lt"/>
                <a:ea typeface="ヒラギノ角ゴ Pro W3" pitchFamily="48" charset="-128"/>
                <a:cs typeface="Arial" pitchFamily="34" charset="0"/>
              </a:rPr>
              <a:t>Comisión de Acceso a Medios, Propaganda y Difusión </a:t>
            </a:r>
            <a:r>
              <a:rPr lang="es-ES" sz="3000" dirty="0" smtClean="0">
                <a:latin typeface="+mn-lt"/>
                <a:ea typeface="ヒラギノ角ゴ Pro W3" pitchFamily="48" charset="-128"/>
                <a:cs typeface="Arial" pitchFamily="34" charset="0"/>
              </a:rPr>
              <a:t>un Informe Quincenal </a:t>
            </a:r>
            <a:r>
              <a:rPr lang="es-ES" sz="3000" dirty="0">
                <a:latin typeface="+mn-lt"/>
                <a:ea typeface="ヒラギノ角ゴ Pro W3" pitchFamily="48" charset="-128"/>
                <a:cs typeface="Arial" pitchFamily="34" charset="0"/>
              </a:rPr>
              <a:t>y un </a:t>
            </a:r>
            <a:r>
              <a:rPr lang="es-ES" sz="3000" dirty="0" smtClean="0">
                <a:latin typeface="+mn-lt"/>
                <a:ea typeface="ヒラギノ角ゴ Pro W3" pitchFamily="48" charset="-128"/>
                <a:cs typeface="Arial" pitchFamily="34" charset="0"/>
              </a:rPr>
              <a:t>Final </a:t>
            </a:r>
            <a:r>
              <a:rPr lang="es-ES" sz="3000" dirty="0">
                <a:latin typeface="+mn-lt"/>
                <a:ea typeface="ヒラギノ角ゴ Pro W3" pitchFamily="48" charset="-128"/>
                <a:cs typeface="Arial" pitchFamily="34" charset="0"/>
              </a:rPr>
              <a:t>de </a:t>
            </a:r>
            <a:r>
              <a:rPr lang="es-ES" sz="3000" dirty="0" smtClean="0">
                <a:latin typeface="+mn-lt"/>
                <a:ea typeface="ヒラギノ角ゴ Pro W3" pitchFamily="48" charset="-128"/>
                <a:cs typeface="Arial" pitchFamily="34" charset="0"/>
              </a:rPr>
              <a:t>Precampañas</a:t>
            </a:r>
            <a:r>
              <a:rPr lang="es-ES" sz="3000" dirty="0">
                <a:latin typeface="+mn-lt"/>
                <a:ea typeface="ヒラギノ角ゴ Pro W3" pitchFamily="48" charset="-128"/>
                <a:cs typeface="Arial" pitchFamily="34" charset="0"/>
              </a:rPr>
              <a:t>, dos </a:t>
            </a:r>
            <a:r>
              <a:rPr lang="es-ES" sz="3000" dirty="0" smtClean="0">
                <a:latin typeface="+mn-lt"/>
                <a:ea typeface="ヒラギノ角ゴ Pro W3" pitchFamily="48" charset="-128"/>
                <a:cs typeface="Arial" pitchFamily="34" charset="0"/>
              </a:rPr>
              <a:t>Informes Quincenales y </a:t>
            </a:r>
            <a:r>
              <a:rPr lang="es-ES" sz="3000" dirty="0">
                <a:latin typeface="+mn-lt"/>
                <a:ea typeface="ヒラギノ角ゴ Pro W3" pitchFamily="48" charset="-128"/>
                <a:cs typeface="Arial" pitchFamily="34" charset="0"/>
              </a:rPr>
              <a:t>un </a:t>
            </a:r>
            <a:r>
              <a:rPr lang="es-ES" sz="3000" dirty="0" smtClean="0">
                <a:latin typeface="+mn-lt"/>
                <a:ea typeface="ヒラギノ角ゴ Pro W3" pitchFamily="48" charset="-128"/>
                <a:cs typeface="Arial" pitchFamily="34" charset="0"/>
              </a:rPr>
              <a:t>Final de </a:t>
            </a:r>
            <a:r>
              <a:rPr lang="es-ES" sz="3000" dirty="0" err="1" smtClean="0">
                <a:latin typeface="+mn-lt"/>
                <a:ea typeface="ヒラギノ角ゴ Pro W3" pitchFamily="48" charset="-128"/>
                <a:cs typeface="Arial" pitchFamily="34" charset="0"/>
              </a:rPr>
              <a:t>Intercampañas</a:t>
            </a:r>
            <a:r>
              <a:rPr lang="es-ES" sz="3000" dirty="0" smtClean="0">
                <a:latin typeface="+mn-lt"/>
                <a:ea typeface="ヒラギノ角ゴ Pro W3" pitchFamily="48" charset="-128"/>
                <a:cs typeface="Arial" pitchFamily="34" charset="0"/>
              </a:rPr>
              <a:t>, </a:t>
            </a:r>
            <a:r>
              <a:rPr lang="es-ES" sz="3000" dirty="0">
                <a:latin typeface="+mn-lt"/>
                <a:ea typeface="ヒラギノ角ゴ Pro W3" pitchFamily="48" charset="-128"/>
                <a:cs typeface="Arial" pitchFamily="34" charset="0"/>
              </a:rPr>
              <a:t>tres </a:t>
            </a:r>
            <a:r>
              <a:rPr lang="es-ES" sz="3000" dirty="0" smtClean="0">
                <a:latin typeface="+mn-lt"/>
                <a:ea typeface="ヒラギノ角ゴ Pro W3" pitchFamily="48" charset="-128"/>
                <a:cs typeface="Arial" pitchFamily="34" charset="0"/>
              </a:rPr>
              <a:t>Informes Quincenales de Campaña, así como </a:t>
            </a:r>
            <a:r>
              <a:rPr lang="es-ES" sz="3000" dirty="0">
                <a:latin typeface="+mn-lt"/>
                <a:ea typeface="ヒラギノ角ゴ Pro W3" pitchFamily="48" charset="-128"/>
                <a:cs typeface="Arial" pitchFamily="34" charset="0"/>
              </a:rPr>
              <a:t>el presente </a:t>
            </a:r>
            <a:r>
              <a:rPr lang="es-ES" sz="3000" dirty="0" smtClean="0">
                <a:latin typeface="+mn-lt"/>
                <a:ea typeface="ヒラギノ角ゴ Pro W3" pitchFamily="48" charset="-128"/>
                <a:cs typeface="Arial" pitchFamily="34" charset="0"/>
              </a:rPr>
              <a:t>Informe Final de Monitoreo a Medios de Comunicación Alternos, </a:t>
            </a:r>
            <a:r>
              <a:rPr lang="es-ES" sz="3000" dirty="0">
                <a:latin typeface="+mn-lt"/>
                <a:ea typeface="ヒラギノ角ゴ Pro W3" pitchFamily="48" charset="-128"/>
                <a:cs typeface="Arial" pitchFamily="34" charset="0"/>
              </a:rPr>
              <a:t>del periodo comprendido del 17 de marzo al 3 de julio de 2011.</a:t>
            </a:r>
          </a:p>
          <a:p>
            <a:pPr algn="just"/>
            <a:r>
              <a:rPr lang="es-MX" sz="1800" dirty="0" smtClean="0">
                <a:latin typeface="Arial" pitchFamily="34" charset="0"/>
                <a:cs typeface="Arial" pitchFamily="34" charset="0"/>
              </a:rPr>
              <a:t/>
            </a:r>
            <a:br>
              <a:rPr lang="es-MX" sz="1800" dirty="0" smtClean="0">
                <a:latin typeface="Arial" pitchFamily="34" charset="0"/>
                <a:cs typeface="Arial" pitchFamily="34" charset="0"/>
              </a:rPr>
            </a:br>
            <a:r>
              <a:rPr lang="es-MX" dirty="0" smtClean="0">
                <a:solidFill>
                  <a:schemeClr val="tx2"/>
                </a:solidFill>
                <a:latin typeface="Arial" pitchFamily="34" charset="0"/>
                <a:cs typeface="Arial" pitchFamily="34" charset="0"/>
              </a:rPr>
              <a:t/>
            </a:r>
            <a:br>
              <a:rPr lang="es-MX" dirty="0" smtClean="0">
                <a:solidFill>
                  <a:schemeClr val="tx2"/>
                </a:solidFill>
                <a:latin typeface="Arial" pitchFamily="34" charset="0"/>
                <a:cs typeface="Arial" pitchFamily="34" charset="0"/>
              </a:rPr>
            </a:br>
            <a:endParaRPr lang="es-MX" dirty="0"/>
          </a:p>
        </p:txBody>
      </p:sp>
    </p:spTree>
    <p:extLst>
      <p:ext uri="{BB962C8B-B14F-4D97-AF65-F5344CB8AC3E}">
        <p14:creationId xmlns:p14="http://schemas.microsoft.com/office/powerpoint/2010/main" val="354068352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6915150" y="6432550"/>
            <a:ext cx="2133600" cy="365125"/>
          </a:xfrm>
        </p:spPr>
        <p:txBody>
          <a:bodyPr/>
          <a:lstStyle/>
          <a:p>
            <a:pPr>
              <a:defRPr/>
            </a:pPr>
            <a:fld id="{0B7E6328-4FC2-4EF9-881D-F8504458D105}" type="slidenum">
              <a:rPr lang="es-ES"/>
              <a:pPr>
                <a:defRPr/>
              </a:pPr>
              <a:t>60</a:t>
            </a:fld>
            <a:endParaRPr lang="es-ES" dirty="0"/>
          </a:p>
        </p:txBody>
      </p:sp>
      <p:pic>
        <p:nvPicPr>
          <p:cNvPr id="696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947738"/>
            <a:ext cx="8031754" cy="4919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57745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6934200" y="6461125"/>
            <a:ext cx="2133600" cy="365125"/>
          </a:xfrm>
        </p:spPr>
        <p:txBody>
          <a:bodyPr/>
          <a:lstStyle/>
          <a:p>
            <a:pPr>
              <a:defRPr/>
            </a:pPr>
            <a:fld id="{0B7E6328-4FC2-4EF9-881D-F8504458D105}" type="slidenum">
              <a:rPr lang="es-ES"/>
              <a:pPr>
                <a:defRPr/>
              </a:pPr>
              <a:t>61</a:t>
            </a:fld>
            <a:endParaRPr lang="es-ES" dirty="0"/>
          </a:p>
        </p:txBody>
      </p:sp>
      <p:pic>
        <p:nvPicPr>
          <p:cNvPr id="706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1" y="1319214"/>
            <a:ext cx="8630886" cy="43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53055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6953250" y="6442075"/>
            <a:ext cx="2133600" cy="365125"/>
          </a:xfrm>
        </p:spPr>
        <p:txBody>
          <a:bodyPr/>
          <a:lstStyle/>
          <a:p>
            <a:pPr>
              <a:defRPr/>
            </a:pPr>
            <a:fld id="{0B7E6328-4FC2-4EF9-881D-F8504458D105}" type="slidenum">
              <a:rPr lang="es-ES"/>
              <a:pPr>
                <a:defRPr/>
              </a:pPr>
              <a:t>62</a:t>
            </a:fld>
            <a:endParaRPr lang="es-ES" dirty="0"/>
          </a:p>
        </p:txBody>
      </p:sp>
      <p:pic>
        <p:nvPicPr>
          <p:cNvPr id="716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650" y="1138238"/>
            <a:ext cx="8650892" cy="4386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443254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6934200" y="6461125"/>
            <a:ext cx="2133600" cy="365125"/>
          </a:xfrm>
        </p:spPr>
        <p:txBody>
          <a:bodyPr/>
          <a:lstStyle/>
          <a:p>
            <a:pPr>
              <a:defRPr/>
            </a:pPr>
            <a:fld id="{0B7E6328-4FC2-4EF9-881D-F8504458D105}" type="slidenum">
              <a:rPr lang="es-ES"/>
              <a:pPr>
                <a:defRPr/>
              </a:pPr>
              <a:t>63</a:t>
            </a:fld>
            <a:endParaRPr lang="es-ES" dirty="0"/>
          </a:p>
        </p:txBody>
      </p:sp>
      <p:pic>
        <p:nvPicPr>
          <p:cNvPr id="727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35" y="804864"/>
            <a:ext cx="8266090" cy="5112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882476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6924675" y="6451600"/>
            <a:ext cx="2133600" cy="365125"/>
          </a:xfrm>
        </p:spPr>
        <p:txBody>
          <a:bodyPr/>
          <a:lstStyle/>
          <a:p>
            <a:pPr>
              <a:defRPr/>
            </a:pPr>
            <a:fld id="{0B7E6328-4FC2-4EF9-881D-F8504458D105}" type="slidenum">
              <a:rPr lang="es-ES"/>
              <a:pPr>
                <a:defRPr/>
              </a:pPr>
              <a:t>64</a:t>
            </a:fld>
            <a:endParaRPr lang="es-ES" dirty="0"/>
          </a:p>
        </p:txBody>
      </p:sp>
      <p:pic>
        <p:nvPicPr>
          <p:cNvPr id="737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338" y="766764"/>
            <a:ext cx="8386762" cy="5175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32515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xfrm>
            <a:off x="6934200" y="6442075"/>
            <a:ext cx="2133600" cy="365125"/>
          </a:xfrm>
        </p:spPr>
        <p:txBody>
          <a:bodyPr/>
          <a:lstStyle/>
          <a:p>
            <a:pPr>
              <a:defRPr/>
            </a:pPr>
            <a:fld id="{0B7E6328-4FC2-4EF9-881D-F8504458D105}" type="slidenum">
              <a:rPr lang="es-ES"/>
              <a:pPr>
                <a:defRPr/>
              </a:pPr>
              <a:t>65</a:t>
            </a:fld>
            <a:endParaRPr lang="es-ES" dirty="0"/>
          </a:p>
        </p:txBody>
      </p:sp>
      <p:sp>
        <p:nvSpPr>
          <p:cNvPr id="8" name="7 Rectángulo"/>
          <p:cNvSpPr/>
          <p:nvPr/>
        </p:nvSpPr>
        <p:spPr>
          <a:xfrm>
            <a:off x="653363" y="612638"/>
            <a:ext cx="7791877" cy="276999"/>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CUADRO GENERAL DE ELEMENTOS PROPAGANDÍSTICOS OBSERVADOS</a:t>
            </a:r>
          </a:p>
        </p:txBody>
      </p:sp>
      <p:sp>
        <p:nvSpPr>
          <p:cNvPr id="9" name="8 Rectángulo"/>
          <p:cNvSpPr/>
          <p:nvPr/>
        </p:nvSpPr>
        <p:spPr>
          <a:xfrm>
            <a:off x="2787412" y="940159"/>
            <a:ext cx="3532698" cy="646331"/>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DEL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rPr>
              <a:t>17 DE MARZO AL 29 DE JUNIO</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endParaRP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40966" name="1 CuadroTexto"/>
          <p:cNvSpPr txBox="1">
            <a:spLocks noChangeArrowheads="1"/>
          </p:cNvSpPr>
          <p:nvPr/>
        </p:nvSpPr>
        <p:spPr bwMode="auto">
          <a:xfrm>
            <a:off x="311150" y="1266023"/>
            <a:ext cx="84978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TABLA «C2»</a:t>
            </a:r>
          </a:p>
        </p:txBody>
      </p:sp>
      <p:sp>
        <p:nvSpPr>
          <p:cNvPr id="40967" name="7 CuadroTexto"/>
          <p:cNvSpPr txBox="1">
            <a:spLocks noChangeArrowheads="1"/>
          </p:cNvSpPr>
          <p:nvPr/>
        </p:nvSpPr>
        <p:spPr bwMode="auto">
          <a:xfrm>
            <a:off x="3527425" y="5900738"/>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Fuente: Sistema de Monitoreo de la Unidad de Informática y Estadística.</a:t>
            </a:r>
          </a:p>
        </p:txBody>
      </p:sp>
      <p:graphicFrame>
        <p:nvGraphicFramePr>
          <p:cNvPr id="3" name="2 Tabla"/>
          <p:cNvGraphicFramePr>
            <a:graphicFrameLocks noGrp="1"/>
          </p:cNvGraphicFramePr>
          <p:nvPr>
            <p:extLst>
              <p:ext uri="{D42A27DB-BD31-4B8C-83A1-F6EECF244321}">
                <p14:modId xmlns:p14="http://schemas.microsoft.com/office/powerpoint/2010/main" val="2366486910"/>
              </p:ext>
            </p:extLst>
          </p:nvPr>
        </p:nvGraphicFramePr>
        <p:xfrm>
          <a:off x="1706694" y="1542248"/>
          <a:ext cx="5540376" cy="1055772"/>
        </p:xfrm>
        <a:graphic>
          <a:graphicData uri="http://schemas.openxmlformats.org/drawingml/2006/table">
            <a:tbl>
              <a:tblPr/>
              <a:tblGrid>
                <a:gridCol w="944513"/>
                <a:gridCol w="1059698"/>
                <a:gridCol w="1301585"/>
                <a:gridCol w="1347659"/>
                <a:gridCol w="886921"/>
              </a:tblGrid>
              <a:tr h="174759">
                <a:tc>
                  <a:txBody>
                    <a:bodyPr/>
                    <a:lstStyle/>
                    <a:p>
                      <a:pPr algn="l" fontAlgn="b"/>
                      <a:endParaRPr lang="es-MX" sz="1100" b="0" i="0" u="none" strike="noStrike" dirty="0">
                        <a:solidFill>
                          <a:srgbClr val="000000"/>
                        </a:solidFill>
                        <a:effectLst/>
                        <a:latin typeface="Calibri"/>
                      </a:endParaRPr>
                    </a:p>
                  </a:txBody>
                  <a:tcPr marL="9525" marR="9525" marT="9525" marB="0" anchor="b">
                    <a:lnL>
                      <a:noFill/>
                    </a:lnL>
                    <a:lnR w="6350" cap="flat" cmpd="sng" algn="ctr">
                      <a:solidFill>
                        <a:srgbClr val="60497A"/>
                      </a:solidFill>
                      <a:prstDash val="solid"/>
                      <a:round/>
                      <a:headEnd type="none" w="med" len="med"/>
                      <a:tailEnd type="none" w="med" len="med"/>
                    </a:lnR>
                    <a:lnT>
                      <a:noFill/>
                    </a:lnT>
                    <a:lnB w="6350" cap="flat" cmpd="sng" algn="ctr">
                      <a:solidFill>
                        <a:srgbClr val="60497A"/>
                      </a:solidFill>
                      <a:prstDash val="solid"/>
                      <a:round/>
                      <a:headEnd type="none" w="med" len="med"/>
                      <a:tailEnd type="none" w="med" len="med"/>
                    </a:lnB>
                  </a:tcPr>
                </a:tc>
                <a:tc gridSpan="3">
                  <a:txBody>
                    <a:bodyPr/>
                    <a:lstStyle/>
                    <a:p>
                      <a:pPr algn="ctr" fontAlgn="ctr"/>
                      <a:r>
                        <a:rPr lang="es-MX" sz="1100" b="1" i="0" u="none" strike="noStrike" dirty="0">
                          <a:solidFill>
                            <a:srgbClr val="FFFFFF"/>
                          </a:solidFill>
                          <a:effectLst/>
                          <a:latin typeface="Calibri"/>
                        </a:rPr>
                        <a:t>TIPO DE PROPAGANDA GUBERNAMENTAL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c hMerge="1">
                  <a:txBody>
                    <a:bodyPr/>
                    <a:lstStyle/>
                    <a:p>
                      <a:endParaRPr lang="es-MX"/>
                    </a:p>
                  </a:txBody>
                  <a:tcPr/>
                </a:tc>
                <a:tc hMerge="1">
                  <a:txBody>
                    <a:bodyPr/>
                    <a:lstStyle/>
                    <a:p>
                      <a:endParaRPr lang="es-MX"/>
                    </a:p>
                  </a:txBody>
                  <a:tcPr/>
                </a:tc>
                <a:tc>
                  <a:txBody>
                    <a:bodyPr/>
                    <a:lstStyle/>
                    <a:p>
                      <a:pPr algn="ctr" fontAlgn="ctr"/>
                      <a:endParaRPr lang="es-MX" sz="1100" b="0" i="0" u="none" strike="noStrike">
                        <a:solidFill>
                          <a:srgbClr val="000000"/>
                        </a:solidFill>
                        <a:effectLst/>
                        <a:latin typeface="Calibri"/>
                      </a:endParaRPr>
                    </a:p>
                  </a:txBody>
                  <a:tcPr marL="9525" marR="9525" marT="9525" marB="0" anchor="ctr">
                    <a:lnL w="6350" cap="flat" cmpd="sng" algn="ctr">
                      <a:solidFill>
                        <a:srgbClr val="60497A"/>
                      </a:solidFill>
                      <a:prstDash val="solid"/>
                      <a:round/>
                      <a:headEnd type="none" w="med" len="med"/>
                      <a:tailEnd type="none" w="med" len="med"/>
                    </a:lnL>
                    <a:lnR>
                      <a:noFill/>
                    </a:lnR>
                    <a:lnT>
                      <a:noFill/>
                    </a:lnT>
                    <a:lnB w="6350" cap="flat" cmpd="sng" algn="ctr">
                      <a:solidFill>
                        <a:srgbClr val="60497A"/>
                      </a:solidFill>
                      <a:prstDash val="solid"/>
                      <a:round/>
                      <a:headEnd type="none" w="med" len="med"/>
                      <a:tailEnd type="none" w="med" len="med"/>
                    </a:lnB>
                  </a:tcPr>
                </a:tc>
              </a:tr>
              <a:tr h="174759">
                <a:tc>
                  <a:txBody>
                    <a:bodyPr/>
                    <a:lstStyle/>
                    <a:p>
                      <a:pPr algn="ctr" fontAlgn="ctr"/>
                      <a:r>
                        <a:rPr lang="es-MX" sz="1000" b="1" i="0" u="none" strike="noStrike">
                          <a:solidFill>
                            <a:srgbClr val="FFFFFF"/>
                          </a:solidFill>
                          <a:effectLst/>
                          <a:latin typeface="Calibri"/>
                        </a:rPr>
                        <a:t>PERIODO</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c>
                  <a:txBody>
                    <a:bodyPr/>
                    <a:lstStyle/>
                    <a:p>
                      <a:pPr algn="ctr" fontAlgn="ctr"/>
                      <a:r>
                        <a:rPr lang="es-MX" sz="1100" b="1" i="0" u="none" strike="noStrike">
                          <a:solidFill>
                            <a:srgbClr val="000000"/>
                          </a:solidFill>
                          <a:effectLst/>
                          <a:latin typeface="Calibri"/>
                        </a:rPr>
                        <a:t>FEDERAL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ESTATAL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MUNICIPAL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000" b="1" i="0" u="none" strike="noStrike">
                          <a:solidFill>
                            <a:srgbClr val="FFFFFF"/>
                          </a:solidFill>
                          <a:effectLst/>
                          <a:latin typeface="Calibri"/>
                        </a:rPr>
                        <a:t>ACUMULADO</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r>
              <a:tr h="174759">
                <a:tc>
                  <a:txBody>
                    <a:bodyPr/>
                    <a:lstStyle/>
                    <a:p>
                      <a:pPr algn="ctr" fontAlgn="ctr"/>
                      <a:r>
                        <a:rPr lang="es-MX" sz="1000" b="1" i="0" u="none" strike="noStrike">
                          <a:solidFill>
                            <a:srgbClr val="000000"/>
                          </a:solidFill>
                          <a:effectLst/>
                          <a:latin typeface="Calibri"/>
                        </a:rPr>
                        <a:t>PRECAMPAÑA</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c>
                  <a:txBody>
                    <a:bodyPr/>
                    <a:lstStyle/>
                    <a:p>
                      <a:pPr algn="ctr" fontAlgn="ctr"/>
                      <a:r>
                        <a:rPr lang="es-MX" sz="1000" b="1" i="0" u="none" strike="noStrike">
                          <a:solidFill>
                            <a:srgbClr val="000000"/>
                          </a:solidFill>
                          <a:effectLst/>
                          <a:latin typeface="Calibri"/>
                        </a:rPr>
                        <a:t>1</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2</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5</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8</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r>
              <a:tr h="174759">
                <a:tc>
                  <a:txBody>
                    <a:bodyPr/>
                    <a:lstStyle/>
                    <a:p>
                      <a:pPr algn="ctr" fontAlgn="ctr"/>
                      <a:r>
                        <a:rPr lang="es-MX" sz="1000" b="1" i="0" u="none" strike="noStrike">
                          <a:solidFill>
                            <a:srgbClr val="000000"/>
                          </a:solidFill>
                          <a:effectLst/>
                          <a:latin typeface="Calibri"/>
                        </a:rPr>
                        <a:t>INTERCAMPAÑA</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c>
                  <a:txBody>
                    <a:bodyPr/>
                    <a:lstStyle/>
                    <a:p>
                      <a:pPr algn="ctr" fontAlgn="ctr"/>
                      <a:r>
                        <a:rPr lang="es-MX" sz="1000" b="1" i="0" u="none" strike="noStrike">
                          <a:solidFill>
                            <a:srgbClr val="000000"/>
                          </a:solidFill>
                          <a:effectLst/>
                          <a:latin typeface="Calibri"/>
                        </a:rPr>
                        <a:t>2</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11</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22</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35</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r>
              <a:tr h="174759">
                <a:tc>
                  <a:txBody>
                    <a:bodyPr/>
                    <a:lstStyle/>
                    <a:p>
                      <a:pPr algn="ctr" fontAlgn="ctr"/>
                      <a:r>
                        <a:rPr lang="es-MX" sz="1000" b="1" i="0" u="none" strike="noStrike">
                          <a:solidFill>
                            <a:srgbClr val="000000"/>
                          </a:solidFill>
                          <a:effectLst/>
                          <a:latin typeface="Calibri"/>
                        </a:rPr>
                        <a:t>CAMPAÑA</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c>
                  <a:txBody>
                    <a:bodyPr/>
                    <a:lstStyle/>
                    <a:p>
                      <a:pPr algn="ctr" fontAlgn="ctr"/>
                      <a:r>
                        <a:rPr lang="es-MX" sz="1000" b="1" i="0" u="none" strike="noStrike">
                          <a:solidFill>
                            <a:srgbClr val="000000"/>
                          </a:solidFill>
                          <a:effectLst/>
                          <a:latin typeface="Calibri"/>
                        </a:rPr>
                        <a:t>31</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12</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5</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48</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r>
              <a:tr h="174759">
                <a:tc>
                  <a:txBody>
                    <a:bodyPr/>
                    <a:lstStyle/>
                    <a:p>
                      <a:pPr algn="ctr" fontAlgn="ctr"/>
                      <a:r>
                        <a:rPr lang="es-MX" sz="1000" b="1" i="0" u="none" strike="noStrike">
                          <a:solidFill>
                            <a:srgbClr val="FFFFFF"/>
                          </a:solidFill>
                          <a:effectLst/>
                          <a:latin typeface="Calibri"/>
                        </a:rPr>
                        <a:t>ACUMULADO</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c>
                  <a:txBody>
                    <a:bodyPr/>
                    <a:lstStyle/>
                    <a:p>
                      <a:pPr algn="ctr" fontAlgn="ctr"/>
                      <a:r>
                        <a:rPr lang="es-MX" sz="1100" b="1" i="0" u="none" strike="noStrike">
                          <a:solidFill>
                            <a:srgbClr val="000000"/>
                          </a:solidFill>
                          <a:effectLst/>
                          <a:latin typeface="Calibri"/>
                        </a:rPr>
                        <a:t>34</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25</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32</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000" b="1" i="0" u="none" strike="noStrike" dirty="0">
                          <a:solidFill>
                            <a:srgbClr val="FFFFFF"/>
                          </a:solidFill>
                          <a:effectLst/>
                          <a:latin typeface="Calibri"/>
                        </a:rPr>
                        <a:t>91</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r>
            </a:tbl>
          </a:graphicData>
        </a:graphic>
      </p:graphicFrame>
      <p:graphicFrame>
        <p:nvGraphicFramePr>
          <p:cNvPr id="11" name="4 Gráfico"/>
          <p:cNvGraphicFramePr>
            <a:graphicFrameLocks/>
          </p:cNvGraphicFramePr>
          <p:nvPr>
            <p:extLst>
              <p:ext uri="{D42A27DB-BD31-4B8C-83A1-F6EECF244321}">
                <p14:modId xmlns:p14="http://schemas.microsoft.com/office/powerpoint/2010/main" val="686057972"/>
              </p:ext>
            </p:extLst>
          </p:nvPr>
        </p:nvGraphicFramePr>
        <p:xfrm>
          <a:off x="2263301" y="2750420"/>
          <a:ext cx="4794724" cy="29836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2027619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34200" y="6442075"/>
            <a:ext cx="2133600" cy="365125"/>
          </a:xfrm>
        </p:spPr>
        <p:txBody>
          <a:bodyPr/>
          <a:lstStyle/>
          <a:p>
            <a:pPr>
              <a:defRPr/>
            </a:pPr>
            <a:fld id="{B83F4B74-1328-4305-9EED-76594235573B}" type="slidenum">
              <a:rPr lang="es-ES" smtClean="0">
                <a:solidFill>
                  <a:prstClr val="black">
                    <a:tint val="75000"/>
                  </a:prstClr>
                </a:solidFill>
              </a:rPr>
              <a:pPr>
                <a:defRPr/>
              </a:pPr>
              <a:t>66</a:t>
            </a:fld>
            <a:endParaRPr lang="es-ES" dirty="0">
              <a:solidFill>
                <a:prstClr val="black">
                  <a:tint val="75000"/>
                </a:prstClr>
              </a:solidFill>
            </a:endParaRPr>
          </a:p>
        </p:txBody>
      </p:sp>
      <p:sp>
        <p:nvSpPr>
          <p:cNvPr id="34821" name="1 CuadroTexto"/>
          <p:cNvSpPr txBox="1">
            <a:spLocks noChangeArrowheads="1"/>
          </p:cNvSpPr>
          <p:nvPr/>
        </p:nvSpPr>
        <p:spPr bwMode="auto">
          <a:xfrm>
            <a:off x="301151" y="1045102"/>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TABLA </a:t>
            </a:r>
            <a:r>
              <a:rPr lang="es-MX" sz="1200" b="1" dirty="0" smtClean="0">
                <a:solidFill>
                  <a:prstClr val="black"/>
                </a:solidFill>
              </a:rPr>
              <a:t>«C2</a:t>
            </a:r>
            <a:r>
              <a:rPr lang="es-MX" sz="1200" b="1" dirty="0">
                <a:solidFill>
                  <a:prstClr val="black"/>
                </a:solidFill>
              </a:rPr>
              <a:t>»</a:t>
            </a:r>
          </a:p>
        </p:txBody>
      </p:sp>
      <p:sp>
        <p:nvSpPr>
          <p:cNvPr id="34822" name="7 CuadroTexto"/>
          <p:cNvSpPr txBox="1">
            <a:spLocks noChangeArrowheads="1"/>
          </p:cNvSpPr>
          <p:nvPr/>
        </p:nvSpPr>
        <p:spPr bwMode="auto">
          <a:xfrm>
            <a:off x="3527425" y="5933821"/>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Fuente: Sistema de Monitoreo de la Unidad de Informática y Estadística.</a:t>
            </a:r>
          </a:p>
        </p:txBody>
      </p:sp>
      <p:sp>
        <p:nvSpPr>
          <p:cNvPr id="3" name="2 Rectángulo"/>
          <p:cNvSpPr/>
          <p:nvPr/>
        </p:nvSpPr>
        <p:spPr>
          <a:xfrm>
            <a:off x="733425" y="549444"/>
            <a:ext cx="7400925" cy="461665"/>
          </a:xfrm>
          <a:prstGeom prst="rect">
            <a:avLst/>
          </a:prstGeom>
        </p:spPr>
        <p:txBody>
          <a:bodyPr wrap="square">
            <a:spAutoFit/>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a:t>
            </a: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TIPO DE PROPAGANDA GUBERNAMENTAL DEL PERIODO DE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PRECAMPAÑAS</a:t>
            </a: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pic>
        <p:nvPicPr>
          <p:cNvPr id="1105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7888" y="1322915"/>
            <a:ext cx="7362825" cy="4447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449689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34200" y="6442075"/>
            <a:ext cx="2133600" cy="365125"/>
          </a:xfrm>
        </p:spPr>
        <p:txBody>
          <a:bodyPr/>
          <a:lstStyle/>
          <a:p>
            <a:pPr>
              <a:defRPr/>
            </a:pPr>
            <a:fld id="{B83F4B74-1328-4305-9EED-76594235573B}" type="slidenum">
              <a:rPr lang="es-ES" smtClean="0">
                <a:solidFill>
                  <a:prstClr val="black">
                    <a:tint val="75000"/>
                  </a:prstClr>
                </a:solidFill>
              </a:rPr>
              <a:pPr>
                <a:defRPr/>
              </a:pPr>
              <a:t>67</a:t>
            </a:fld>
            <a:endParaRPr lang="es-ES" dirty="0">
              <a:solidFill>
                <a:prstClr val="black">
                  <a:tint val="75000"/>
                </a:prstClr>
              </a:solidFill>
            </a:endParaRPr>
          </a:p>
        </p:txBody>
      </p:sp>
      <p:sp>
        <p:nvSpPr>
          <p:cNvPr id="34821" name="1 CuadroTexto"/>
          <p:cNvSpPr txBox="1">
            <a:spLocks noChangeArrowheads="1"/>
          </p:cNvSpPr>
          <p:nvPr/>
        </p:nvSpPr>
        <p:spPr bwMode="auto">
          <a:xfrm>
            <a:off x="301151" y="1045102"/>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TABLA </a:t>
            </a:r>
            <a:r>
              <a:rPr lang="es-MX" sz="1200" b="1" dirty="0" smtClean="0">
                <a:solidFill>
                  <a:prstClr val="black"/>
                </a:solidFill>
              </a:rPr>
              <a:t>«C2</a:t>
            </a:r>
            <a:r>
              <a:rPr lang="es-MX" sz="1200" b="1" dirty="0">
                <a:solidFill>
                  <a:prstClr val="black"/>
                </a:solidFill>
              </a:rPr>
              <a:t>»</a:t>
            </a:r>
          </a:p>
        </p:txBody>
      </p:sp>
      <p:sp>
        <p:nvSpPr>
          <p:cNvPr id="34822" name="7 CuadroTexto"/>
          <p:cNvSpPr txBox="1">
            <a:spLocks noChangeArrowheads="1"/>
          </p:cNvSpPr>
          <p:nvPr/>
        </p:nvSpPr>
        <p:spPr bwMode="auto">
          <a:xfrm>
            <a:off x="3527425" y="5933821"/>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Fuente: Sistema de Monitoreo de la Unidad de Informática y Estadística.</a:t>
            </a:r>
          </a:p>
        </p:txBody>
      </p:sp>
      <p:sp>
        <p:nvSpPr>
          <p:cNvPr id="3" name="2 Rectángulo"/>
          <p:cNvSpPr/>
          <p:nvPr/>
        </p:nvSpPr>
        <p:spPr>
          <a:xfrm>
            <a:off x="733425" y="549444"/>
            <a:ext cx="7400925" cy="461665"/>
          </a:xfrm>
          <a:prstGeom prst="rect">
            <a:avLst/>
          </a:prstGeom>
        </p:spPr>
        <p:txBody>
          <a:bodyPr wrap="square">
            <a:spAutoFit/>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a:t>
            </a: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TIPO DE PROPAGANDA GUBERNAMENTAL DEL PERIODO DE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INTERCAMPAÑAS</a:t>
            </a: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pic>
        <p:nvPicPr>
          <p:cNvPr id="1116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151" y="1446740"/>
            <a:ext cx="8496300" cy="4136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110987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34200" y="6442075"/>
            <a:ext cx="2133600" cy="365125"/>
          </a:xfrm>
        </p:spPr>
        <p:txBody>
          <a:bodyPr/>
          <a:lstStyle/>
          <a:p>
            <a:pPr>
              <a:defRPr/>
            </a:pPr>
            <a:fld id="{B83F4B74-1328-4305-9EED-76594235573B}" type="slidenum">
              <a:rPr lang="es-ES" smtClean="0">
                <a:solidFill>
                  <a:prstClr val="black">
                    <a:tint val="75000"/>
                  </a:prstClr>
                </a:solidFill>
              </a:rPr>
              <a:pPr>
                <a:defRPr/>
              </a:pPr>
              <a:t>68</a:t>
            </a:fld>
            <a:endParaRPr lang="es-ES" dirty="0">
              <a:solidFill>
                <a:prstClr val="black">
                  <a:tint val="75000"/>
                </a:prstClr>
              </a:solidFill>
            </a:endParaRPr>
          </a:p>
        </p:txBody>
      </p:sp>
      <p:sp>
        <p:nvSpPr>
          <p:cNvPr id="34821" name="1 CuadroTexto"/>
          <p:cNvSpPr txBox="1">
            <a:spLocks noChangeArrowheads="1"/>
          </p:cNvSpPr>
          <p:nvPr/>
        </p:nvSpPr>
        <p:spPr bwMode="auto">
          <a:xfrm>
            <a:off x="301151" y="1045102"/>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TABLA </a:t>
            </a:r>
            <a:r>
              <a:rPr lang="es-MX" sz="1200" b="1" dirty="0" smtClean="0">
                <a:solidFill>
                  <a:prstClr val="black"/>
                </a:solidFill>
              </a:rPr>
              <a:t>«C2</a:t>
            </a:r>
            <a:r>
              <a:rPr lang="es-MX" sz="1200" b="1" dirty="0">
                <a:solidFill>
                  <a:prstClr val="black"/>
                </a:solidFill>
              </a:rPr>
              <a:t>»</a:t>
            </a:r>
          </a:p>
        </p:txBody>
      </p:sp>
      <p:sp>
        <p:nvSpPr>
          <p:cNvPr id="34822" name="7 CuadroTexto"/>
          <p:cNvSpPr txBox="1">
            <a:spLocks noChangeArrowheads="1"/>
          </p:cNvSpPr>
          <p:nvPr/>
        </p:nvSpPr>
        <p:spPr bwMode="auto">
          <a:xfrm>
            <a:off x="3527425" y="5933821"/>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Fuente: Sistema de Monitoreo de la Unidad de Informática y Estadística.</a:t>
            </a:r>
          </a:p>
        </p:txBody>
      </p:sp>
      <p:sp>
        <p:nvSpPr>
          <p:cNvPr id="3" name="2 Rectángulo"/>
          <p:cNvSpPr/>
          <p:nvPr/>
        </p:nvSpPr>
        <p:spPr>
          <a:xfrm>
            <a:off x="733425" y="549444"/>
            <a:ext cx="7400925" cy="461665"/>
          </a:xfrm>
          <a:prstGeom prst="rect">
            <a:avLst/>
          </a:prstGeom>
        </p:spPr>
        <p:txBody>
          <a:bodyPr wrap="square">
            <a:spAutoFit/>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a:t>
            </a: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TIPO DE PROPAGANDA GUBERNAMENTAL DEL PERIODO DE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CAMPAÑAS</a:t>
            </a: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pic>
        <p:nvPicPr>
          <p:cNvPr id="1126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363" y="1322915"/>
            <a:ext cx="8143875" cy="4495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133567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51600"/>
            <a:ext cx="2133600" cy="365125"/>
          </a:xfrm>
        </p:spPr>
        <p:txBody>
          <a:bodyPr/>
          <a:lstStyle/>
          <a:p>
            <a:pPr>
              <a:defRPr/>
            </a:pPr>
            <a:fld id="{F01EADD6-7A96-4382-98CC-E38E2EA67CF8}" type="slidenum">
              <a:rPr lang="es-ES"/>
              <a:pPr>
                <a:defRPr/>
              </a:pPr>
              <a:t>69</a:t>
            </a:fld>
            <a:endParaRPr lang="es-ES" dirty="0"/>
          </a:p>
        </p:txBody>
      </p:sp>
      <p:sp>
        <p:nvSpPr>
          <p:cNvPr id="3" name="Rectangle 5"/>
          <p:cNvSpPr>
            <a:spLocks noChangeArrowheads="1"/>
          </p:cNvSpPr>
          <p:nvPr/>
        </p:nvSpPr>
        <p:spPr bwMode="auto">
          <a:xfrm>
            <a:off x="700088" y="1482725"/>
            <a:ext cx="7705725" cy="1876425"/>
          </a:xfrm>
          <a:prstGeom prst="rect">
            <a:avLst/>
          </a:prstGeom>
          <a:noFill/>
          <a:ln>
            <a:noFill/>
          </a:ln>
          <a:effectLst/>
          <a:extLst/>
        </p:spPr>
        <p:txBody>
          <a:bodyPr anchor="ctr">
            <a:spAutoFit/>
          </a:bodyPr>
          <a:lstStyle/>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Evento Masivo</a:t>
            </a:r>
          </a:p>
          <a:p>
            <a:pPr algn="just">
              <a:defRPr/>
            </a:pPr>
            <a:r>
              <a:rPr lang="es-ES" sz="1200" b="1" dirty="0">
                <a:cs typeface="Times New Roman" pitchFamily="18" charset="0"/>
              </a:rPr>
              <a:t> </a:t>
            </a:r>
            <a:endParaRPr lang="es-MX" sz="1200" dirty="0">
              <a:cs typeface="Times New Roman" pitchFamily="18" charset="0"/>
            </a:endParaRPr>
          </a:p>
          <a:p>
            <a:pPr algn="just">
              <a:defRPr/>
            </a:pPr>
            <a:r>
              <a:rPr lang="es-ES" sz="1200" b="1" dirty="0">
                <a:cs typeface="Times New Roman" pitchFamily="18" charset="0"/>
              </a:rPr>
              <a:t> </a:t>
            </a:r>
            <a:endParaRPr lang="es-MX" sz="1200" dirty="0">
              <a:cs typeface="Times New Roman" pitchFamily="18" charset="0"/>
            </a:endParaRPr>
          </a:p>
          <a:p>
            <a:pPr algn="just">
              <a:defRPr/>
            </a:pPr>
            <a:r>
              <a:rPr lang="es-ES" dirty="0">
                <a:cs typeface="Times New Roman" pitchFamily="18" charset="0"/>
              </a:rPr>
              <a:t>Se contemplan los elementos de logística y </a:t>
            </a:r>
            <a:r>
              <a:rPr lang="es-ES" dirty="0" smtClean="0">
                <a:cs typeface="Times New Roman" pitchFamily="18" charset="0"/>
              </a:rPr>
              <a:t>promocionales, </a:t>
            </a:r>
            <a:r>
              <a:rPr lang="es-ES" dirty="0">
                <a:cs typeface="Times New Roman" pitchFamily="18" charset="0"/>
              </a:rPr>
              <a:t>utilizados por los </a:t>
            </a:r>
            <a:r>
              <a:rPr lang="es-ES" dirty="0" smtClean="0">
                <a:cs typeface="Times New Roman" pitchFamily="18" charset="0"/>
              </a:rPr>
              <a:t>Actores Políticos y </a:t>
            </a:r>
            <a:r>
              <a:rPr lang="es-ES" dirty="0">
                <a:cs typeface="Times New Roman" pitchFamily="18" charset="0"/>
              </a:rPr>
              <a:t>diferentes </a:t>
            </a:r>
            <a:r>
              <a:rPr lang="es-ES" dirty="0" smtClean="0">
                <a:cs typeface="Times New Roman" pitchFamily="18" charset="0"/>
              </a:rPr>
              <a:t>Instancias de Gobierno, </a:t>
            </a:r>
            <a:r>
              <a:rPr lang="es-ES" dirty="0">
                <a:cs typeface="Times New Roman" pitchFamily="18" charset="0"/>
              </a:rPr>
              <a:t>dentro de los eventos masivos, </a:t>
            </a:r>
            <a:r>
              <a:rPr lang="es-ES" dirty="0" smtClean="0">
                <a:cs typeface="Times New Roman" pitchFamily="18" charset="0"/>
              </a:rPr>
              <a:t>como jornadas </a:t>
            </a:r>
            <a:r>
              <a:rPr lang="es-ES" dirty="0">
                <a:cs typeface="Times New Roman" pitchFamily="18" charset="0"/>
              </a:rPr>
              <a:t>comunitarias, eventos culturales </a:t>
            </a:r>
            <a:r>
              <a:rPr lang="es-ES" dirty="0" smtClean="0">
                <a:cs typeface="Times New Roman" pitchFamily="18" charset="0"/>
              </a:rPr>
              <a:t>ó </a:t>
            </a:r>
            <a:r>
              <a:rPr lang="es-ES" dirty="0">
                <a:cs typeface="Times New Roman" pitchFamily="18" charset="0"/>
              </a:rPr>
              <a:t>de </a:t>
            </a:r>
            <a:r>
              <a:rPr lang="es-ES" dirty="0" smtClean="0">
                <a:cs typeface="Times New Roman" pitchFamily="18" charset="0"/>
              </a:rPr>
              <a:t>entretenimiento y mítines, </a:t>
            </a:r>
            <a:r>
              <a:rPr lang="es-ES" dirty="0">
                <a:cs typeface="Times New Roman" pitchFamily="18" charset="0"/>
              </a:rPr>
              <a:t>entre otros.</a:t>
            </a:r>
            <a:endParaRPr lang="es-MX" dirty="0">
              <a:cs typeface="Times New Roman" pitchFamily="18" charset="0"/>
            </a:endParaRPr>
          </a:p>
        </p:txBody>
      </p:sp>
    </p:spTree>
    <p:extLst>
      <p:ext uri="{BB962C8B-B14F-4D97-AF65-F5344CB8AC3E}">
        <p14:creationId xmlns:p14="http://schemas.microsoft.com/office/powerpoint/2010/main" val="4446063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6905625" y="6438900"/>
            <a:ext cx="2133600" cy="365125"/>
          </a:xfrm>
        </p:spPr>
        <p:txBody>
          <a:bodyPr/>
          <a:lstStyle/>
          <a:p>
            <a:pPr>
              <a:defRPr/>
            </a:pPr>
            <a:fld id="{F02E31D8-9117-4CEA-A060-3024CD5F06B6}" type="slidenum">
              <a:rPr lang="es-ES"/>
              <a:pPr>
                <a:defRPr/>
              </a:pPr>
              <a:t>7</a:t>
            </a:fld>
            <a:endParaRPr lang="es-ES" dirty="0"/>
          </a:p>
        </p:txBody>
      </p:sp>
      <p:sp>
        <p:nvSpPr>
          <p:cNvPr id="8194" name="3 Título"/>
          <p:cNvSpPr>
            <a:spLocks noGrp="1"/>
          </p:cNvSpPr>
          <p:nvPr>
            <p:ph type="ctrTitle"/>
          </p:nvPr>
        </p:nvSpPr>
        <p:spPr>
          <a:xfrm>
            <a:off x="900113" y="752920"/>
            <a:ext cx="7343775" cy="720725"/>
          </a:xfrm>
        </p:spPr>
        <p:txBody>
          <a:bodyPr/>
          <a:lstStyle/>
          <a:p>
            <a:pPr>
              <a:defRPr/>
            </a:pPr>
            <a:r>
              <a:rPr lang="es-MX" sz="2000" b="1" dirty="0" smtClean="0">
                <a:solidFill>
                  <a:srgbClr val="7030A0"/>
                </a:solidFill>
                <a:effectLst>
                  <a:outerShdw blurRad="38100" dist="38100" dir="2700000" algn="tl">
                    <a:srgbClr val="C0C0C0"/>
                  </a:outerShdw>
                </a:effectLst>
                <a:ea typeface="Times New Roman" pitchFamily="18" charset="0"/>
                <a:cs typeface="Arial" charset="0"/>
              </a:rPr>
              <a:t>III. PRESENTACIÓN</a:t>
            </a:r>
            <a:endParaRPr lang="es-MX" sz="2800" dirty="0" smtClean="0">
              <a:ea typeface="Times New Roman" pitchFamily="18" charset="0"/>
              <a:cs typeface="Arial" charset="0"/>
            </a:endParaRPr>
          </a:p>
        </p:txBody>
      </p:sp>
      <p:sp>
        <p:nvSpPr>
          <p:cNvPr id="7172" name="1 Subtítulo"/>
          <p:cNvSpPr>
            <a:spLocks noGrp="1"/>
          </p:cNvSpPr>
          <p:nvPr>
            <p:ph type="subTitle" idx="1"/>
          </p:nvPr>
        </p:nvSpPr>
        <p:spPr>
          <a:xfrm>
            <a:off x="498474" y="1564260"/>
            <a:ext cx="8321676" cy="4931790"/>
          </a:xfrm>
        </p:spPr>
        <p:txBody>
          <a:bodyPr>
            <a:normAutofit/>
          </a:bodyPr>
          <a:lstStyle/>
          <a:p>
            <a:pPr algn="just">
              <a:lnSpc>
                <a:spcPct val="80000"/>
              </a:lnSpc>
            </a:pPr>
            <a:r>
              <a:rPr lang="es-ES_tradnl" sz="1800" dirty="0">
                <a:solidFill>
                  <a:schemeClr val="tx1"/>
                </a:solidFill>
                <a:cs typeface="Arial" pitchFamily="34" charset="0"/>
              </a:rPr>
              <a:t>El presente documento contiene la información del Monitoreo a Medios de Comunicación Alternos </a:t>
            </a:r>
            <a:r>
              <a:rPr lang="es-ES_tradnl" sz="1800" dirty="0" smtClean="0">
                <a:solidFill>
                  <a:schemeClr val="tx1"/>
                </a:solidFill>
                <a:cs typeface="Arial" pitchFamily="34" charset="0"/>
              </a:rPr>
              <a:t>de los Periodos </a:t>
            </a:r>
            <a:r>
              <a:rPr lang="es-ES_tradnl" sz="1800" dirty="0">
                <a:solidFill>
                  <a:schemeClr val="tx1"/>
                </a:solidFill>
                <a:cs typeface="Arial" pitchFamily="34" charset="0"/>
              </a:rPr>
              <a:t>de Precampañas, </a:t>
            </a:r>
            <a:r>
              <a:rPr lang="es-ES_tradnl" sz="1800" dirty="0" err="1">
                <a:solidFill>
                  <a:schemeClr val="tx1"/>
                </a:solidFill>
                <a:cs typeface="Arial" pitchFamily="34" charset="0"/>
              </a:rPr>
              <a:t>Intercampañas</a:t>
            </a:r>
            <a:r>
              <a:rPr lang="es-ES_tradnl" sz="1800" dirty="0">
                <a:solidFill>
                  <a:schemeClr val="tx1"/>
                </a:solidFill>
                <a:cs typeface="Arial" pitchFamily="34" charset="0"/>
              </a:rPr>
              <a:t>, </a:t>
            </a:r>
            <a:r>
              <a:rPr lang="es-ES_tradnl" sz="1800" dirty="0" smtClean="0">
                <a:solidFill>
                  <a:schemeClr val="tx1"/>
                </a:solidFill>
                <a:cs typeface="Arial" pitchFamily="34" charset="0"/>
              </a:rPr>
              <a:t>Campañas, así como la fase que </a:t>
            </a:r>
            <a:r>
              <a:rPr lang="es-ES_tradnl" sz="1800" dirty="0">
                <a:solidFill>
                  <a:schemeClr val="tx1"/>
                </a:solidFill>
                <a:cs typeface="Arial" pitchFamily="34" charset="0"/>
              </a:rPr>
              <a:t>comprende del 30 de junio al 3 de julio, que para este </a:t>
            </a:r>
            <a:r>
              <a:rPr lang="es-ES_tradnl" sz="1800" dirty="0" smtClean="0">
                <a:solidFill>
                  <a:schemeClr val="tx1"/>
                </a:solidFill>
                <a:cs typeface="Arial" pitchFamily="34" charset="0"/>
              </a:rPr>
              <a:t>proceso</a:t>
            </a:r>
            <a:r>
              <a:rPr lang="es-ES_tradnl" sz="1800" dirty="0">
                <a:solidFill>
                  <a:schemeClr val="tx1"/>
                </a:solidFill>
                <a:cs typeface="Arial" pitchFamily="34" charset="0"/>
              </a:rPr>
              <a:t> </a:t>
            </a:r>
            <a:r>
              <a:rPr lang="es-ES_tradnl" sz="1800" dirty="0" smtClean="0">
                <a:solidFill>
                  <a:schemeClr val="tx1"/>
                </a:solidFill>
                <a:cs typeface="Arial" pitchFamily="34" charset="0"/>
              </a:rPr>
              <a:t>comprendió </a:t>
            </a:r>
            <a:r>
              <a:rPr lang="es-ES_tradnl" sz="1800" dirty="0">
                <a:solidFill>
                  <a:schemeClr val="tx1"/>
                </a:solidFill>
                <a:cs typeface="Arial" pitchFamily="34" charset="0"/>
              </a:rPr>
              <a:t>del 17 de marzo al 3 de julio del presente año, en lo relativo al: Personal que </a:t>
            </a:r>
            <a:r>
              <a:rPr lang="es-ES_tradnl" sz="1800" dirty="0" smtClean="0">
                <a:solidFill>
                  <a:schemeClr val="tx1"/>
                </a:solidFill>
                <a:cs typeface="Arial" pitchFamily="34" charset="0"/>
              </a:rPr>
              <a:t>llevó </a:t>
            </a:r>
            <a:r>
              <a:rPr lang="es-ES_tradnl" sz="1800" dirty="0">
                <a:solidFill>
                  <a:schemeClr val="tx1"/>
                </a:solidFill>
                <a:cs typeface="Arial" pitchFamily="34" charset="0"/>
              </a:rPr>
              <a:t>a cabo la actividad de Monitoreo; asignación de áreas de monitoreo a cada uno de los </a:t>
            </a:r>
            <a:r>
              <a:rPr lang="es-ES_tradnl" sz="1800" dirty="0" err="1" smtClean="0">
                <a:solidFill>
                  <a:schemeClr val="tx1"/>
                </a:solidFill>
                <a:cs typeface="Arial" pitchFamily="34" charset="0"/>
              </a:rPr>
              <a:t>Monitoristas</a:t>
            </a:r>
            <a:r>
              <a:rPr lang="es-ES_tradnl" sz="1800" dirty="0">
                <a:solidFill>
                  <a:schemeClr val="tx1"/>
                </a:solidFill>
                <a:cs typeface="Arial" pitchFamily="34" charset="0"/>
              </a:rPr>
              <a:t>;</a:t>
            </a:r>
            <a:r>
              <a:rPr lang="es-ES_tradnl" sz="1800" dirty="0" smtClean="0">
                <a:solidFill>
                  <a:schemeClr val="tx1"/>
                </a:solidFill>
                <a:cs typeface="Arial" pitchFamily="34" charset="0"/>
              </a:rPr>
              <a:t> </a:t>
            </a:r>
            <a:r>
              <a:rPr lang="es-ES_tradnl" sz="1800" dirty="0">
                <a:solidFill>
                  <a:schemeClr val="tx1"/>
                </a:solidFill>
                <a:cs typeface="Arial" pitchFamily="34" charset="0"/>
              </a:rPr>
              <a:t>número de recorridos en cada una de las áreas </a:t>
            </a:r>
            <a:r>
              <a:rPr lang="es-ES_tradnl" sz="1800" dirty="0" smtClean="0">
                <a:solidFill>
                  <a:schemeClr val="tx1"/>
                </a:solidFill>
                <a:cs typeface="Arial" pitchFamily="34" charset="0"/>
              </a:rPr>
              <a:t>asignadas; </a:t>
            </a:r>
            <a:r>
              <a:rPr lang="es-ES_tradnl" sz="1800" dirty="0">
                <a:solidFill>
                  <a:schemeClr val="tx1"/>
                </a:solidFill>
                <a:cs typeface="Arial" pitchFamily="34" charset="0"/>
              </a:rPr>
              <a:t>concentrado de productividad </a:t>
            </a:r>
            <a:r>
              <a:rPr lang="es-ES_tradnl" sz="1800" dirty="0" smtClean="0">
                <a:solidFill>
                  <a:schemeClr val="tx1"/>
                </a:solidFill>
                <a:cs typeface="Arial" pitchFamily="34" charset="0"/>
              </a:rPr>
              <a:t>diaria; </a:t>
            </a:r>
            <a:r>
              <a:rPr lang="es-ES_tradnl" sz="1800" dirty="0">
                <a:solidFill>
                  <a:schemeClr val="tx1"/>
                </a:solidFill>
                <a:cs typeface="Arial" pitchFamily="34" charset="0"/>
              </a:rPr>
              <a:t>remociones de Coordinadores Distritales y </a:t>
            </a:r>
            <a:r>
              <a:rPr lang="es-ES_tradnl" sz="1800" dirty="0" err="1" smtClean="0">
                <a:solidFill>
                  <a:schemeClr val="tx1"/>
                </a:solidFill>
                <a:cs typeface="Arial" pitchFamily="34" charset="0"/>
              </a:rPr>
              <a:t>Monitoristas</a:t>
            </a:r>
            <a:r>
              <a:rPr lang="es-ES_tradnl" sz="1800" dirty="0">
                <a:solidFill>
                  <a:schemeClr val="tx1"/>
                </a:solidFill>
                <a:cs typeface="Arial" pitchFamily="34" charset="0"/>
              </a:rPr>
              <a:t>;</a:t>
            </a:r>
            <a:r>
              <a:rPr lang="es-ES_tradnl" sz="1800" dirty="0" smtClean="0">
                <a:solidFill>
                  <a:schemeClr val="tx1"/>
                </a:solidFill>
                <a:cs typeface="Arial" pitchFamily="34" charset="0"/>
              </a:rPr>
              <a:t> </a:t>
            </a:r>
            <a:r>
              <a:rPr lang="es-ES_tradnl" sz="1800" dirty="0">
                <a:solidFill>
                  <a:schemeClr val="tx1"/>
                </a:solidFill>
                <a:cs typeface="Arial" pitchFamily="34" charset="0"/>
              </a:rPr>
              <a:t>incidencias </a:t>
            </a:r>
            <a:r>
              <a:rPr lang="es-ES_tradnl" sz="1800" dirty="0" smtClean="0">
                <a:solidFill>
                  <a:schemeClr val="tx1"/>
                </a:solidFill>
                <a:cs typeface="Arial" pitchFamily="34" charset="0"/>
              </a:rPr>
              <a:t>presentadas; </a:t>
            </a:r>
            <a:r>
              <a:rPr lang="es-ES_tradnl" sz="1800" dirty="0">
                <a:solidFill>
                  <a:schemeClr val="tx1"/>
                </a:solidFill>
                <a:cs typeface="Arial" pitchFamily="34" charset="0"/>
              </a:rPr>
              <a:t>levantamiento y captura de información generada </a:t>
            </a:r>
            <a:r>
              <a:rPr lang="es-ES_tradnl" sz="1800" dirty="0" smtClean="0">
                <a:solidFill>
                  <a:schemeClr val="tx1"/>
                </a:solidFill>
                <a:cs typeface="Arial" pitchFamily="34" charset="0"/>
              </a:rPr>
              <a:t>por </a:t>
            </a:r>
            <a:r>
              <a:rPr lang="es-ES_tradnl" sz="1800" dirty="0">
                <a:solidFill>
                  <a:schemeClr val="tx1"/>
                </a:solidFill>
                <a:cs typeface="Arial" pitchFamily="34" charset="0"/>
              </a:rPr>
              <a:t>los Actores Políticos </a:t>
            </a:r>
            <a:r>
              <a:rPr lang="es-ES_tradnl" sz="1800" dirty="0" smtClean="0">
                <a:solidFill>
                  <a:schemeClr val="tx1"/>
                </a:solidFill>
                <a:cs typeface="Arial" pitchFamily="34" charset="0"/>
              </a:rPr>
              <a:t>en la </a:t>
            </a:r>
            <a:r>
              <a:rPr lang="es-ES_tradnl" sz="1800" dirty="0">
                <a:solidFill>
                  <a:schemeClr val="tx1"/>
                </a:solidFill>
                <a:cs typeface="Arial" pitchFamily="34" charset="0"/>
              </a:rPr>
              <a:t>Propaganda </a:t>
            </a:r>
            <a:r>
              <a:rPr lang="es-ES_tradnl" sz="1800" dirty="0" smtClean="0">
                <a:solidFill>
                  <a:schemeClr val="tx1"/>
                </a:solidFill>
                <a:cs typeface="Arial" pitchFamily="34" charset="0"/>
              </a:rPr>
              <a:t>Gubernamental y Monitoreo Extraterritorial, </a:t>
            </a:r>
            <a:r>
              <a:rPr lang="es-ES_tradnl" sz="1800" dirty="0">
                <a:solidFill>
                  <a:schemeClr val="tx1"/>
                </a:solidFill>
                <a:cs typeface="Arial" pitchFamily="34" charset="0"/>
              </a:rPr>
              <a:t>así como de los tipos de Medios observados, de acuerdo a la siguiente clasificación:</a:t>
            </a:r>
          </a:p>
          <a:p>
            <a:pPr algn="l">
              <a:lnSpc>
                <a:spcPct val="80000"/>
              </a:lnSpc>
            </a:pPr>
            <a:endParaRPr lang="es-ES_tradnl" sz="1800" dirty="0" smtClean="0">
              <a:solidFill>
                <a:schemeClr val="tx1"/>
              </a:solidFill>
              <a:cs typeface="Arial" pitchFamily="34" charset="0"/>
            </a:endParaRPr>
          </a:p>
          <a:p>
            <a:pPr algn="l">
              <a:lnSpc>
                <a:spcPct val="80000"/>
              </a:lnSpc>
              <a:buFontTx/>
              <a:buChar char="•"/>
            </a:pPr>
            <a:r>
              <a:rPr lang="es-ES_tradnl" sz="1800" dirty="0" smtClean="0">
                <a:solidFill>
                  <a:schemeClr val="tx1"/>
                </a:solidFill>
                <a:cs typeface="Arial" pitchFamily="34" charset="0"/>
              </a:rPr>
              <a:t>Alternos </a:t>
            </a:r>
          </a:p>
          <a:p>
            <a:pPr algn="l">
              <a:lnSpc>
                <a:spcPct val="80000"/>
              </a:lnSpc>
              <a:buFontTx/>
              <a:buChar char="•"/>
            </a:pPr>
            <a:r>
              <a:rPr lang="es-ES_tradnl" sz="1800" dirty="0" smtClean="0">
                <a:solidFill>
                  <a:schemeClr val="tx1"/>
                </a:solidFill>
                <a:cs typeface="Arial" pitchFamily="34" charset="0"/>
              </a:rPr>
              <a:t>Transporte</a:t>
            </a:r>
          </a:p>
          <a:p>
            <a:pPr algn="l">
              <a:lnSpc>
                <a:spcPct val="80000"/>
              </a:lnSpc>
              <a:buFontTx/>
              <a:buChar char="•"/>
            </a:pPr>
            <a:r>
              <a:rPr lang="es-ES_tradnl" sz="1800" dirty="0" smtClean="0">
                <a:solidFill>
                  <a:schemeClr val="tx1"/>
                </a:solidFill>
                <a:cs typeface="Arial" pitchFamily="34" charset="0"/>
              </a:rPr>
              <a:t>Material Testimonial y </a:t>
            </a:r>
          </a:p>
          <a:p>
            <a:pPr algn="l">
              <a:lnSpc>
                <a:spcPct val="80000"/>
              </a:lnSpc>
              <a:buFontTx/>
              <a:buChar char="•"/>
            </a:pPr>
            <a:r>
              <a:rPr lang="es-ES_tradnl" sz="1800" dirty="0" smtClean="0">
                <a:solidFill>
                  <a:schemeClr val="tx1"/>
                </a:solidFill>
                <a:cs typeface="Arial" pitchFamily="34" charset="0"/>
              </a:rPr>
              <a:t>Evento Masivo</a:t>
            </a:r>
            <a:endParaRPr lang="es-MX" sz="1800" dirty="0" smtClean="0">
              <a:solidFill>
                <a:schemeClr val="tx1"/>
              </a:solidFill>
              <a:cs typeface="Arial" pitchFamily="34" charset="0"/>
            </a:endParaRPr>
          </a:p>
          <a:p>
            <a:pPr algn="l">
              <a:lnSpc>
                <a:spcPct val="80000"/>
              </a:lnSpc>
            </a:pPr>
            <a:endParaRPr lang="es-ES_tradnl" sz="1600" dirty="0" smtClean="0">
              <a:solidFill>
                <a:schemeClr val="tx1"/>
              </a:solidFill>
            </a:endParaRPr>
          </a:p>
          <a:p>
            <a:pPr algn="just">
              <a:lnSpc>
                <a:spcPct val="80000"/>
              </a:lnSpc>
            </a:pPr>
            <a:endParaRPr lang="es-MX" sz="1600" dirty="0" smtClean="0">
              <a:solidFill>
                <a:schemeClr val="tx1"/>
              </a:solidFill>
            </a:endParaRPr>
          </a:p>
          <a:p>
            <a:pPr algn="just">
              <a:lnSpc>
                <a:spcPct val="80000"/>
              </a:lnSpc>
            </a:pPr>
            <a:r>
              <a:rPr lang="es-MX" sz="1600" dirty="0" smtClean="0">
                <a:solidFill>
                  <a:schemeClr val="tx1"/>
                </a:solidFill>
              </a:rPr>
              <a:t> </a:t>
            </a:r>
          </a:p>
        </p:txBody>
      </p:sp>
    </p:spTree>
    <p:extLst>
      <p:ext uri="{BB962C8B-B14F-4D97-AF65-F5344CB8AC3E}">
        <p14:creationId xmlns:p14="http://schemas.microsoft.com/office/powerpoint/2010/main" val="7016236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24675" y="6461125"/>
            <a:ext cx="2133600" cy="365125"/>
          </a:xfrm>
        </p:spPr>
        <p:txBody>
          <a:bodyPr/>
          <a:lstStyle/>
          <a:p>
            <a:pPr>
              <a:defRPr/>
            </a:pPr>
            <a:fld id="{ACFE410A-DB22-47E8-AE41-9943F0EE2624}" type="slidenum">
              <a:rPr lang="es-ES" smtClean="0"/>
              <a:pPr>
                <a:defRPr/>
              </a:pPr>
              <a:t>70</a:t>
            </a:fld>
            <a:endParaRPr lang="es-ES" dirty="0"/>
          </a:p>
        </p:txBody>
      </p:sp>
      <p:sp>
        <p:nvSpPr>
          <p:cNvPr id="5" name="Rectangle 5"/>
          <p:cNvSpPr>
            <a:spLocks noChangeArrowheads="1"/>
          </p:cNvSpPr>
          <p:nvPr/>
        </p:nvSpPr>
        <p:spPr bwMode="auto">
          <a:xfrm>
            <a:off x="755650" y="1523166"/>
            <a:ext cx="7704138" cy="2831544"/>
          </a:xfrm>
          <a:prstGeom prst="rect">
            <a:avLst/>
          </a:prstGeom>
          <a:noFill/>
          <a:ln>
            <a:noFill/>
          </a:ln>
          <a:effectLst/>
          <a:extLst/>
        </p:spPr>
        <p:txBody>
          <a:bodyPr anchor="ctr">
            <a:spAutoFit/>
          </a:bodyPr>
          <a:lstStyle/>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TOTAL GENERAL DE LA PROPAGANDA </a:t>
            </a:r>
          </a:p>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POR TIPO DE EVENTO MASIVO</a:t>
            </a:r>
          </a:p>
          <a:p>
            <a:pPr algn="just">
              <a:defRPr/>
            </a:pPr>
            <a:r>
              <a:rPr lang="es-ES" sz="1200" b="1" dirty="0">
                <a:cs typeface="Times New Roman" pitchFamily="18" charset="0"/>
              </a:rPr>
              <a:t> </a:t>
            </a:r>
            <a:endParaRPr lang="es-MX" sz="1200" dirty="0">
              <a:cs typeface="Times New Roman" pitchFamily="18" charset="0"/>
            </a:endParaRPr>
          </a:p>
          <a:p>
            <a:pPr algn="just">
              <a:defRPr/>
            </a:pPr>
            <a:r>
              <a:rPr lang="es-ES" sz="1200" b="1" dirty="0">
                <a:cs typeface="Times New Roman" pitchFamily="18" charset="0"/>
              </a:rPr>
              <a:t> </a:t>
            </a:r>
          </a:p>
          <a:p>
            <a:pPr algn="just">
              <a:defRPr/>
            </a:pPr>
            <a:endParaRPr lang="es-ES" sz="1200" b="1" dirty="0">
              <a:cs typeface="Times New Roman" pitchFamily="18" charset="0"/>
            </a:endParaRPr>
          </a:p>
          <a:p>
            <a:pPr algn="just">
              <a:defRPr/>
            </a:pPr>
            <a:endParaRPr lang="es-MX" sz="1200" dirty="0">
              <a:cs typeface="Times New Roman" pitchFamily="18" charset="0"/>
            </a:endParaRPr>
          </a:p>
          <a:p>
            <a:pPr algn="ctr">
              <a:defRPr/>
            </a:pPr>
            <a:r>
              <a:rPr lang="es-ES" dirty="0">
                <a:cs typeface="Times New Roman" pitchFamily="18" charset="0"/>
              </a:rPr>
              <a:t>«D1»  POR PARTIDO </a:t>
            </a:r>
            <a:r>
              <a:rPr lang="es-ES" dirty="0" smtClean="0">
                <a:cs typeface="Times New Roman" pitchFamily="18" charset="0"/>
              </a:rPr>
              <a:t>POLÍTICO O COALICIÓN ------------------------------------ 1,048</a:t>
            </a:r>
            <a:endParaRPr lang="es-ES" dirty="0">
              <a:cs typeface="Times New Roman" pitchFamily="18" charset="0"/>
            </a:endParaRPr>
          </a:p>
          <a:p>
            <a:pPr algn="ctr">
              <a:defRPr/>
            </a:pPr>
            <a:endParaRPr lang="es-ES" dirty="0">
              <a:cs typeface="Times New Roman" pitchFamily="18" charset="0"/>
            </a:endParaRPr>
          </a:p>
          <a:p>
            <a:pPr algn="ctr">
              <a:defRPr/>
            </a:pPr>
            <a:r>
              <a:rPr lang="es-ES" dirty="0">
                <a:cs typeface="Times New Roman" pitchFamily="18" charset="0"/>
              </a:rPr>
              <a:t>«D2» POR TIPO DE PROPAGANDA GUBERNAMENTAL </a:t>
            </a:r>
            <a:r>
              <a:rPr lang="es-ES" dirty="0" smtClean="0">
                <a:cs typeface="Times New Roman" pitchFamily="18" charset="0"/>
              </a:rPr>
              <a:t>--------------------------- 152</a:t>
            </a:r>
            <a:endParaRPr lang="es-ES" dirty="0">
              <a:cs typeface="Times New Roman" pitchFamily="18" charset="0"/>
            </a:endParaRPr>
          </a:p>
          <a:p>
            <a:pPr algn="ctr">
              <a:defRPr/>
            </a:pPr>
            <a:endParaRPr lang="es-ES" dirty="0">
              <a:cs typeface="Times New Roman" pitchFamily="18" charset="0"/>
            </a:endParaRPr>
          </a:p>
          <a:p>
            <a:pPr algn="ctr">
              <a:defRPr/>
            </a:pPr>
            <a:r>
              <a:rPr lang="es-ES" dirty="0">
                <a:cs typeface="Times New Roman" pitchFamily="18" charset="0"/>
              </a:rPr>
              <a:t>TOTAL «D1 </a:t>
            </a:r>
            <a:r>
              <a:rPr lang="es-ES" dirty="0" smtClean="0">
                <a:cs typeface="Times New Roman" pitchFamily="18" charset="0"/>
              </a:rPr>
              <a:t>+ </a:t>
            </a:r>
            <a:r>
              <a:rPr lang="es-ES" dirty="0">
                <a:cs typeface="Times New Roman" pitchFamily="18" charset="0"/>
              </a:rPr>
              <a:t>D2» </a:t>
            </a:r>
            <a:r>
              <a:rPr lang="es-ES" dirty="0" smtClean="0">
                <a:cs typeface="Times New Roman" pitchFamily="18" charset="0"/>
              </a:rPr>
              <a:t>---------------------------------------------------------------------- 1,200</a:t>
            </a:r>
            <a:endParaRPr lang="es-MX" dirty="0">
              <a:cs typeface="Times New Roman" pitchFamily="18" charset="0"/>
            </a:endParaRPr>
          </a:p>
        </p:txBody>
      </p:sp>
    </p:spTree>
    <p:extLst>
      <p:ext uri="{BB962C8B-B14F-4D97-AF65-F5344CB8AC3E}">
        <p14:creationId xmlns:p14="http://schemas.microsoft.com/office/powerpoint/2010/main" val="23797172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xfrm>
            <a:off x="6943725" y="6451600"/>
            <a:ext cx="2133600" cy="365125"/>
          </a:xfrm>
        </p:spPr>
        <p:txBody>
          <a:bodyPr/>
          <a:lstStyle/>
          <a:p>
            <a:pPr>
              <a:defRPr/>
            </a:pPr>
            <a:fld id="{1AA299FD-C630-4658-92B9-A218F70AD71C}" type="slidenum">
              <a:rPr lang="es-ES"/>
              <a:pPr>
                <a:defRPr/>
              </a:pPr>
              <a:t>71</a:t>
            </a:fld>
            <a:endParaRPr lang="es-ES" dirty="0"/>
          </a:p>
        </p:txBody>
      </p:sp>
      <p:sp>
        <p:nvSpPr>
          <p:cNvPr id="12" name="11 Rectángulo"/>
          <p:cNvSpPr/>
          <p:nvPr/>
        </p:nvSpPr>
        <p:spPr>
          <a:xfrm>
            <a:off x="932445" y="663465"/>
            <a:ext cx="7233712" cy="769441"/>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CUADRO GENERAL DE ELEMENTOS PROPAGANDÍSTICOS OBSERVADOS</a:t>
            </a:r>
          </a:p>
          <a:p>
            <a:pPr algn="ctr">
              <a:defRPr/>
            </a:pPr>
            <a:endParaRPr lang="es-ES" sz="8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POR PARTIDO </a:t>
            </a: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POLÍTICO O COALICIÓN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DEL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rPr>
              <a:t>17 DE MARZO AL </a:t>
            </a: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rPr>
              <a:t>29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rPr>
              <a:t>DE JUNIO</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endParaRPr>
          </a:p>
        </p:txBody>
      </p:sp>
      <p:sp>
        <p:nvSpPr>
          <p:cNvPr id="46085" name="1 CuadroTexto"/>
          <p:cNvSpPr txBox="1">
            <a:spLocks noChangeArrowheads="1"/>
          </p:cNvSpPr>
          <p:nvPr/>
        </p:nvSpPr>
        <p:spPr bwMode="auto">
          <a:xfrm>
            <a:off x="323850" y="1275672"/>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TABLA «D1»</a:t>
            </a:r>
          </a:p>
        </p:txBody>
      </p:sp>
      <p:sp>
        <p:nvSpPr>
          <p:cNvPr id="46086" name="7 CuadroTexto"/>
          <p:cNvSpPr txBox="1">
            <a:spLocks noChangeArrowheads="1"/>
          </p:cNvSpPr>
          <p:nvPr/>
        </p:nvSpPr>
        <p:spPr bwMode="auto">
          <a:xfrm>
            <a:off x="3536569" y="5974080"/>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Fuente: Sistema de Monitoreo de la Unidad de Informática y Estadística.</a:t>
            </a:r>
          </a:p>
        </p:txBody>
      </p:sp>
      <p:graphicFrame>
        <p:nvGraphicFramePr>
          <p:cNvPr id="2" name="1 Tabla"/>
          <p:cNvGraphicFramePr>
            <a:graphicFrameLocks noGrp="1"/>
          </p:cNvGraphicFramePr>
          <p:nvPr>
            <p:extLst>
              <p:ext uri="{D42A27DB-BD31-4B8C-83A1-F6EECF244321}">
                <p14:modId xmlns:p14="http://schemas.microsoft.com/office/powerpoint/2010/main" val="3153037769"/>
              </p:ext>
            </p:extLst>
          </p:nvPr>
        </p:nvGraphicFramePr>
        <p:xfrm>
          <a:off x="746125" y="1587616"/>
          <a:ext cx="7322606" cy="1242605"/>
        </p:xfrm>
        <a:graphic>
          <a:graphicData uri="http://schemas.openxmlformats.org/drawingml/2006/table">
            <a:tbl>
              <a:tblPr/>
              <a:tblGrid>
                <a:gridCol w="1200814"/>
                <a:gridCol w="541543"/>
                <a:gridCol w="541543"/>
                <a:gridCol w="541543"/>
                <a:gridCol w="541543"/>
                <a:gridCol w="541543"/>
                <a:gridCol w="647498"/>
                <a:gridCol w="541543"/>
                <a:gridCol w="729906"/>
                <a:gridCol w="729906"/>
                <a:gridCol w="765224"/>
              </a:tblGrid>
              <a:tr h="191752">
                <a:tc>
                  <a:txBody>
                    <a:bodyPr/>
                    <a:lstStyle/>
                    <a:p>
                      <a:pPr algn="ctr" fontAlgn="ctr"/>
                      <a:endParaRPr lang="es-MX" sz="800" b="0" i="0" u="none" strike="noStrike">
                        <a:solidFill>
                          <a:srgbClr val="000000"/>
                        </a:solidFill>
                        <a:effectLst/>
                        <a:latin typeface="Arial"/>
                      </a:endParaRPr>
                    </a:p>
                  </a:txBody>
                  <a:tcPr marL="9525" marR="9525" marT="9525" marB="0" anchor="ctr">
                    <a:lnL>
                      <a:noFill/>
                    </a:lnL>
                    <a:lnR w="6350" cap="flat" cmpd="sng" algn="ctr">
                      <a:solidFill>
                        <a:srgbClr val="B1A0C7"/>
                      </a:solidFill>
                      <a:prstDash val="solid"/>
                      <a:round/>
                      <a:headEnd type="none" w="med" len="med"/>
                      <a:tailEnd type="none" w="med" len="med"/>
                    </a:lnR>
                    <a:lnT>
                      <a:noFill/>
                    </a:lnT>
                    <a:lnB w="6350" cap="flat" cmpd="sng" algn="ctr">
                      <a:solidFill>
                        <a:srgbClr val="B1A0C7"/>
                      </a:solidFill>
                      <a:prstDash val="solid"/>
                      <a:round/>
                      <a:headEnd type="none" w="med" len="med"/>
                      <a:tailEnd type="none" w="med" len="med"/>
                    </a:lnB>
                  </a:tcPr>
                </a:tc>
                <a:tc gridSpan="9">
                  <a:txBody>
                    <a:bodyPr/>
                    <a:lstStyle/>
                    <a:p>
                      <a:pPr algn="ctr" fontAlgn="ctr"/>
                      <a:r>
                        <a:rPr lang="es-MX" sz="900" b="1" i="0" u="none" strike="noStrike">
                          <a:solidFill>
                            <a:srgbClr val="FFFFFF"/>
                          </a:solidFill>
                          <a:effectLst/>
                          <a:latin typeface="Arial"/>
                        </a:rPr>
                        <a:t>PARTIDOS POLÍTICOS</a:t>
                      </a:r>
                    </a:p>
                  </a:txBody>
                  <a:tcPr marL="9525" marR="9525" marT="9525" marB="0" anchor="ctr">
                    <a:lnL w="6350" cap="flat" cmpd="sng" algn="ctr">
                      <a:solidFill>
                        <a:srgbClr val="B1A0C7"/>
                      </a:solidFill>
                      <a:prstDash val="solid"/>
                      <a:round/>
                      <a:headEnd type="none" w="med" len="med"/>
                      <a:tailEnd type="none" w="med" len="med"/>
                    </a:lnL>
                    <a:lnR>
                      <a:noFill/>
                    </a:lnR>
                    <a:lnT>
                      <a:noFill/>
                    </a:lnT>
                    <a:lnB w="6350" cap="flat" cmpd="sng" algn="ctr">
                      <a:solidFill>
                        <a:srgbClr val="B1A0C7"/>
                      </a:solidFill>
                      <a:prstDash val="solid"/>
                      <a:round/>
                      <a:headEnd type="none" w="med" len="med"/>
                      <a:tailEnd type="none" w="med" len="med"/>
                    </a:lnB>
                    <a:solidFill>
                      <a:srgbClr val="7030A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endParaRPr lang="es-MX" sz="800" b="0" i="0" u="none" strike="noStrike">
                        <a:solidFill>
                          <a:srgbClr val="000000"/>
                        </a:solidFill>
                        <a:effectLst/>
                        <a:latin typeface="Arial"/>
                      </a:endParaRPr>
                    </a:p>
                  </a:txBody>
                  <a:tcPr marL="9525" marR="9525" marT="9525" marB="0" anchor="ctr">
                    <a:lnL>
                      <a:noFill/>
                    </a:lnL>
                    <a:lnR>
                      <a:noFill/>
                    </a:lnR>
                    <a:lnT>
                      <a:noFill/>
                    </a:lnT>
                    <a:lnB w="6350" cap="flat" cmpd="sng" algn="ctr">
                      <a:solidFill>
                        <a:srgbClr val="B1A0C7"/>
                      </a:solidFill>
                      <a:prstDash val="solid"/>
                      <a:round/>
                      <a:headEnd type="none" w="med" len="med"/>
                      <a:tailEnd type="none" w="med" len="med"/>
                    </a:lnB>
                  </a:tcPr>
                </a:tc>
              </a:tr>
              <a:tr h="273932">
                <a:tc>
                  <a:txBody>
                    <a:bodyPr/>
                    <a:lstStyle/>
                    <a:p>
                      <a:pPr algn="ctr" fontAlgn="ctr"/>
                      <a:r>
                        <a:rPr lang="es-MX" sz="900" b="1" i="0" u="none" strike="noStrike">
                          <a:solidFill>
                            <a:srgbClr val="FFFFFF"/>
                          </a:solidFill>
                          <a:effectLst/>
                          <a:latin typeface="Arial"/>
                        </a:rPr>
                        <a:t>PERIODO</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solidFill>
                      <a:srgbClr val="FF3399"/>
                    </a:solidFill>
                  </a:tcPr>
                </a:tc>
                <a:tc>
                  <a:txBody>
                    <a:bodyPr/>
                    <a:lstStyle/>
                    <a:p>
                      <a:pPr algn="ctr" fontAlgn="ctr"/>
                      <a:r>
                        <a:rPr lang="es-MX" sz="600" b="0" i="0" u="none" strike="noStrike">
                          <a:solidFill>
                            <a:srgbClr val="7030A0"/>
                          </a:solidFill>
                          <a:effectLst/>
                          <a:latin typeface="Arial"/>
                        </a:rPr>
                        <a:t>PAN</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PRI</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PRD</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PT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PVEM</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CONVERGENCIA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NUEVA ALIANZA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COALICIÓN UNIDOS PODEMOS MÁS</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600" b="0" i="0" u="none" strike="noStrike">
                          <a:solidFill>
                            <a:srgbClr val="7030A0"/>
                          </a:solidFill>
                          <a:effectLst/>
                          <a:latin typeface="Arial"/>
                        </a:rPr>
                        <a:t>COALICIÓN UNIDOS POR TI</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900" b="1" i="0" u="none" strike="noStrike">
                          <a:solidFill>
                            <a:srgbClr val="FFFFFF"/>
                          </a:solidFill>
                          <a:effectLst/>
                          <a:latin typeface="Arial"/>
                        </a:rPr>
                        <a:t>TOTAL</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solidFill>
                      <a:srgbClr val="FF3399"/>
                    </a:solidFill>
                  </a:tcPr>
                </a:tc>
              </a:tr>
              <a:tr h="191752">
                <a:tc>
                  <a:txBody>
                    <a:bodyPr/>
                    <a:lstStyle/>
                    <a:p>
                      <a:pPr algn="ctr" fontAlgn="ctr"/>
                      <a:r>
                        <a:rPr lang="es-MX" sz="1000" b="1" i="0" u="none" strike="noStrike">
                          <a:solidFill>
                            <a:srgbClr val="7030A0"/>
                          </a:solidFill>
                          <a:effectLst/>
                          <a:latin typeface="Calibri"/>
                        </a:rPr>
                        <a:t>PRECAMPAÑA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4</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18</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r>
              <a:tr h="191752">
                <a:tc>
                  <a:txBody>
                    <a:bodyPr/>
                    <a:lstStyle/>
                    <a:p>
                      <a:pPr algn="ctr" fontAlgn="ctr"/>
                      <a:r>
                        <a:rPr lang="es-MX" sz="1000" b="1" i="0" u="none" strike="noStrike">
                          <a:solidFill>
                            <a:srgbClr val="7030A0"/>
                          </a:solidFill>
                          <a:effectLst/>
                          <a:latin typeface="Calibri"/>
                        </a:rPr>
                        <a:t>INTERCAMPAÑA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9</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16</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r>
              <a:tr h="191752">
                <a:tc>
                  <a:txBody>
                    <a:bodyPr/>
                    <a:lstStyle/>
                    <a:p>
                      <a:pPr algn="ctr" fontAlgn="ctr"/>
                      <a:r>
                        <a:rPr lang="es-MX" sz="1000" b="1" i="0" u="none" strike="noStrike">
                          <a:solidFill>
                            <a:srgbClr val="7030A0"/>
                          </a:solidFill>
                          <a:effectLst/>
                          <a:latin typeface="Calibri"/>
                        </a:rPr>
                        <a:t>CAMPAÑA</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58</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9</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1</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7</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83</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000" b="0" i="0" u="none" strike="noStrike">
                          <a:solidFill>
                            <a:srgbClr val="000000"/>
                          </a:solidFill>
                          <a:effectLst/>
                          <a:latin typeface="Calibri"/>
                        </a:rPr>
                        <a:t>856</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1,014</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r>
              <a:tr h="191752">
                <a:tc>
                  <a:txBody>
                    <a:bodyPr/>
                    <a:lstStyle/>
                    <a:p>
                      <a:pPr algn="ctr" fontAlgn="ctr"/>
                      <a:r>
                        <a:rPr lang="es-MX" sz="900" b="1" i="0" u="none" strike="noStrike">
                          <a:solidFill>
                            <a:srgbClr val="FFFFFF"/>
                          </a:solidFill>
                          <a:effectLst/>
                          <a:latin typeface="Arial"/>
                        </a:rPr>
                        <a:t>TOTAL</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solidFill>
                      <a:srgbClr val="FF3399"/>
                    </a:solidFill>
                  </a:tcPr>
                </a:tc>
                <a:tc>
                  <a:txBody>
                    <a:bodyPr/>
                    <a:lstStyle/>
                    <a:p>
                      <a:pPr algn="ctr" fontAlgn="ctr"/>
                      <a:r>
                        <a:rPr lang="es-MX" sz="1100" b="1" i="0" u="none" strike="noStrike">
                          <a:solidFill>
                            <a:srgbClr val="7030A0"/>
                          </a:solidFill>
                          <a:effectLst/>
                          <a:latin typeface="Calibri"/>
                        </a:rPr>
                        <a:t>59</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29</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7</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2</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4</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8</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83</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1100" b="1" i="0" u="none" strike="noStrike">
                          <a:solidFill>
                            <a:srgbClr val="7030A0"/>
                          </a:solidFill>
                          <a:effectLst/>
                          <a:latin typeface="Calibri"/>
                        </a:rPr>
                        <a:t>856</a:t>
                      </a:r>
                    </a:p>
                  </a:txBody>
                  <a:tcPr marL="9525" marR="9525" marT="9525" marB="0" anchor="ctr">
                    <a:lnL w="6350" cap="flat" cmpd="sng" algn="ctr">
                      <a:solidFill>
                        <a:srgbClr val="B1A0C7"/>
                      </a:solidFill>
                      <a:prstDash val="solid"/>
                      <a:round/>
                      <a:headEnd type="none" w="med" len="med"/>
                      <a:tailEnd type="none" w="med" len="med"/>
                    </a:lnL>
                    <a:lnR w="6350" cap="flat" cmpd="sng" algn="ctr">
                      <a:solidFill>
                        <a:srgbClr val="B1A0C7"/>
                      </a:solidFill>
                      <a:prstDash val="solid"/>
                      <a:round/>
                      <a:headEnd type="none" w="med" len="med"/>
                      <a:tailEnd type="none" w="med" len="med"/>
                    </a:lnR>
                    <a:lnT w="6350" cap="flat" cmpd="sng" algn="ctr">
                      <a:solidFill>
                        <a:srgbClr val="B1A0C7"/>
                      </a:solidFill>
                      <a:prstDash val="solid"/>
                      <a:round/>
                      <a:headEnd type="none" w="med" len="med"/>
                      <a:tailEnd type="none" w="med" len="med"/>
                    </a:lnT>
                    <a:lnB w="6350" cap="flat" cmpd="sng" algn="ctr">
                      <a:solidFill>
                        <a:srgbClr val="B1A0C7"/>
                      </a:solidFill>
                      <a:prstDash val="solid"/>
                      <a:round/>
                      <a:headEnd type="none" w="med" len="med"/>
                      <a:tailEnd type="none" w="med" len="med"/>
                    </a:lnB>
                  </a:tcPr>
                </a:tc>
                <a:tc>
                  <a:txBody>
                    <a:bodyPr/>
                    <a:lstStyle/>
                    <a:p>
                      <a:pPr algn="ctr" fontAlgn="ctr"/>
                      <a:r>
                        <a:rPr lang="es-MX" sz="900" b="1" i="0" u="none" strike="noStrike" dirty="0">
                          <a:solidFill>
                            <a:srgbClr val="FFFFFF"/>
                          </a:solidFill>
                          <a:effectLst/>
                          <a:latin typeface="Arial"/>
                        </a:rPr>
                        <a:t>1,048</a:t>
                      </a:r>
                    </a:p>
                  </a:txBody>
                  <a:tcPr marL="9525" marR="9525" marT="9525" marB="0" anchor="ctr">
                    <a:lnL w="6350" cap="flat" cmpd="sng" algn="ctr">
                      <a:solidFill>
                        <a:srgbClr val="B1A0C7"/>
                      </a:solidFill>
                      <a:prstDash val="solid"/>
                      <a:round/>
                      <a:headEnd type="none" w="med" len="med"/>
                      <a:tailEnd type="none" w="med" len="med"/>
                    </a:lnL>
                    <a:lnR>
                      <a:noFill/>
                    </a:lnR>
                    <a:lnT w="6350" cap="flat" cmpd="sng" algn="ctr">
                      <a:solidFill>
                        <a:srgbClr val="B1A0C7"/>
                      </a:solidFill>
                      <a:prstDash val="solid"/>
                      <a:round/>
                      <a:headEnd type="none" w="med" len="med"/>
                      <a:tailEnd type="none" w="med" len="med"/>
                    </a:lnT>
                    <a:lnB>
                      <a:noFill/>
                    </a:lnB>
                    <a:solidFill>
                      <a:srgbClr val="7030A0"/>
                    </a:solidFill>
                  </a:tcPr>
                </a:tc>
              </a:tr>
            </a:tbl>
          </a:graphicData>
        </a:graphic>
      </p:graphicFrame>
      <p:pic>
        <p:nvPicPr>
          <p:cNvPr id="6144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1019" y="2975001"/>
            <a:ext cx="5647028" cy="2999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28805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xfrm>
            <a:off x="6924675" y="6451600"/>
            <a:ext cx="2133600" cy="365125"/>
          </a:xfrm>
        </p:spPr>
        <p:txBody>
          <a:bodyPr/>
          <a:lstStyle/>
          <a:p>
            <a:pPr>
              <a:defRPr/>
            </a:pPr>
            <a:fld id="{FE97C66F-0004-4201-9D8F-B5511BC7C17D}" type="slidenum">
              <a:rPr lang="es-ES"/>
              <a:pPr>
                <a:defRPr/>
              </a:pPr>
              <a:t>72</a:t>
            </a:fld>
            <a:endParaRPr lang="es-ES" dirty="0"/>
          </a:p>
        </p:txBody>
      </p:sp>
      <p:sp>
        <p:nvSpPr>
          <p:cNvPr id="7" name="6 Rectángulo"/>
          <p:cNvSpPr/>
          <p:nvPr/>
        </p:nvSpPr>
        <p:spPr>
          <a:xfrm>
            <a:off x="932450" y="613572"/>
            <a:ext cx="7233712" cy="1015663"/>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CUADRO GENERAL DE ELEMENTOS PROPAGANDÍSTICOS OBSERVADOS </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POR PARTIDO </a:t>
            </a:r>
            <a:r>
              <a:rPr lang="es-ES" sz="1200" b="1" spc="300" dirty="0" smtClean="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POLÍTICO O COALICIÓN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DEL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rPr>
              <a:t>17 DE MARZO AL 29 DE JUNIO</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endParaRP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47109" name="1 CuadroTexto"/>
          <p:cNvSpPr txBox="1">
            <a:spLocks noChangeArrowheads="1"/>
          </p:cNvSpPr>
          <p:nvPr/>
        </p:nvSpPr>
        <p:spPr bwMode="auto">
          <a:xfrm>
            <a:off x="323850" y="1231519"/>
            <a:ext cx="84963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TABLA «D1»</a:t>
            </a:r>
          </a:p>
        </p:txBody>
      </p:sp>
      <p:sp>
        <p:nvSpPr>
          <p:cNvPr id="47110" name="7 CuadroTexto"/>
          <p:cNvSpPr txBox="1">
            <a:spLocks noChangeArrowheads="1"/>
          </p:cNvSpPr>
          <p:nvPr/>
        </p:nvSpPr>
        <p:spPr bwMode="auto">
          <a:xfrm>
            <a:off x="3527425" y="5970397"/>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Fuente: Sistema de Monitoreo de la Unidad de Informática y Estadística.</a:t>
            </a:r>
          </a:p>
        </p:txBody>
      </p:sp>
      <p:pic>
        <p:nvPicPr>
          <p:cNvPr id="624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7480" y="1507744"/>
            <a:ext cx="6343650" cy="4550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85537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xfrm>
            <a:off x="6934200" y="6451600"/>
            <a:ext cx="2133600" cy="365125"/>
          </a:xfrm>
        </p:spPr>
        <p:txBody>
          <a:bodyPr/>
          <a:lstStyle/>
          <a:p>
            <a:pPr>
              <a:defRPr/>
            </a:pPr>
            <a:fld id="{A3415E3D-E6AA-41C5-AC20-F3CCAC035E37}" type="slidenum">
              <a:rPr lang="es-ES"/>
              <a:pPr>
                <a:defRPr/>
              </a:pPr>
              <a:t>73</a:t>
            </a:fld>
            <a:endParaRPr lang="es-ES" dirty="0"/>
          </a:p>
        </p:txBody>
      </p:sp>
      <p:sp>
        <p:nvSpPr>
          <p:cNvPr id="8" name="7 Rectángulo"/>
          <p:cNvSpPr/>
          <p:nvPr/>
        </p:nvSpPr>
        <p:spPr>
          <a:xfrm>
            <a:off x="671601" y="632266"/>
            <a:ext cx="7791877" cy="276999"/>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CUADRO GENERAL DE ELEMENTOS PROPAGANDÍSTICOS OBSERVADOS</a:t>
            </a:r>
          </a:p>
        </p:txBody>
      </p:sp>
      <p:sp>
        <p:nvSpPr>
          <p:cNvPr id="9" name="8 Rectángulo"/>
          <p:cNvSpPr/>
          <p:nvPr/>
        </p:nvSpPr>
        <p:spPr>
          <a:xfrm>
            <a:off x="2805650" y="959787"/>
            <a:ext cx="3532698" cy="646331"/>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rPr>
              <a:t>DEL </a:t>
            </a:r>
            <a:r>
              <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rPr>
              <a:t>17 DE MARZO AL 29 DE JUNIO</a:t>
            </a: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endParaRPr>
          </a:p>
          <a:p>
            <a:pPr algn="ctr">
              <a:defRPr/>
            </a:pPr>
            <a:endParaRPr lang="es-ES" sz="1200" b="1" spc="300" dirty="0">
              <a:ln w="11430" cmpd="sng">
                <a:solidFill>
                  <a:srgbClr val="CC0099"/>
                </a:solidFill>
                <a:prstDash val="solid"/>
                <a:miter lim="800000"/>
              </a:ln>
              <a:solidFill>
                <a:srgbClr val="800080"/>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48134" name="1 CuadroTexto"/>
          <p:cNvSpPr txBox="1">
            <a:spLocks noChangeArrowheads="1"/>
          </p:cNvSpPr>
          <p:nvPr/>
        </p:nvSpPr>
        <p:spPr bwMode="auto">
          <a:xfrm>
            <a:off x="342088" y="1307461"/>
            <a:ext cx="84963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TABLA «D2»</a:t>
            </a:r>
          </a:p>
        </p:txBody>
      </p:sp>
      <p:sp>
        <p:nvSpPr>
          <p:cNvPr id="48135" name="7 CuadroTexto"/>
          <p:cNvSpPr txBox="1">
            <a:spLocks noChangeArrowheads="1"/>
          </p:cNvSpPr>
          <p:nvPr/>
        </p:nvSpPr>
        <p:spPr bwMode="auto">
          <a:xfrm>
            <a:off x="3527425" y="5882640"/>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t>Fuente: Sistema de Monitoreo de la Unidad de Informática y Estadística.</a:t>
            </a:r>
          </a:p>
        </p:txBody>
      </p:sp>
      <p:graphicFrame>
        <p:nvGraphicFramePr>
          <p:cNvPr id="3" name="2 Tabla"/>
          <p:cNvGraphicFramePr>
            <a:graphicFrameLocks noGrp="1"/>
          </p:cNvGraphicFramePr>
          <p:nvPr>
            <p:extLst>
              <p:ext uri="{D42A27DB-BD31-4B8C-83A1-F6EECF244321}">
                <p14:modId xmlns:p14="http://schemas.microsoft.com/office/powerpoint/2010/main" val="1779065446"/>
              </p:ext>
            </p:extLst>
          </p:nvPr>
        </p:nvGraphicFramePr>
        <p:xfrm>
          <a:off x="1250950" y="1583686"/>
          <a:ext cx="6311900" cy="1266525"/>
        </p:xfrm>
        <a:graphic>
          <a:graphicData uri="http://schemas.openxmlformats.org/drawingml/2006/table">
            <a:tbl>
              <a:tblPr/>
              <a:tblGrid>
                <a:gridCol w="901700"/>
                <a:gridCol w="1011663"/>
                <a:gridCol w="1242587"/>
                <a:gridCol w="1286572"/>
                <a:gridCol w="846718"/>
                <a:gridCol w="1022660"/>
              </a:tblGrid>
              <a:tr h="184344">
                <a:tc>
                  <a:txBody>
                    <a:bodyPr/>
                    <a:lstStyle/>
                    <a:p>
                      <a:pPr algn="l" fontAlgn="b"/>
                      <a:endParaRPr lang="es-MX" sz="1100" b="0" i="0" u="none" strike="noStrike" dirty="0">
                        <a:solidFill>
                          <a:srgbClr val="000000"/>
                        </a:solidFill>
                        <a:effectLst/>
                        <a:latin typeface="Calibri"/>
                      </a:endParaRPr>
                    </a:p>
                  </a:txBody>
                  <a:tcPr marL="9525" marR="9525" marT="9525" marB="0" anchor="b">
                    <a:lnL>
                      <a:noFill/>
                    </a:lnL>
                    <a:lnR w="6350" cap="flat" cmpd="sng" algn="ctr">
                      <a:solidFill>
                        <a:srgbClr val="60497A"/>
                      </a:solidFill>
                      <a:prstDash val="solid"/>
                      <a:round/>
                      <a:headEnd type="none" w="med" len="med"/>
                      <a:tailEnd type="none" w="med" len="med"/>
                    </a:lnR>
                    <a:lnT>
                      <a:noFill/>
                    </a:lnT>
                    <a:lnB w="6350" cap="flat" cmpd="sng" algn="ctr">
                      <a:solidFill>
                        <a:srgbClr val="60497A"/>
                      </a:solidFill>
                      <a:prstDash val="solid"/>
                      <a:round/>
                      <a:headEnd type="none" w="med" len="med"/>
                      <a:tailEnd type="none" w="med" len="med"/>
                    </a:lnB>
                  </a:tcPr>
                </a:tc>
                <a:tc gridSpan="4">
                  <a:txBody>
                    <a:bodyPr/>
                    <a:lstStyle/>
                    <a:p>
                      <a:pPr algn="ctr" fontAlgn="ctr"/>
                      <a:r>
                        <a:rPr lang="es-MX" sz="1100" b="1" i="0" u="none" strike="noStrike">
                          <a:solidFill>
                            <a:srgbClr val="FFFFFF"/>
                          </a:solidFill>
                          <a:effectLst/>
                          <a:latin typeface="Calibri"/>
                        </a:rPr>
                        <a:t>TIPO DE PROPAGANDA GUBERNAMENTAL</a:t>
                      </a:r>
                    </a:p>
                  </a:txBody>
                  <a:tcPr marL="9525" marR="9525" marT="9525" marB="0" anchor="ctr">
                    <a:lnL w="6350" cap="flat" cmpd="sng" algn="ctr">
                      <a:solidFill>
                        <a:srgbClr val="60497A"/>
                      </a:solidFill>
                      <a:prstDash val="solid"/>
                      <a:round/>
                      <a:headEnd type="none" w="med" len="med"/>
                      <a:tailEnd type="none" w="med" len="med"/>
                    </a:lnL>
                    <a:lnR>
                      <a:noFill/>
                    </a:lnR>
                    <a:lnT>
                      <a:noFill/>
                    </a:lnT>
                    <a:lnB w="6350" cap="flat" cmpd="sng" algn="ctr">
                      <a:solidFill>
                        <a:srgbClr val="60497A"/>
                      </a:solidFill>
                      <a:prstDash val="solid"/>
                      <a:round/>
                      <a:headEnd type="none" w="med" len="med"/>
                      <a:tailEnd type="none" w="med" len="med"/>
                    </a:lnB>
                    <a:solidFill>
                      <a:srgbClr val="CC0066"/>
                    </a:solidFill>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b"/>
                      <a:endParaRPr lang="es-MX" sz="1100" b="0" i="0" u="none" strike="noStrike">
                        <a:solidFill>
                          <a:srgbClr val="000000"/>
                        </a:solidFill>
                        <a:effectLst/>
                        <a:latin typeface="Calibri"/>
                      </a:endParaRPr>
                    </a:p>
                  </a:txBody>
                  <a:tcPr marL="9525" marR="9525" marT="9525" marB="0" anchor="b">
                    <a:lnL>
                      <a:noFill/>
                    </a:lnL>
                    <a:lnR>
                      <a:noFill/>
                    </a:lnR>
                    <a:lnT>
                      <a:noFill/>
                    </a:lnT>
                    <a:lnB w="6350" cap="flat" cmpd="sng" algn="ctr">
                      <a:solidFill>
                        <a:srgbClr val="60497A"/>
                      </a:solidFill>
                      <a:prstDash val="solid"/>
                      <a:round/>
                      <a:headEnd type="none" w="med" len="med"/>
                      <a:tailEnd type="none" w="med" len="med"/>
                    </a:lnB>
                  </a:tcPr>
                </a:tc>
              </a:tr>
              <a:tr h="263349">
                <a:tc>
                  <a:txBody>
                    <a:bodyPr/>
                    <a:lstStyle/>
                    <a:p>
                      <a:pPr algn="ctr" fontAlgn="ctr"/>
                      <a:r>
                        <a:rPr lang="es-MX" sz="1000" b="1" i="0" u="none" strike="noStrike">
                          <a:solidFill>
                            <a:srgbClr val="FFFFFF"/>
                          </a:solidFill>
                          <a:effectLst/>
                          <a:latin typeface="Calibri"/>
                        </a:rPr>
                        <a:t>PERIODO</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c>
                  <a:txBody>
                    <a:bodyPr/>
                    <a:lstStyle/>
                    <a:p>
                      <a:pPr algn="ctr" fontAlgn="ctr"/>
                      <a:r>
                        <a:rPr lang="es-MX" sz="1100" b="1" i="0" u="none" strike="noStrike">
                          <a:solidFill>
                            <a:srgbClr val="000000"/>
                          </a:solidFill>
                          <a:effectLst/>
                          <a:latin typeface="Calibri"/>
                        </a:rPr>
                        <a:t>FEDERAL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dirty="0">
                          <a:solidFill>
                            <a:srgbClr val="000000"/>
                          </a:solidFill>
                          <a:effectLst/>
                          <a:latin typeface="Calibri"/>
                        </a:rPr>
                        <a:t>ESTATAL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MUNICIPAL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ESTATAL / MUNICIPAL</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000" b="1" i="0" u="none" strike="noStrike">
                          <a:solidFill>
                            <a:srgbClr val="FFFFFF"/>
                          </a:solidFill>
                          <a:effectLst/>
                          <a:latin typeface="Calibri"/>
                        </a:rPr>
                        <a:t>ACUMULADO</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r>
              <a:tr h="184344">
                <a:tc>
                  <a:txBody>
                    <a:bodyPr/>
                    <a:lstStyle/>
                    <a:p>
                      <a:pPr algn="ctr" fontAlgn="ctr"/>
                      <a:r>
                        <a:rPr lang="es-MX" sz="1000" b="1" i="0" u="none" strike="noStrike">
                          <a:solidFill>
                            <a:srgbClr val="000000"/>
                          </a:solidFill>
                          <a:effectLst/>
                          <a:latin typeface="Calibri"/>
                        </a:rPr>
                        <a:t>PRECAMPAÑA</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c>
                  <a:txBody>
                    <a:bodyPr/>
                    <a:lstStyle/>
                    <a:p>
                      <a:pPr algn="ctr" fontAlgn="ctr"/>
                      <a:r>
                        <a:rPr lang="es-MX" sz="1000" b="1" i="0" u="none" strike="noStrike">
                          <a:solidFill>
                            <a:srgbClr val="000000"/>
                          </a:solidFill>
                          <a:effectLst/>
                          <a:latin typeface="Calibri"/>
                        </a:rPr>
                        <a:t>1</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3</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15</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3</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22</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r>
              <a:tr h="184344">
                <a:tc>
                  <a:txBody>
                    <a:bodyPr/>
                    <a:lstStyle/>
                    <a:p>
                      <a:pPr algn="ctr" fontAlgn="ctr"/>
                      <a:r>
                        <a:rPr lang="es-MX" sz="1000" b="1" i="0" u="none" strike="noStrike">
                          <a:solidFill>
                            <a:srgbClr val="000000"/>
                          </a:solidFill>
                          <a:effectLst/>
                          <a:latin typeface="Calibri"/>
                        </a:rPr>
                        <a:t>INTERCAMPAÑA</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c>
                  <a:txBody>
                    <a:bodyPr/>
                    <a:lstStyle/>
                    <a:p>
                      <a:pPr algn="ctr" fontAlgn="ctr"/>
                      <a:r>
                        <a:rPr lang="es-MX" sz="1000" b="1" i="0" u="none" strike="noStrike">
                          <a:solidFill>
                            <a:srgbClr val="000000"/>
                          </a:solidFill>
                          <a:effectLst/>
                          <a:latin typeface="Calibri"/>
                        </a:rPr>
                        <a:t>3</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13</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79</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95</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r>
              <a:tr h="184344">
                <a:tc>
                  <a:txBody>
                    <a:bodyPr/>
                    <a:lstStyle/>
                    <a:p>
                      <a:pPr algn="ctr" fontAlgn="ctr"/>
                      <a:r>
                        <a:rPr lang="es-MX" sz="1000" b="1" i="0" u="none" strike="noStrike">
                          <a:solidFill>
                            <a:srgbClr val="000000"/>
                          </a:solidFill>
                          <a:effectLst/>
                          <a:latin typeface="Calibri"/>
                        </a:rPr>
                        <a:t>CAMPAÑA</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c>
                  <a:txBody>
                    <a:bodyPr/>
                    <a:lstStyle/>
                    <a:p>
                      <a:pPr algn="ctr" fontAlgn="ctr"/>
                      <a:r>
                        <a:rPr lang="es-MX" sz="1000" b="1" i="0" u="none" strike="noStrike">
                          <a:solidFill>
                            <a:srgbClr val="000000"/>
                          </a:solidFill>
                          <a:effectLst/>
                          <a:latin typeface="Calibri"/>
                        </a:rPr>
                        <a:t>5</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8</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22</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Calibri"/>
                        </a:rPr>
                        <a:t>35</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B1A0C7"/>
                    </a:solidFill>
                  </a:tcPr>
                </a:tc>
              </a:tr>
              <a:tr h="184344">
                <a:tc>
                  <a:txBody>
                    <a:bodyPr/>
                    <a:lstStyle/>
                    <a:p>
                      <a:pPr algn="ctr" fontAlgn="ctr"/>
                      <a:r>
                        <a:rPr lang="es-MX" sz="1000" b="1" i="0" u="none" strike="noStrike">
                          <a:solidFill>
                            <a:srgbClr val="FFFFFF"/>
                          </a:solidFill>
                          <a:effectLst/>
                          <a:latin typeface="Calibri"/>
                        </a:rPr>
                        <a:t>ACUMULADO</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c>
                  <a:txBody>
                    <a:bodyPr/>
                    <a:lstStyle/>
                    <a:p>
                      <a:pPr algn="ctr" fontAlgn="ctr"/>
                      <a:r>
                        <a:rPr lang="es-MX" sz="1100" b="1" i="0" u="none" strike="noStrike">
                          <a:solidFill>
                            <a:srgbClr val="000000"/>
                          </a:solidFill>
                          <a:effectLst/>
                          <a:latin typeface="Calibri"/>
                        </a:rPr>
                        <a:t>9</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24</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116</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100" b="1" i="0" u="none" strike="noStrike">
                          <a:solidFill>
                            <a:srgbClr val="000000"/>
                          </a:solidFill>
                          <a:effectLst/>
                          <a:latin typeface="Calibri"/>
                        </a:rPr>
                        <a:t>3</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tcPr>
                </a:tc>
                <a:tc>
                  <a:txBody>
                    <a:bodyPr/>
                    <a:lstStyle/>
                    <a:p>
                      <a:pPr algn="ctr" fontAlgn="ctr"/>
                      <a:r>
                        <a:rPr lang="es-MX" sz="1000" b="1" i="0" u="none" strike="noStrike" dirty="0">
                          <a:solidFill>
                            <a:srgbClr val="FFFFFF"/>
                          </a:solidFill>
                          <a:effectLst/>
                          <a:latin typeface="Calibri"/>
                        </a:rPr>
                        <a:t>152</a:t>
                      </a:r>
                    </a:p>
                  </a:txBody>
                  <a:tcPr marL="9525" marR="9525" marT="9525" marB="0" anchor="ctr">
                    <a:lnL w="6350" cap="flat" cmpd="sng" algn="ctr">
                      <a:solidFill>
                        <a:srgbClr val="60497A"/>
                      </a:solidFill>
                      <a:prstDash val="solid"/>
                      <a:round/>
                      <a:headEnd type="none" w="med" len="med"/>
                      <a:tailEnd type="none" w="med" len="med"/>
                    </a:lnL>
                    <a:lnR w="6350" cap="flat" cmpd="sng" algn="ctr">
                      <a:solidFill>
                        <a:srgbClr val="60497A"/>
                      </a:solidFill>
                      <a:prstDash val="solid"/>
                      <a:round/>
                      <a:headEnd type="none" w="med" len="med"/>
                      <a:tailEnd type="none" w="med" len="med"/>
                    </a:lnR>
                    <a:lnT w="6350" cap="flat" cmpd="sng" algn="ctr">
                      <a:solidFill>
                        <a:srgbClr val="60497A"/>
                      </a:solidFill>
                      <a:prstDash val="solid"/>
                      <a:round/>
                      <a:headEnd type="none" w="med" len="med"/>
                      <a:tailEnd type="none" w="med" len="med"/>
                    </a:lnT>
                    <a:lnB w="6350" cap="flat" cmpd="sng" algn="ctr">
                      <a:solidFill>
                        <a:srgbClr val="60497A"/>
                      </a:solidFill>
                      <a:prstDash val="solid"/>
                      <a:round/>
                      <a:headEnd type="none" w="med" len="med"/>
                      <a:tailEnd type="none" w="med" len="med"/>
                    </a:lnB>
                    <a:solidFill>
                      <a:srgbClr val="CC0066"/>
                    </a:solidFill>
                  </a:tcPr>
                </a:tc>
              </a:tr>
            </a:tbl>
          </a:graphicData>
        </a:graphic>
      </p:graphicFrame>
      <p:graphicFrame>
        <p:nvGraphicFramePr>
          <p:cNvPr id="11" name="4 Gráfico"/>
          <p:cNvGraphicFramePr>
            <a:graphicFrameLocks/>
          </p:cNvGraphicFramePr>
          <p:nvPr>
            <p:extLst>
              <p:ext uri="{D42A27DB-BD31-4B8C-83A1-F6EECF244321}">
                <p14:modId xmlns:p14="http://schemas.microsoft.com/office/powerpoint/2010/main" val="1059659129"/>
              </p:ext>
            </p:extLst>
          </p:nvPr>
        </p:nvGraphicFramePr>
        <p:xfrm>
          <a:off x="1970863" y="3021662"/>
          <a:ext cx="4791887" cy="26457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3993020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34200" y="6442075"/>
            <a:ext cx="2133600" cy="365125"/>
          </a:xfrm>
        </p:spPr>
        <p:txBody>
          <a:bodyPr/>
          <a:lstStyle/>
          <a:p>
            <a:pPr>
              <a:defRPr/>
            </a:pPr>
            <a:fld id="{B83F4B74-1328-4305-9EED-76594235573B}" type="slidenum">
              <a:rPr lang="es-ES" smtClean="0">
                <a:solidFill>
                  <a:prstClr val="black">
                    <a:tint val="75000"/>
                  </a:prstClr>
                </a:solidFill>
              </a:rPr>
              <a:pPr>
                <a:defRPr/>
              </a:pPr>
              <a:t>74</a:t>
            </a:fld>
            <a:endParaRPr lang="es-ES" dirty="0">
              <a:solidFill>
                <a:prstClr val="black">
                  <a:tint val="75000"/>
                </a:prstClr>
              </a:solidFill>
            </a:endParaRPr>
          </a:p>
        </p:txBody>
      </p:sp>
      <p:sp>
        <p:nvSpPr>
          <p:cNvPr id="34821" name="1 CuadroTexto"/>
          <p:cNvSpPr txBox="1">
            <a:spLocks noChangeArrowheads="1"/>
          </p:cNvSpPr>
          <p:nvPr/>
        </p:nvSpPr>
        <p:spPr bwMode="auto">
          <a:xfrm>
            <a:off x="301151" y="1045102"/>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TABLA </a:t>
            </a:r>
            <a:r>
              <a:rPr lang="es-MX" sz="1200" b="1" dirty="0" smtClean="0">
                <a:solidFill>
                  <a:prstClr val="black"/>
                </a:solidFill>
              </a:rPr>
              <a:t>«D2</a:t>
            </a:r>
            <a:r>
              <a:rPr lang="es-MX" sz="1200" b="1" dirty="0">
                <a:solidFill>
                  <a:prstClr val="black"/>
                </a:solidFill>
              </a:rPr>
              <a:t>»</a:t>
            </a:r>
          </a:p>
        </p:txBody>
      </p:sp>
      <p:sp>
        <p:nvSpPr>
          <p:cNvPr id="34822" name="7 CuadroTexto"/>
          <p:cNvSpPr txBox="1">
            <a:spLocks noChangeArrowheads="1"/>
          </p:cNvSpPr>
          <p:nvPr/>
        </p:nvSpPr>
        <p:spPr bwMode="auto">
          <a:xfrm>
            <a:off x="3527425" y="5933821"/>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Fuente: Sistema de Monitoreo de la Unidad de Informática y Estadística.</a:t>
            </a:r>
          </a:p>
        </p:txBody>
      </p:sp>
      <p:sp>
        <p:nvSpPr>
          <p:cNvPr id="3" name="2 Rectángulo"/>
          <p:cNvSpPr/>
          <p:nvPr/>
        </p:nvSpPr>
        <p:spPr>
          <a:xfrm>
            <a:off x="733425" y="549444"/>
            <a:ext cx="7400925" cy="461665"/>
          </a:xfrm>
          <a:prstGeom prst="rect">
            <a:avLst/>
          </a:prstGeom>
        </p:spPr>
        <p:txBody>
          <a:bodyPr wrap="square">
            <a:spAutoFit/>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a:t>
            </a: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TIPO DE PROPAGANDA GUBERNAMENTAL DEL PERIODO DE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PRECAMPAÑAS</a:t>
            </a: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pic>
        <p:nvPicPr>
          <p:cNvPr id="1136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482" y="1302277"/>
            <a:ext cx="8529638" cy="4421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500418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34200" y="6442075"/>
            <a:ext cx="2133600" cy="365125"/>
          </a:xfrm>
        </p:spPr>
        <p:txBody>
          <a:bodyPr/>
          <a:lstStyle/>
          <a:p>
            <a:pPr>
              <a:defRPr/>
            </a:pPr>
            <a:fld id="{B83F4B74-1328-4305-9EED-76594235573B}" type="slidenum">
              <a:rPr lang="es-ES" smtClean="0">
                <a:solidFill>
                  <a:prstClr val="black">
                    <a:tint val="75000"/>
                  </a:prstClr>
                </a:solidFill>
              </a:rPr>
              <a:pPr>
                <a:defRPr/>
              </a:pPr>
              <a:t>75</a:t>
            </a:fld>
            <a:endParaRPr lang="es-ES" dirty="0">
              <a:solidFill>
                <a:prstClr val="black">
                  <a:tint val="75000"/>
                </a:prstClr>
              </a:solidFill>
            </a:endParaRPr>
          </a:p>
        </p:txBody>
      </p:sp>
      <p:sp>
        <p:nvSpPr>
          <p:cNvPr id="34821" name="1 CuadroTexto"/>
          <p:cNvSpPr txBox="1">
            <a:spLocks noChangeArrowheads="1"/>
          </p:cNvSpPr>
          <p:nvPr/>
        </p:nvSpPr>
        <p:spPr bwMode="auto">
          <a:xfrm>
            <a:off x="301151" y="1045102"/>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TABLA </a:t>
            </a:r>
            <a:r>
              <a:rPr lang="es-MX" sz="1200" b="1" dirty="0" smtClean="0">
                <a:solidFill>
                  <a:prstClr val="black"/>
                </a:solidFill>
              </a:rPr>
              <a:t>«D2</a:t>
            </a:r>
            <a:r>
              <a:rPr lang="es-MX" sz="1200" b="1" dirty="0">
                <a:solidFill>
                  <a:prstClr val="black"/>
                </a:solidFill>
              </a:rPr>
              <a:t>»</a:t>
            </a:r>
          </a:p>
        </p:txBody>
      </p:sp>
      <p:sp>
        <p:nvSpPr>
          <p:cNvPr id="34822" name="7 CuadroTexto"/>
          <p:cNvSpPr txBox="1">
            <a:spLocks noChangeArrowheads="1"/>
          </p:cNvSpPr>
          <p:nvPr/>
        </p:nvSpPr>
        <p:spPr bwMode="auto">
          <a:xfrm>
            <a:off x="3527425" y="5933821"/>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Fuente: Sistema de Monitoreo de la Unidad de Informática y Estadística.</a:t>
            </a:r>
          </a:p>
        </p:txBody>
      </p:sp>
      <p:sp>
        <p:nvSpPr>
          <p:cNvPr id="3" name="2 Rectángulo"/>
          <p:cNvSpPr/>
          <p:nvPr/>
        </p:nvSpPr>
        <p:spPr>
          <a:xfrm>
            <a:off x="733425" y="549444"/>
            <a:ext cx="7400925" cy="461665"/>
          </a:xfrm>
          <a:prstGeom prst="rect">
            <a:avLst/>
          </a:prstGeom>
        </p:spPr>
        <p:txBody>
          <a:bodyPr wrap="square">
            <a:spAutoFit/>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a:t>
            </a: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TIPO DE PROPAGANDA GUBERNAMENTAL DEL PERIODO DE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INTERCAMPAÑAS</a:t>
            </a: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pic>
        <p:nvPicPr>
          <p:cNvPr id="1146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424" y="1336131"/>
            <a:ext cx="7629525" cy="4537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170079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34200" y="6442075"/>
            <a:ext cx="2133600" cy="365125"/>
          </a:xfrm>
        </p:spPr>
        <p:txBody>
          <a:bodyPr/>
          <a:lstStyle/>
          <a:p>
            <a:pPr>
              <a:defRPr/>
            </a:pPr>
            <a:fld id="{B83F4B74-1328-4305-9EED-76594235573B}" type="slidenum">
              <a:rPr lang="es-ES" smtClean="0">
                <a:solidFill>
                  <a:prstClr val="black">
                    <a:tint val="75000"/>
                  </a:prstClr>
                </a:solidFill>
              </a:rPr>
              <a:pPr>
                <a:defRPr/>
              </a:pPr>
              <a:t>76</a:t>
            </a:fld>
            <a:endParaRPr lang="es-ES" dirty="0">
              <a:solidFill>
                <a:prstClr val="black">
                  <a:tint val="75000"/>
                </a:prstClr>
              </a:solidFill>
            </a:endParaRPr>
          </a:p>
        </p:txBody>
      </p:sp>
      <p:sp>
        <p:nvSpPr>
          <p:cNvPr id="34821" name="1 CuadroTexto"/>
          <p:cNvSpPr txBox="1">
            <a:spLocks noChangeArrowheads="1"/>
          </p:cNvSpPr>
          <p:nvPr/>
        </p:nvSpPr>
        <p:spPr bwMode="auto">
          <a:xfrm>
            <a:off x="301151" y="1016527"/>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TABLA </a:t>
            </a:r>
            <a:r>
              <a:rPr lang="es-MX" sz="1200" b="1" dirty="0" smtClean="0">
                <a:solidFill>
                  <a:prstClr val="black"/>
                </a:solidFill>
              </a:rPr>
              <a:t>«D2</a:t>
            </a:r>
            <a:r>
              <a:rPr lang="es-MX" sz="1200" b="1" dirty="0">
                <a:solidFill>
                  <a:prstClr val="black"/>
                </a:solidFill>
              </a:rPr>
              <a:t>»</a:t>
            </a:r>
          </a:p>
        </p:txBody>
      </p:sp>
      <p:sp>
        <p:nvSpPr>
          <p:cNvPr id="34822" name="7 CuadroTexto"/>
          <p:cNvSpPr txBox="1">
            <a:spLocks noChangeArrowheads="1"/>
          </p:cNvSpPr>
          <p:nvPr/>
        </p:nvSpPr>
        <p:spPr bwMode="auto">
          <a:xfrm>
            <a:off x="3527425" y="6019546"/>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Fuente: Sistema de Monitoreo de la Unidad de Informática y Estadística.</a:t>
            </a:r>
          </a:p>
        </p:txBody>
      </p:sp>
      <p:sp>
        <p:nvSpPr>
          <p:cNvPr id="3" name="2 Rectángulo"/>
          <p:cNvSpPr/>
          <p:nvPr/>
        </p:nvSpPr>
        <p:spPr>
          <a:xfrm>
            <a:off x="733425" y="549444"/>
            <a:ext cx="7400925" cy="461665"/>
          </a:xfrm>
          <a:prstGeom prst="rect">
            <a:avLst/>
          </a:prstGeom>
        </p:spPr>
        <p:txBody>
          <a:bodyPr wrap="square">
            <a:spAutoFit/>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a:t>
            </a: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TIPO DE PROPAGANDA GUBERNAMENTAL DEL PERIODO DE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CAMPAÑAS</a:t>
            </a: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pic>
        <p:nvPicPr>
          <p:cNvPr id="1157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625" y="1303864"/>
            <a:ext cx="7680799" cy="4736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540286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34200" y="6442075"/>
            <a:ext cx="2133600" cy="365125"/>
          </a:xfrm>
        </p:spPr>
        <p:txBody>
          <a:bodyPr/>
          <a:lstStyle/>
          <a:p>
            <a:pPr>
              <a:defRPr/>
            </a:pPr>
            <a:fld id="{B83F4B74-1328-4305-9EED-76594235573B}" type="slidenum">
              <a:rPr lang="es-ES" smtClean="0">
                <a:solidFill>
                  <a:prstClr val="black">
                    <a:tint val="75000"/>
                  </a:prstClr>
                </a:solidFill>
              </a:rPr>
              <a:pPr>
                <a:defRPr/>
              </a:pPr>
              <a:t>77</a:t>
            </a:fld>
            <a:endParaRPr lang="es-ES" dirty="0">
              <a:solidFill>
                <a:prstClr val="black">
                  <a:tint val="75000"/>
                </a:prstClr>
              </a:solidFill>
            </a:endParaRPr>
          </a:p>
        </p:txBody>
      </p:sp>
      <p:sp>
        <p:nvSpPr>
          <p:cNvPr id="8" name="7 Rectángulo"/>
          <p:cNvSpPr/>
          <p:nvPr/>
        </p:nvSpPr>
        <p:spPr>
          <a:xfrm>
            <a:off x="728580" y="2483559"/>
            <a:ext cx="7582076" cy="969496"/>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900" b="1" spc="300" dirty="0" smtClean="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rPr>
              <a:t>INFORME DE LA PROPAGANDA OBSERVADA POSTERIOR </a:t>
            </a:r>
          </a:p>
          <a:p>
            <a:pPr algn="ctr">
              <a:defRPr/>
            </a:pPr>
            <a:r>
              <a:rPr lang="es-ES" sz="1900" b="1" spc="300" dirty="0" smtClean="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rPr>
              <a:t>AL PERIODO DE CAMPAÑAS, DEL 30 DE JUNIO</a:t>
            </a:r>
          </a:p>
          <a:p>
            <a:pPr algn="ctr">
              <a:defRPr/>
            </a:pPr>
            <a:r>
              <a:rPr lang="es-ES" sz="1900" b="1" spc="300" dirty="0" smtClean="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rPr>
              <a:t>AL 3 DE JULIO</a:t>
            </a:r>
            <a:endParaRPr lang="es-ES" sz="1900" b="1" spc="300" dirty="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endParaRPr>
          </a:p>
        </p:txBody>
      </p:sp>
      <p:sp>
        <p:nvSpPr>
          <p:cNvPr id="9" name="Text Box 9"/>
          <p:cNvSpPr txBox="1">
            <a:spLocks noChangeArrowheads="1"/>
          </p:cNvSpPr>
          <p:nvPr/>
        </p:nvSpPr>
        <p:spPr bwMode="auto">
          <a:xfrm>
            <a:off x="1353168" y="4400550"/>
            <a:ext cx="64087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s-MX" sz="1600" b="1" dirty="0">
                <a:solidFill>
                  <a:srgbClr val="CC0099"/>
                </a:solidFill>
              </a:rPr>
              <a:t>COMISIÓN DE ACCESO A MEDIOS, PROPAGANDA Y DIFUSIÓN</a:t>
            </a:r>
            <a:endParaRPr lang="es-ES" sz="1600" dirty="0">
              <a:solidFill>
                <a:srgbClr val="CC0099"/>
              </a:solidFill>
            </a:endParaRPr>
          </a:p>
        </p:txBody>
      </p:sp>
      <p:sp>
        <p:nvSpPr>
          <p:cNvPr id="10" name="9 Rectángulo"/>
          <p:cNvSpPr/>
          <p:nvPr/>
        </p:nvSpPr>
        <p:spPr>
          <a:xfrm>
            <a:off x="2612301" y="1436996"/>
            <a:ext cx="3814634" cy="384721"/>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900" b="1" spc="300" dirty="0" smtClean="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rPr>
              <a:t> </a:t>
            </a:r>
            <a:r>
              <a:rPr lang="es-ES" sz="1900" b="1" spc="300" dirty="0">
                <a:ln w="11430" cmpd="sng">
                  <a:solidFill>
                    <a:srgbClr val="CC0099"/>
                  </a:solidFill>
                  <a:prstDash val="solid"/>
                  <a:miter lim="800000"/>
                </a:ln>
                <a:solidFill>
                  <a:srgbClr val="FF00FF"/>
                </a:solidFill>
                <a:effectLst>
                  <a:glow rad="45500">
                    <a:schemeClr val="accent1">
                      <a:satMod val="220000"/>
                      <a:alpha val="35000"/>
                    </a:schemeClr>
                  </a:glow>
                  <a:outerShdw blurRad="50800" dist="38100" dir="8100000" algn="tr" rotWithShape="0">
                    <a:prstClr val="black">
                      <a:alpha val="40000"/>
                    </a:prstClr>
                  </a:outerShdw>
                </a:effectLst>
                <a:cs typeface="+mn-cs"/>
              </a:rPr>
              <a:t>PROCESO ELECTORAL 2011</a:t>
            </a:r>
          </a:p>
        </p:txBody>
      </p:sp>
      <p:sp>
        <p:nvSpPr>
          <p:cNvPr id="11" name="Text Box 9"/>
          <p:cNvSpPr txBox="1">
            <a:spLocks noChangeArrowheads="1"/>
          </p:cNvSpPr>
          <p:nvPr/>
        </p:nvSpPr>
        <p:spPr bwMode="auto">
          <a:xfrm>
            <a:off x="1854200" y="4938713"/>
            <a:ext cx="5602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600" b="1">
                <a:solidFill>
                  <a:srgbClr val="CC0099"/>
                </a:solidFill>
              </a:rPr>
              <a:t>Secretaría Técnica</a:t>
            </a:r>
            <a:endParaRPr lang="es-ES" sz="1600">
              <a:solidFill>
                <a:srgbClr val="CC0099"/>
              </a:solidFill>
            </a:endParaRPr>
          </a:p>
        </p:txBody>
      </p:sp>
    </p:spTree>
    <p:extLst>
      <p:ext uri="{BB962C8B-B14F-4D97-AF65-F5344CB8AC3E}">
        <p14:creationId xmlns:p14="http://schemas.microsoft.com/office/powerpoint/2010/main" val="376791760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contenido"/>
          <p:cNvSpPr>
            <a:spLocks noGrp="1"/>
          </p:cNvSpPr>
          <p:nvPr>
            <p:ph idx="1"/>
          </p:nvPr>
        </p:nvSpPr>
        <p:spPr>
          <a:xfrm>
            <a:off x="847725" y="2676525"/>
            <a:ext cx="7077076" cy="683264"/>
          </a:xfrm>
          <a:prstGeom prst="rect">
            <a:avLst/>
          </a:prstGeom>
        </p:spPr>
        <p:txBody>
          <a:bodyPr wrap="square">
            <a:spAutoFit/>
          </a:bodyPr>
          <a:lstStyle/>
          <a:p>
            <a:pPr indent="0" algn="just">
              <a:lnSpc>
                <a:spcPct val="80000"/>
              </a:lnSpc>
              <a:buNone/>
            </a:pPr>
            <a:r>
              <a:rPr lang="es-ES_tradnl" sz="1600" dirty="0"/>
              <a:t>E</a:t>
            </a:r>
            <a:r>
              <a:rPr lang="es-ES_tradnl" sz="1600" dirty="0" smtClean="0"/>
              <a:t>l presente anexo contiene la información de la propaganda observada posterior al periodo de campañas, que comprende del 30 de junio al 3 julio, en los 45 Distritos Electorales Locales.</a:t>
            </a:r>
            <a:endParaRPr lang="es-ES_tradnl" dirty="0" smtClean="0">
              <a:solidFill>
                <a:srgbClr val="FF0000"/>
              </a:solidFill>
            </a:endParaRPr>
          </a:p>
        </p:txBody>
      </p:sp>
      <p:sp>
        <p:nvSpPr>
          <p:cNvPr id="6" name="5 Rectángulo"/>
          <p:cNvSpPr/>
          <p:nvPr/>
        </p:nvSpPr>
        <p:spPr>
          <a:xfrm>
            <a:off x="3057525" y="1893067"/>
            <a:ext cx="2971800" cy="369332"/>
          </a:xfrm>
          <a:prstGeom prst="rect">
            <a:avLst/>
          </a:prstGeom>
        </p:spPr>
        <p:txBody>
          <a:bodyPr wrap="square">
            <a:spAutoFit/>
          </a:bodyPr>
          <a:lstStyle/>
          <a:p>
            <a:pPr algn="ctr" eaLnBrk="0" hangingPunct="0">
              <a:defRPr/>
            </a:pPr>
            <a:r>
              <a:rPr lang="es-ES_tradnl" b="1" dirty="0" smtClean="0">
                <a:solidFill>
                  <a:srgbClr val="7030A0"/>
                </a:solidFill>
                <a:effectLst>
                  <a:outerShdw blurRad="38100" dist="38100" dir="2700000" algn="tl">
                    <a:srgbClr val="C0C0C0"/>
                  </a:outerShdw>
                </a:effectLst>
                <a:ea typeface="Times New Roman" pitchFamily="18" charset="0"/>
              </a:rPr>
              <a:t>INTRODUCCIÓN</a:t>
            </a:r>
            <a:endParaRPr lang="es-ES_tradnl" b="1" dirty="0">
              <a:solidFill>
                <a:srgbClr val="7030A0"/>
              </a:solidFill>
              <a:effectLst>
                <a:outerShdw blurRad="38100" dist="38100" dir="2700000" algn="tl">
                  <a:srgbClr val="C0C0C0"/>
                </a:outerShdw>
              </a:effectLst>
              <a:ea typeface="Times New Roman" pitchFamily="18" charset="0"/>
            </a:endParaRPr>
          </a:p>
        </p:txBody>
      </p:sp>
      <p:sp>
        <p:nvSpPr>
          <p:cNvPr id="4" name="3 Marcador de número de diapositiva"/>
          <p:cNvSpPr>
            <a:spLocks noGrp="1"/>
          </p:cNvSpPr>
          <p:nvPr>
            <p:ph type="sldNum" sz="quarter" idx="12"/>
          </p:nvPr>
        </p:nvSpPr>
        <p:spPr>
          <a:xfrm>
            <a:off x="6934200" y="6442075"/>
            <a:ext cx="2133600" cy="365125"/>
          </a:xfrm>
        </p:spPr>
        <p:txBody>
          <a:bodyPr/>
          <a:lstStyle/>
          <a:p>
            <a:pPr>
              <a:defRPr/>
            </a:pPr>
            <a:fld id="{B83F4B74-1328-4305-9EED-76594235573B}" type="slidenum">
              <a:rPr lang="es-ES" smtClean="0">
                <a:solidFill>
                  <a:prstClr val="black">
                    <a:tint val="75000"/>
                  </a:prstClr>
                </a:solidFill>
              </a:rPr>
              <a:pPr>
                <a:defRPr/>
              </a:pPr>
              <a:t>78</a:t>
            </a:fld>
            <a:endParaRPr lang="es-ES" dirty="0">
              <a:solidFill>
                <a:prstClr val="black">
                  <a:tint val="75000"/>
                </a:prstClr>
              </a:solidFill>
            </a:endParaRPr>
          </a:p>
        </p:txBody>
      </p:sp>
    </p:spTree>
    <p:extLst>
      <p:ext uri="{BB962C8B-B14F-4D97-AF65-F5344CB8AC3E}">
        <p14:creationId xmlns:p14="http://schemas.microsoft.com/office/powerpoint/2010/main" val="2009223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solidFill>
                  <a:prstClr val="black">
                    <a:tint val="75000"/>
                  </a:prstClr>
                </a:solidFill>
              </a:rPr>
              <a:pPr>
                <a:defRPr/>
              </a:pPr>
              <a:t>79</a:t>
            </a:fld>
            <a:endParaRPr lang="es-ES" dirty="0">
              <a:solidFill>
                <a:prstClr val="black">
                  <a:tint val="75000"/>
                </a:prstClr>
              </a:solidFill>
            </a:endParaRPr>
          </a:p>
        </p:txBody>
      </p:sp>
      <p:sp>
        <p:nvSpPr>
          <p:cNvPr id="13315" name="Rectangle 2"/>
          <p:cNvSpPr>
            <a:spLocks noGrp="1" noChangeArrowheads="1"/>
          </p:cNvSpPr>
          <p:nvPr>
            <p:ph type="title"/>
          </p:nvPr>
        </p:nvSpPr>
        <p:spPr>
          <a:xfrm>
            <a:off x="6362699" y="1015365"/>
            <a:ext cx="2695575" cy="908685"/>
          </a:xfrm>
        </p:spPr>
        <p:txBody>
          <a:bodyPr>
            <a:normAutofit/>
          </a:bodyPr>
          <a:lstStyle/>
          <a:p>
            <a:r>
              <a:rPr lang="es-MX" sz="1000" b="1" dirty="0" smtClean="0">
                <a:solidFill>
                  <a:srgbClr val="8D44C4"/>
                </a:solidFill>
              </a:rPr>
              <a:t>NÚMERO DE SECCIONES ASIGNADAS A LOS MONITORISTAS Y TOTAL DE RECORRIDOS EFECTUADOS EN EL PERIODO DEL 30 DE JUNIO AL 3 DE JULIO</a:t>
            </a:r>
            <a:endParaRPr lang="es-ES" sz="1000" b="1" dirty="0" smtClean="0">
              <a:solidFill>
                <a:srgbClr val="8D44C4"/>
              </a:solidFill>
            </a:endParaRPr>
          </a:p>
        </p:txBody>
      </p:sp>
      <p:pic>
        <p:nvPicPr>
          <p:cNvPr id="1167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1650" y="481011"/>
            <a:ext cx="4514850" cy="5784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23905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6867525" y="6429375"/>
            <a:ext cx="2133600" cy="365125"/>
          </a:xfrm>
        </p:spPr>
        <p:txBody>
          <a:bodyPr/>
          <a:lstStyle/>
          <a:p>
            <a:pPr>
              <a:defRPr/>
            </a:pPr>
            <a:fld id="{33B13E7C-EF40-44C3-8DF0-6B0476E0FC7C}" type="slidenum">
              <a:rPr lang="es-ES"/>
              <a:pPr>
                <a:defRPr/>
              </a:pPr>
              <a:t>8</a:t>
            </a:fld>
            <a:endParaRPr lang="es-ES" dirty="0"/>
          </a:p>
        </p:txBody>
      </p:sp>
      <p:sp>
        <p:nvSpPr>
          <p:cNvPr id="3" name="1 Título"/>
          <p:cNvSpPr txBox="1">
            <a:spLocks/>
          </p:cNvSpPr>
          <p:nvPr/>
        </p:nvSpPr>
        <p:spPr>
          <a:xfrm>
            <a:off x="457200" y="-76200"/>
            <a:ext cx="3067050" cy="992188"/>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solidFill>
                  <a:schemeClr val="tx2"/>
                </a:solidFill>
                <a:latin typeface="Arial" pitchFamily="34" charset="0"/>
                <a:cs typeface="Arial" pitchFamily="34" charset="0"/>
              </a:rPr>
              <a:t/>
            </a:r>
            <a:br>
              <a:rPr lang="es-MX" sz="2000" b="1" dirty="0" smtClean="0">
                <a:solidFill>
                  <a:schemeClr val="tx2"/>
                </a:solidFill>
                <a:latin typeface="Arial" pitchFamily="34" charset="0"/>
                <a:cs typeface="Arial" pitchFamily="34" charset="0"/>
              </a:rPr>
            </a:br>
            <a:r>
              <a:rPr lang="es-MX" sz="2000" b="1" dirty="0" smtClean="0">
                <a:solidFill>
                  <a:schemeClr val="tx2"/>
                </a:solidFill>
                <a:latin typeface="Arial" pitchFamily="34" charset="0"/>
                <a:cs typeface="Arial" pitchFamily="34" charset="0"/>
              </a:rPr>
              <a:t/>
            </a:r>
            <a:br>
              <a:rPr lang="es-MX" sz="2000" b="1" dirty="0" smtClean="0">
                <a:solidFill>
                  <a:schemeClr val="tx2"/>
                </a:solidFill>
                <a:latin typeface="Arial" pitchFamily="34" charset="0"/>
                <a:cs typeface="Arial" pitchFamily="34" charset="0"/>
              </a:rPr>
            </a:br>
            <a:r>
              <a:rPr lang="es-MX" sz="2000" b="1" dirty="0" smtClean="0">
                <a:solidFill>
                  <a:schemeClr val="tx2"/>
                </a:solidFill>
                <a:latin typeface="Arial" pitchFamily="34" charset="0"/>
                <a:cs typeface="Arial" pitchFamily="34" charset="0"/>
              </a:rPr>
              <a:t/>
            </a:r>
            <a:br>
              <a:rPr lang="es-MX" sz="2000" b="1" dirty="0" smtClean="0">
                <a:solidFill>
                  <a:schemeClr val="tx2"/>
                </a:solidFill>
                <a:latin typeface="Arial" pitchFamily="34" charset="0"/>
                <a:cs typeface="Arial" pitchFamily="34" charset="0"/>
              </a:rPr>
            </a:br>
            <a:r>
              <a:rPr lang="es-MX" sz="2000" b="1" dirty="0" smtClean="0">
                <a:solidFill>
                  <a:schemeClr val="tx2"/>
                </a:solidFill>
                <a:latin typeface="Arial" pitchFamily="34" charset="0"/>
                <a:cs typeface="Arial" pitchFamily="34" charset="0"/>
              </a:rPr>
              <a:t/>
            </a:r>
            <a:br>
              <a:rPr lang="es-MX" sz="2000" b="1" dirty="0" smtClean="0">
                <a:solidFill>
                  <a:schemeClr val="tx2"/>
                </a:solidFill>
                <a:latin typeface="Arial" pitchFamily="34" charset="0"/>
                <a:cs typeface="Arial" pitchFamily="34" charset="0"/>
              </a:rPr>
            </a:br>
            <a:r>
              <a:rPr lang="es-MX" sz="2000" b="1" dirty="0" smtClean="0">
                <a:solidFill>
                  <a:schemeClr val="tx2"/>
                </a:solidFill>
                <a:latin typeface="Arial" pitchFamily="34" charset="0"/>
                <a:cs typeface="Arial" pitchFamily="34" charset="0"/>
              </a:rPr>
              <a:t/>
            </a:r>
            <a:br>
              <a:rPr lang="es-MX" sz="2000" b="1" dirty="0" smtClean="0">
                <a:solidFill>
                  <a:schemeClr val="tx2"/>
                </a:solidFill>
                <a:latin typeface="Arial" pitchFamily="34" charset="0"/>
                <a:cs typeface="Arial" pitchFamily="34" charset="0"/>
              </a:rPr>
            </a:br>
            <a:r>
              <a:rPr lang="es-MX" sz="2000" b="1" dirty="0" smtClean="0">
                <a:solidFill>
                  <a:srgbClr val="7030A0"/>
                </a:solidFill>
                <a:cs typeface="Arial" pitchFamily="34" charset="0"/>
              </a:rPr>
              <a:t>CONVOCATORIA</a:t>
            </a:r>
            <a:br>
              <a:rPr lang="es-MX" sz="2000" b="1" dirty="0" smtClean="0">
                <a:solidFill>
                  <a:srgbClr val="7030A0"/>
                </a:solidFill>
                <a:cs typeface="Arial" pitchFamily="34" charset="0"/>
              </a:rPr>
            </a:br>
            <a:endParaRPr lang="es-MX" sz="2000" b="1" dirty="0" smtClean="0">
              <a:solidFill>
                <a:srgbClr val="7030A0"/>
              </a:solidFill>
              <a:cs typeface="Arial" pitchFamily="34" charset="0"/>
            </a:endParaRPr>
          </a:p>
          <a:p>
            <a:pPr algn="l"/>
            <a:r>
              <a:rPr lang="es-MX" sz="1400" b="1" dirty="0" smtClean="0">
                <a:cs typeface="Arial" pitchFamily="34" charset="0"/>
              </a:rPr>
              <a:t>a) Distribución</a:t>
            </a:r>
            <a:r>
              <a:rPr lang="es-MX" sz="1400" b="1" dirty="0" smtClean="0">
                <a:solidFill>
                  <a:schemeClr val="tx2"/>
                </a:solidFill>
              </a:rPr>
              <a:t/>
            </a:r>
            <a:br>
              <a:rPr lang="es-MX" sz="1400" b="1" dirty="0" smtClean="0">
                <a:solidFill>
                  <a:schemeClr val="tx2"/>
                </a:solidFill>
              </a:rPr>
            </a:br>
            <a:r>
              <a:rPr lang="es-ES" sz="2000" dirty="0" smtClean="0">
                <a:solidFill>
                  <a:schemeClr val="tx2"/>
                </a:solidFill>
              </a:rPr>
              <a:t/>
            </a:r>
            <a:br>
              <a:rPr lang="es-ES" sz="2000" dirty="0" smtClean="0">
                <a:solidFill>
                  <a:schemeClr val="tx2"/>
                </a:solidFill>
              </a:rPr>
            </a:br>
            <a:endParaRPr lang="es-MX" sz="2000" dirty="0"/>
          </a:p>
        </p:txBody>
      </p:sp>
      <p:sp>
        <p:nvSpPr>
          <p:cNvPr id="4" name="2 Marcador de contenido"/>
          <p:cNvSpPr txBox="1">
            <a:spLocks/>
          </p:cNvSpPr>
          <p:nvPr/>
        </p:nvSpPr>
        <p:spPr>
          <a:xfrm>
            <a:off x="457200" y="1438275"/>
            <a:ext cx="8229600" cy="4687888"/>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just">
              <a:lnSpc>
                <a:spcPct val="80000"/>
              </a:lnSpc>
            </a:pPr>
            <a:r>
              <a:rPr lang="es-MX" sz="1400" dirty="0" smtClean="0">
                <a:solidFill>
                  <a:schemeClr val="tx1"/>
                </a:solidFill>
              </a:rPr>
              <a:t>Con el propósito de dar cumplimiento al artículo 41 de los Lineamientos de Monitoreo a Medios de Comunicación Impresos, Electrónicos y Alternos se realizó el diseño, la impresión y distribución de 1,500 ejemplares de la convocatoria para la contratación de 300 </a:t>
            </a:r>
            <a:r>
              <a:rPr lang="es-MX" sz="1400" dirty="0" err="1" smtClean="0">
                <a:solidFill>
                  <a:schemeClr val="tx1"/>
                </a:solidFill>
              </a:rPr>
              <a:t>monitoristas</a:t>
            </a:r>
            <a:r>
              <a:rPr lang="es-MX" sz="1400" dirty="0" smtClean="0">
                <a:solidFill>
                  <a:schemeClr val="tx1"/>
                </a:solidFill>
              </a:rPr>
              <a:t>, en los 45 Distritos Electorales Locales. Personal de la Dirección de Partidos Políticos realizó la distribución, en los lugares de mayor afluencia ciudadana, que entre otros se encuentran:</a:t>
            </a:r>
          </a:p>
          <a:p>
            <a:pPr algn="just">
              <a:lnSpc>
                <a:spcPct val="80000"/>
              </a:lnSpc>
            </a:pPr>
            <a:endParaRPr lang="es-MX" sz="1400" dirty="0" smtClean="0">
              <a:solidFill>
                <a:schemeClr val="tx1"/>
              </a:solidFill>
            </a:endParaRPr>
          </a:p>
          <a:p>
            <a:pPr algn="just">
              <a:lnSpc>
                <a:spcPct val="80000"/>
              </a:lnSpc>
              <a:buFontTx/>
              <a:buAutoNum type="arabicPeriod"/>
            </a:pPr>
            <a:r>
              <a:rPr lang="es-MX" sz="1400" dirty="0" smtClean="0">
                <a:solidFill>
                  <a:schemeClr val="tx1"/>
                </a:solidFill>
              </a:rPr>
              <a:t> Casas de la Cultura.                                       </a:t>
            </a:r>
          </a:p>
          <a:p>
            <a:pPr algn="just">
              <a:lnSpc>
                <a:spcPct val="80000"/>
              </a:lnSpc>
              <a:buFontTx/>
              <a:buAutoNum type="arabicPeriod"/>
            </a:pPr>
            <a:r>
              <a:rPr lang="es-MX" sz="1400" dirty="0" smtClean="0">
                <a:solidFill>
                  <a:schemeClr val="tx1"/>
                </a:solidFill>
              </a:rPr>
              <a:t> Instalaciones del DIF municipal.</a:t>
            </a:r>
          </a:p>
          <a:p>
            <a:pPr algn="just">
              <a:lnSpc>
                <a:spcPct val="80000"/>
              </a:lnSpc>
              <a:buFontTx/>
              <a:buAutoNum type="arabicPeriod"/>
            </a:pPr>
            <a:r>
              <a:rPr lang="es-MX" sz="1400" dirty="0" smtClean="0">
                <a:solidFill>
                  <a:schemeClr val="tx1"/>
                </a:solidFill>
              </a:rPr>
              <a:t> Mercados.</a:t>
            </a:r>
          </a:p>
          <a:p>
            <a:pPr algn="just">
              <a:lnSpc>
                <a:spcPct val="80000"/>
              </a:lnSpc>
              <a:buFontTx/>
              <a:buAutoNum type="arabicPeriod"/>
            </a:pPr>
            <a:r>
              <a:rPr lang="es-MX" sz="1400" dirty="0" smtClean="0">
                <a:solidFill>
                  <a:schemeClr val="tx1"/>
                </a:solidFill>
              </a:rPr>
              <a:t> Presidencias Municipales.</a:t>
            </a:r>
          </a:p>
          <a:p>
            <a:pPr algn="just">
              <a:lnSpc>
                <a:spcPct val="80000"/>
              </a:lnSpc>
              <a:buFontTx/>
              <a:buAutoNum type="arabicPeriod"/>
            </a:pPr>
            <a:r>
              <a:rPr lang="es-MX" sz="1400" dirty="0" smtClean="0">
                <a:solidFill>
                  <a:schemeClr val="tx1"/>
                </a:solidFill>
              </a:rPr>
              <a:t> Juntas Distritales.</a:t>
            </a:r>
          </a:p>
          <a:p>
            <a:pPr algn="just">
              <a:lnSpc>
                <a:spcPct val="80000"/>
              </a:lnSpc>
              <a:buFontTx/>
              <a:buAutoNum type="arabicPeriod"/>
            </a:pPr>
            <a:r>
              <a:rPr lang="es-MX" sz="1400" dirty="0" smtClean="0">
                <a:solidFill>
                  <a:schemeClr val="tx1"/>
                </a:solidFill>
              </a:rPr>
              <a:t> Centros Educativos.</a:t>
            </a:r>
          </a:p>
          <a:p>
            <a:pPr algn="just">
              <a:lnSpc>
                <a:spcPct val="80000"/>
              </a:lnSpc>
              <a:buFontTx/>
              <a:buAutoNum type="arabicPeriod"/>
            </a:pPr>
            <a:r>
              <a:rPr lang="es-MX" sz="1400" dirty="0" smtClean="0">
                <a:solidFill>
                  <a:schemeClr val="tx1"/>
                </a:solidFill>
              </a:rPr>
              <a:t> Centros Comerciales.</a:t>
            </a:r>
          </a:p>
          <a:p>
            <a:pPr algn="just">
              <a:lnSpc>
                <a:spcPct val="80000"/>
              </a:lnSpc>
              <a:buFontTx/>
              <a:buAutoNum type="arabicPeriod"/>
            </a:pPr>
            <a:r>
              <a:rPr lang="es-MX" sz="1400" dirty="0" smtClean="0">
                <a:solidFill>
                  <a:schemeClr val="tx1"/>
                </a:solidFill>
              </a:rPr>
              <a:t> Paraderos o Terminales de Autobuses.</a:t>
            </a:r>
          </a:p>
          <a:p>
            <a:pPr algn="just">
              <a:lnSpc>
                <a:spcPct val="80000"/>
              </a:lnSpc>
              <a:buFontTx/>
              <a:buAutoNum type="arabicPeriod"/>
            </a:pPr>
            <a:r>
              <a:rPr lang="es-MX" sz="1400" dirty="0" smtClean="0">
                <a:solidFill>
                  <a:schemeClr val="tx1"/>
                </a:solidFill>
              </a:rPr>
              <a:t> Instituciones de Salud.</a:t>
            </a:r>
          </a:p>
          <a:p>
            <a:pPr algn="just">
              <a:lnSpc>
                <a:spcPct val="80000"/>
              </a:lnSpc>
              <a:buFontTx/>
              <a:buAutoNum type="arabicPeriod"/>
            </a:pPr>
            <a:r>
              <a:rPr lang="es-MX" sz="1400" dirty="0" smtClean="0">
                <a:solidFill>
                  <a:schemeClr val="tx1"/>
                </a:solidFill>
              </a:rPr>
              <a:t> Tortillerías.</a:t>
            </a:r>
          </a:p>
          <a:p>
            <a:pPr algn="just">
              <a:lnSpc>
                <a:spcPct val="80000"/>
              </a:lnSpc>
              <a:buFontTx/>
              <a:buAutoNum type="arabicPeriod"/>
            </a:pPr>
            <a:r>
              <a:rPr lang="es-MX" sz="1400" dirty="0" smtClean="0">
                <a:solidFill>
                  <a:schemeClr val="tx1"/>
                </a:solidFill>
              </a:rPr>
              <a:t> Lecherías.</a:t>
            </a:r>
          </a:p>
          <a:p>
            <a:pPr algn="just">
              <a:lnSpc>
                <a:spcPct val="80000"/>
              </a:lnSpc>
              <a:buFontTx/>
              <a:buAutoNum type="arabicPeriod"/>
            </a:pPr>
            <a:r>
              <a:rPr lang="es-MX" sz="1400" dirty="0" smtClean="0">
                <a:solidFill>
                  <a:schemeClr val="tx1"/>
                </a:solidFill>
              </a:rPr>
              <a:t> Direcciones y Áreas del Instituto Electoral del Estado de México.</a:t>
            </a:r>
          </a:p>
          <a:p>
            <a:pPr algn="just">
              <a:lnSpc>
                <a:spcPct val="80000"/>
              </a:lnSpc>
              <a:buFontTx/>
              <a:buAutoNum type="arabicPeriod"/>
            </a:pPr>
            <a:r>
              <a:rPr lang="es-MX" sz="1400" dirty="0" smtClean="0">
                <a:solidFill>
                  <a:schemeClr val="tx1"/>
                </a:solidFill>
              </a:rPr>
              <a:t> Ciudadanos Solicitantes.</a:t>
            </a:r>
          </a:p>
          <a:p>
            <a:pPr algn="just">
              <a:lnSpc>
                <a:spcPct val="80000"/>
              </a:lnSpc>
              <a:buFontTx/>
              <a:buAutoNum type="arabicPeriod"/>
            </a:pPr>
            <a:r>
              <a:rPr lang="es-MX" sz="1400" dirty="0" smtClean="0">
                <a:solidFill>
                  <a:schemeClr val="tx1"/>
                </a:solidFill>
              </a:rPr>
              <a:t> Partidos Políticos.</a:t>
            </a:r>
          </a:p>
          <a:p>
            <a:pPr algn="just">
              <a:lnSpc>
                <a:spcPct val="80000"/>
              </a:lnSpc>
            </a:pPr>
            <a:endParaRPr lang="es-MX" dirty="0" smtClean="0"/>
          </a:p>
          <a:p>
            <a:pPr algn="just">
              <a:lnSpc>
                <a:spcPct val="80000"/>
              </a:lnSpc>
            </a:pPr>
            <a:endParaRPr lang="es-MX" dirty="0" smtClean="0"/>
          </a:p>
          <a:p>
            <a:endParaRPr lang="es-MX" dirty="0"/>
          </a:p>
        </p:txBody>
      </p:sp>
    </p:spTree>
    <p:extLst>
      <p:ext uri="{BB962C8B-B14F-4D97-AF65-F5344CB8AC3E}">
        <p14:creationId xmlns:p14="http://schemas.microsoft.com/office/powerpoint/2010/main" val="354203350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solidFill>
                  <a:prstClr val="black">
                    <a:tint val="75000"/>
                  </a:prstClr>
                </a:solidFill>
              </a:rPr>
              <a:pPr>
                <a:defRPr/>
              </a:pPr>
              <a:t>80</a:t>
            </a:fld>
            <a:endParaRPr lang="es-ES" dirty="0">
              <a:solidFill>
                <a:prstClr val="black">
                  <a:tint val="75000"/>
                </a:prstClr>
              </a:solidFill>
            </a:endParaRPr>
          </a:p>
        </p:txBody>
      </p:sp>
      <p:sp>
        <p:nvSpPr>
          <p:cNvPr id="13315" name="Rectangle 2"/>
          <p:cNvSpPr>
            <a:spLocks noGrp="1" noChangeArrowheads="1"/>
          </p:cNvSpPr>
          <p:nvPr>
            <p:ph type="title"/>
          </p:nvPr>
        </p:nvSpPr>
        <p:spPr>
          <a:xfrm>
            <a:off x="6362699" y="1015365"/>
            <a:ext cx="2695575" cy="908685"/>
          </a:xfrm>
        </p:spPr>
        <p:txBody>
          <a:bodyPr>
            <a:normAutofit/>
          </a:bodyPr>
          <a:lstStyle/>
          <a:p>
            <a:r>
              <a:rPr lang="es-MX" sz="1000" b="1" dirty="0" smtClean="0">
                <a:solidFill>
                  <a:srgbClr val="8D44C4"/>
                </a:solidFill>
              </a:rPr>
              <a:t>NÚMERO DE SECCIONES ASIGNADAS A LOS MONITORISTAS Y TOTAL DE RECORRIDOS EFECTUADOS EN EL PERIODO DEL 30 DE JUNIO AL 3 DE JULIO</a:t>
            </a:r>
            <a:endParaRPr lang="es-ES" sz="1000" b="1" dirty="0" smtClean="0">
              <a:solidFill>
                <a:srgbClr val="8D44C4"/>
              </a:solidFill>
            </a:endParaRPr>
          </a:p>
        </p:txBody>
      </p:sp>
      <p:pic>
        <p:nvPicPr>
          <p:cNvPr id="1177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6925" y="442912"/>
            <a:ext cx="4276725" cy="5858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975608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solidFill>
                  <a:prstClr val="black">
                    <a:tint val="75000"/>
                  </a:prstClr>
                </a:solidFill>
              </a:rPr>
              <a:pPr>
                <a:defRPr/>
              </a:pPr>
              <a:t>81</a:t>
            </a:fld>
            <a:endParaRPr lang="es-ES" dirty="0">
              <a:solidFill>
                <a:prstClr val="black">
                  <a:tint val="75000"/>
                </a:prstClr>
              </a:solidFill>
            </a:endParaRPr>
          </a:p>
        </p:txBody>
      </p:sp>
      <p:sp>
        <p:nvSpPr>
          <p:cNvPr id="13315" name="Rectangle 2"/>
          <p:cNvSpPr>
            <a:spLocks noGrp="1" noChangeArrowheads="1"/>
          </p:cNvSpPr>
          <p:nvPr>
            <p:ph type="title"/>
          </p:nvPr>
        </p:nvSpPr>
        <p:spPr>
          <a:xfrm>
            <a:off x="6362699" y="1015365"/>
            <a:ext cx="2695575" cy="908685"/>
          </a:xfrm>
        </p:spPr>
        <p:txBody>
          <a:bodyPr>
            <a:normAutofit/>
          </a:bodyPr>
          <a:lstStyle/>
          <a:p>
            <a:r>
              <a:rPr lang="es-MX" sz="1000" b="1" dirty="0" smtClean="0">
                <a:solidFill>
                  <a:srgbClr val="8D44C4"/>
                </a:solidFill>
              </a:rPr>
              <a:t>NÚMERO DE SECCIONES ASIGNADAS A LOS MONITORISTAS Y TOTAL DE RECORRIDOS EFECTUADOS EN EL PERIODO DEL 30 DE JUNIO AL 3 DE JULIO</a:t>
            </a:r>
            <a:endParaRPr lang="es-ES" sz="1000" b="1" dirty="0" smtClean="0">
              <a:solidFill>
                <a:srgbClr val="8D44C4"/>
              </a:solidFill>
            </a:endParaRPr>
          </a:p>
        </p:txBody>
      </p:sp>
      <p:pic>
        <p:nvPicPr>
          <p:cNvPr id="1187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3549" y="433387"/>
            <a:ext cx="4457701" cy="5908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06227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solidFill>
                  <a:prstClr val="black">
                    <a:tint val="75000"/>
                  </a:prstClr>
                </a:solidFill>
              </a:rPr>
              <a:pPr>
                <a:defRPr/>
              </a:pPr>
              <a:t>82</a:t>
            </a:fld>
            <a:endParaRPr lang="es-ES" dirty="0">
              <a:solidFill>
                <a:prstClr val="black">
                  <a:tint val="75000"/>
                </a:prstClr>
              </a:solidFill>
            </a:endParaRPr>
          </a:p>
        </p:txBody>
      </p:sp>
      <p:sp>
        <p:nvSpPr>
          <p:cNvPr id="13315" name="Rectangle 2"/>
          <p:cNvSpPr>
            <a:spLocks noGrp="1" noChangeArrowheads="1"/>
          </p:cNvSpPr>
          <p:nvPr>
            <p:ph type="title"/>
          </p:nvPr>
        </p:nvSpPr>
        <p:spPr>
          <a:xfrm>
            <a:off x="6362699" y="1015365"/>
            <a:ext cx="2695575" cy="908685"/>
          </a:xfrm>
        </p:spPr>
        <p:txBody>
          <a:bodyPr>
            <a:normAutofit/>
          </a:bodyPr>
          <a:lstStyle/>
          <a:p>
            <a:r>
              <a:rPr lang="es-MX" sz="1000" b="1" dirty="0" smtClean="0">
                <a:solidFill>
                  <a:srgbClr val="8D44C4"/>
                </a:solidFill>
              </a:rPr>
              <a:t>NÚMERO DE SECCIONES ASIGNADAS A LOS MONITORISTAS Y TOTAL DE RECORRIDOS EFECTUADOS EN EL PERIODO DEL 30 DE JUNIO AL 3 DE JULIO</a:t>
            </a:r>
            <a:endParaRPr lang="es-ES" sz="1000" b="1" dirty="0" smtClean="0">
              <a:solidFill>
                <a:srgbClr val="8D44C4"/>
              </a:solidFill>
            </a:endParaRPr>
          </a:p>
        </p:txBody>
      </p:sp>
      <p:pic>
        <p:nvPicPr>
          <p:cNvPr id="1198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5526" y="461404"/>
            <a:ext cx="4095749" cy="5881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849804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solidFill>
                  <a:prstClr val="black">
                    <a:tint val="75000"/>
                  </a:prstClr>
                </a:solidFill>
              </a:rPr>
              <a:pPr>
                <a:defRPr/>
              </a:pPr>
              <a:t>83</a:t>
            </a:fld>
            <a:endParaRPr lang="es-ES" dirty="0">
              <a:solidFill>
                <a:prstClr val="black">
                  <a:tint val="75000"/>
                </a:prstClr>
              </a:solidFill>
            </a:endParaRPr>
          </a:p>
        </p:txBody>
      </p:sp>
      <p:sp>
        <p:nvSpPr>
          <p:cNvPr id="13315" name="Rectangle 2"/>
          <p:cNvSpPr>
            <a:spLocks noGrp="1" noChangeArrowheads="1"/>
          </p:cNvSpPr>
          <p:nvPr>
            <p:ph type="title"/>
          </p:nvPr>
        </p:nvSpPr>
        <p:spPr>
          <a:xfrm>
            <a:off x="6362699" y="1015365"/>
            <a:ext cx="2695575" cy="908685"/>
          </a:xfrm>
        </p:spPr>
        <p:txBody>
          <a:bodyPr>
            <a:normAutofit/>
          </a:bodyPr>
          <a:lstStyle/>
          <a:p>
            <a:r>
              <a:rPr lang="es-MX" sz="1000" b="1" dirty="0" smtClean="0">
                <a:solidFill>
                  <a:srgbClr val="8D44C4"/>
                </a:solidFill>
              </a:rPr>
              <a:t>NÚMERO DE SECCIONES ASIGNADAS A LOS MONITORISTAS Y TOTAL DE RECORRIDOS EFECTUADOS EN EL PERIODO DEL 30 DE JUNIO AL 3 DE JULIO</a:t>
            </a:r>
            <a:endParaRPr lang="es-ES" sz="1000" b="1" dirty="0" smtClean="0">
              <a:solidFill>
                <a:srgbClr val="8D44C4"/>
              </a:solidFill>
            </a:endParaRPr>
          </a:p>
        </p:txBody>
      </p:sp>
      <p:pic>
        <p:nvPicPr>
          <p:cNvPr id="1208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464" y="468312"/>
            <a:ext cx="4114336" cy="590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314212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solidFill>
                  <a:prstClr val="black">
                    <a:tint val="75000"/>
                  </a:prstClr>
                </a:solidFill>
              </a:rPr>
              <a:pPr>
                <a:defRPr/>
              </a:pPr>
              <a:t>84</a:t>
            </a:fld>
            <a:endParaRPr lang="es-ES" dirty="0">
              <a:solidFill>
                <a:prstClr val="black">
                  <a:tint val="75000"/>
                </a:prstClr>
              </a:solidFill>
            </a:endParaRPr>
          </a:p>
        </p:txBody>
      </p:sp>
      <p:pic>
        <p:nvPicPr>
          <p:cNvPr id="655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850" y="454022"/>
            <a:ext cx="6610350" cy="5851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Grp="1" noChangeArrowheads="1"/>
          </p:cNvSpPr>
          <p:nvPr>
            <p:ph type="title"/>
          </p:nvPr>
        </p:nvSpPr>
        <p:spPr>
          <a:xfrm>
            <a:off x="7353300" y="5025390"/>
            <a:ext cx="1552575" cy="908685"/>
          </a:xfrm>
        </p:spPr>
        <p:txBody>
          <a:bodyPr>
            <a:normAutofit/>
          </a:bodyPr>
          <a:lstStyle/>
          <a:p>
            <a:r>
              <a:rPr lang="es-MX" sz="1000" b="1" dirty="0" smtClean="0">
                <a:solidFill>
                  <a:srgbClr val="8D44C4"/>
                </a:solidFill>
              </a:rPr>
              <a:t>PRODUCTIVIDAD DE LOS MONITORISTAS DEL 30 DE JUNIO AL 3 DE JULIO</a:t>
            </a:r>
            <a:endParaRPr lang="es-ES" sz="1000" b="1" dirty="0" smtClean="0">
              <a:solidFill>
                <a:srgbClr val="8D44C4"/>
              </a:solidFill>
            </a:endParaRPr>
          </a:p>
        </p:txBody>
      </p:sp>
    </p:spTree>
    <p:extLst>
      <p:ext uri="{BB962C8B-B14F-4D97-AF65-F5344CB8AC3E}">
        <p14:creationId xmlns:p14="http://schemas.microsoft.com/office/powerpoint/2010/main" val="111108428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solidFill>
                  <a:prstClr val="black">
                    <a:tint val="75000"/>
                  </a:prstClr>
                </a:solidFill>
              </a:rPr>
              <a:pPr>
                <a:defRPr/>
              </a:pPr>
              <a:t>85</a:t>
            </a:fld>
            <a:endParaRPr lang="es-ES" dirty="0">
              <a:solidFill>
                <a:prstClr val="black">
                  <a:tint val="75000"/>
                </a:prstClr>
              </a:solidFill>
            </a:endParaRPr>
          </a:p>
        </p:txBody>
      </p:sp>
      <p:pic>
        <p:nvPicPr>
          <p:cNvPr id="665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118" y="476249"/>
            <a:ext cx="6217057" cy="5823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Grp="1" noChangeArrowheads="1"/>
          </p:cNvSpPr>
          <p:nvPr>
            <p:ph type="title"/>
          </p:nvPr>
        </p:nvSpPr>
        <p:spPr>
          <a:xfrm>
            <a:off x="7115175" y="4867275"/>
            <a:ext cx="1628775" cy="1095375"/>
          </a:xfrm>
        </p:spPr>
        <p:txBody>
          <a:bodyPr>
            <a:normAutofit/>
          </a:bodyPr>
          <a:lstStyle/>
          <a:p>
            <a:r>
              <a:rPr lang="es-MX" sz="1000" b="1" dirty="0" smtClean="0">
                <a:solidFill>
                  <a:srgbClr val="8D44C4"/>
                </a:solidFill>
              </a:rPr>
              <a:t>INFORMACIÓN REMITIDA POR LOS VOCALES DE ORGANIZACIÓN DE LAS JUNTAS DISTRITALES</a:t>
            </a:r>
            <a:endParaRPr lang="es-ES" sz="1000" b="1" dirty="0" smtClean="0">
              <a:solidFill>
                <a:srgbClr val="8D44C4"/>
              </a:solidFill>
            </a:endParaRPr>
          </a:p>
        </p:txBody>
      </p:sp>
    </p:spTree>
    <p:extLst>
      <p:ext uri="{BB962C8B-B14F-4D97-AF65-F5344CB8AC3E}">
        <p14:creationId xmlns:p14="http://schemas.microsoft.com/office/powerpoint/2010/main" val="218855289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solidFill>
                  <a:prstClr val="black">
                    <a:tint val="75000"/>
                  </a:prstClr>
                </a:solidFill>
              </a:rPr>
              <a:pPr>
                <a:defRPr/>
              </a:pPr>
              <a:t>86</a:t>
            </a:fld>
            <a:endParaRPr lang="es-ES" dirty="0">
              <a:solidFill>
                <a:prstClr val="black">
                  <a:tint val="75000"/>
                </a:prstClr>
              </a:solidFill>
            </a:endParaRPr>
          </a:p>
        </p:txBody>
      </p:sp>
      <p:pic>
        <p:nvPicPr>
          <p:cNvPr id="675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7301" y="438149"/>
            <a:ext cx="6284620" cy="5886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153891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solidFill>
                  <a:prstClr val="black">
                    <a:tint val="75000"/>
                  </a:prstClr>
                </a:solidFill>
              </a:rPr>
              <a:pPr>
                <a:defRPr/>
              </a:pPr>
              <a:t>87</a:t>
            </a:fld>
            <a:endParaRPr lang="es-ES" dirty="0">
              <a:solidFill>
                <a:prstClr val="black">
                  <a:tint val="75000"/>
                </a:prstClr>
              </a:solidFill>
            </a:endParaRPr>
          </a:p>
        </p:txBody>
      </p:sp>
      <p:pic>
        <p:nvPicPr>
          <p:cNvPr id="686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150" y="441325"/>
            <a:ext cx="5962649" cy="5891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396886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924675" y="6423025"/>
            <a:ext cx="2133600" cy="365125"/>
          </a:xfrm>
        </p:spPr>
        <p:txBody>
          <a:bodyPr/>
          <a:lstStyle/>
          <a:p>
            <a:pPr>
              <a:defRPr/>
            </a:pPr>
            <a:fld id="{24423DC2-769C-40C9-9C18-E2EB69F62057}" type="slidenum">
              <a:rPr lang="es-ES">
                <a:solidFill>
                  <a:prstClr val="black">
                    <a:tint val="75000"/>
                  </a:prstClr>
                </a:solidFill>
              </a:rPr>
              <a:pPr>
                <a:defRPr/>
              </a:pPr>
              <a:t>88</a:t>
            </a:fld>
            <a:endParaRPr lang="es-ES" dirty="0">
              <a:solidFill>
                <a:prstClr val="black">
                  <a:tint val="75000"/>
                </a:prstClr>
              </a:solidFill>
            </a:endParaRPr>
          </a:p>
        </p:txBody>
      </p:sp>
      <p:pic>
        <p:nvPicPr>
          <p:cNvPr id="696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8750" y="442913"/>
            <a:ext cx="5938906" cy="5862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186707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15150" y="6451600"/>
            <a:ext cx="2133600" cy="365125"/>
          </a:xfrm>
        </p:spPr>
        <p:txBody>
          <a:bodyPr/>
          <a:lstStyle/>
          <a:p>
            <a:pPr>
              <a:defRPr/>
            </a:pPr>
            <a:fld id="{94CC661C-5AF1-4D9D-B868-0C5F829EDC10}" type="slidenum">
              <a:rPr lang="es-ES" smtClean="0">
                <a:solidFill>
                  <a:prstClr val="black">
                    <a:tint val="75000"/>
                  </a:prstClr>
                </a:solidFill>
              </a:rPr>
              <a:pPr>
                <a:defRPr/>
              </a:pPr>
              <a:t>89</a:t>
            </a:fld>
            <a:endParaRPr lang="es-ES" dirty="0">
              <a:solidFill>
                <a:prstClr val="black">
                  <a:tint val="75000"/>
                </a:prstClr>
              </a:solidFill>
            </a:endParaRPr>
          </a:p>
        </p:txBody>
      </p:sp>
      <p:sp>
        <p:nvSpPr>
          <p:cNvPr id="5" name="Rectangle 5"/>
          <p:cNvSpPr>
            <a:spLocks noChangeArrowheads="1"/>
          </p:cNvSpPr>
          <p:nvPr/>
        </p:nvSpPr>
        <p:spPr bwMode="auto">
          <a:xfrm>
            <a:off x="755650" y="789414"/>
            <a:ext cx="7704138" cy="3293209"/>
          </a:xfrm>
          <a:prstGeom prst="rect">
            <a:avLst/>
          </a:prstGeom>
          <a:noFill/>
          <a:ln>
            <a:noFill/>
          </a:ln>
          <a:effectLst/>
          <a:extLst/>
        </p:spPr>
        <p:txBody>
          <a:bodyPr anchor="ctr">
            <a:spAutoFit/>
          </a:bodyPr>
          <a:lstStyle/>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TOTAL GENERAL DE LA PROPAGANDA </a:t>
            </a:r>
            <a:r>
              <a:rPr lang="es-MX" sz="2000" b="1" dirty="0" smtClean="0">
                <a:solidFill>
                  <a:srgbClr val="7030A0"/>
                </a:solidFill>
                <a:effectLst>
                  <a:outerShdw blurRad="38100" dist="38100" dir="2700000" algn="tl">
                    <a:srgbClr val="C0C0C0"/>
                  </a:outerShdw>
                </a:effectLst>
                <a:cs typeface="Times New Roman" pitchFamily="18" charset="0"/>
              </a:rPr>
              <a:t>OBSERVADA</a:t>
            </a:r>
            <a:endParaRPr lang="es-MX" sz="2000" b="1" dirty="0">
              <a:solidFill>
                <a:srgbClr val="7030A0"/>
              </a:solidFill>
              <a:effectLst>
                <a:outerShdw blurRad="38100" dist="38100" dir="2700000" algn="tl">
                  <a:srgbClr val="C0C0C0"/>
                </a:outerShdw>
              </a:effectLst>
              <a:cs typeface="Times New Roman" pitchFamily="18" charset="0"/>
            </a:endParaRPr>
          </a:p>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POR TIPO DE MEDIO ALTERNO</a:t>
            </a:r>
          </a:p>
          <a:p>
            <a:pPr algn="just">
              <a:defRPr/>
            </a:pPr>
            <a:r>
              <a:rPr lang="es-ES" sz="1200" b="1" dirty="0">
                <a:solidFill>
                  <a:prstClr val="black"/>
                </a:solidFill>
                <a:cs typeface="Times New Roman" pitchFamily="18" charset="0"/>
              </a:rPr>
              <a:t> </a:t>
            </a:r>
            <a:endParaRPr lang="es-MX" sz="1200" dirty="0">
              <a:solidFill>
                <a:prstClr val="black"/>
              </a:solidFill>
              <a:cs typeface="Times New Roman" pitchFamily="18" charset="0"/>
            </a:endParaRPr>
          </a:p>
          <a:p>
            <a:pPr algn="just">
              <a:defRPr/>
            </a:pPr>
            <a:r>
              <a:rPr lang="es-ES" sz="1200" b="1" dirty="0">
                <a:solidFill>
                  <a:prstClr val="black"/>
                </a:solidFill>
                <a:cs typeface="Times New Roman" pitchFamily="18" charset="0"/>
              </a:rPr>
              <a:t> </a:t>
            </a:r>
          </a:p>
          <a:p>
            <a:pPr algn="just">
              <a:defRPr/>
            </a:pPr>
            <a:endParaRPr lang="es-ES" sz="1200" b="1" dirty="0">
              <a:solidFill>
                <a:prstClr val="black"/>
              </a:solidFill>
              <a:cs typeface="Times New Roman" pitchFamily="18" charset="0"/>
            </a:endParaRPr>
          </a:p>
          <a:p>
            <a:pPr algn="just">
              <a:defRPr/>
            </a:pPr>
            <a:endParaRPr lang="es-ES" sz="1200" b="1" dirty="0">
              <a:solidFill>
                <a:prstClr val="black"/>
              </a:solidFill>
              <a:cs typeface="Times New Roman" pitchFamily="18" charset="0"/>
            </a:endParaRPr>
          </a:p>
          <a:p>
            <a:pPr algn="just">
              <a:defRPr/>
            </a:pPr>
            <a:endParaRPr lang="es-MX" sz="1200" dirty="0">
              <a:solidFill>
                <a:prstClr val="black"/>
              </a:solidFill>
              <a:cs typeface="Times New Roman" pitchFamily="18" charset="0"/>
            </a:endParaRPr>
          </a:p>
          <a:p>
            <a:pPr algn="ctr">
              <a:defRPr/>
            </a:pPr>
            <a:r>
              <a:rPr lang="es-ES" dirty="0">
                <a:solidFill>
                  <a:prstClr val="black"/>
                </a:solidFill>
                <a:cs typeface="Times New Roman" pitchFamily="18" charset="0"/>
              </a:rPr>
              <a:t>«A1»  POR PARTIDO </a:t>
            </a:r>
            <a:r>
              <a:rPr lang="es-ES" dirty="0" smtClean="0">
                <a:solidFill>
                  <a:prstClr val="black"/>
                </a:solidFill>
                <a:cs typeface="Times New Roman" pitchFamily="18" charset="0"/>
              </a:rPr>
              <a:t>POLÍTICO O COALICIÓN ----------------------------------- 3,058</a:t>
            </a:r>
            <a:endParaRPr lang="es-ES" dirty="0">
              <a:solidFill>
                <a:prstClr val="black"/>
              </a:solidFill>
              <a:cs typeface="Times New Roman" pitchFamily="18" charset="0"/>
            </a:endParaRPr>
          </a:p>
          <a:p>
            <a:pPr algn="ctr">
              <a:defRPr/>
            </a:pPr>
            <a:endParaRPr lang="es-ES" dirty="0">
              <a:solidFill>
                <a:prstClr val="black"/>
              </a:solidFill>
              <a:cs typeface="Times New Roman" pitchFamily="18" charset="0"/>
            </a:endParaRPr>
          </a:p>
          <a:p>
            <a:pPr algn="ctr">
              <a:defRPr/>
            </a:pPr>
            <a:r>
              <a:rPr lang="es-ES" dirty="0">
                <a:solidFill>
                  <a:prstClr val="black"/>
                </a:solidFill>
                <a:cs typeface="Times New Roman" pitchFamily="18" charset="0"/>
              </a:rPr>
              <a:t>«A2» POR TIPO DE PROPAGANDA GUBERNAMENTAL </a:t>
            </a:r>
            <a:r>
              <a:rPr lang="es-ES" dirty="0" smtClean="0">
                <a:solidFill>
                  <a:prstClr val="black"/>
                </a:solidFill>
                <a:cs typeface="Times New Roman" pitchFamily="18" charset="0"/>
              </a:rPr>
              <a:t>----------------------------- 8</a:t>
            </a:r>
            <a:endParaRPr lang="es-ES" dirty="0">
              <a:solidFill>
                <a:prstClr val="black"/>
              </a:solidFill>
              <a:cs typeface="Times New Roman" pitchFamily="18" charset="0"/>
            </a:endParaRPr>
          </a:p>
          <a:p>
            <a:pPr algn="ctr">
              <a:defRPr/>
            </a:pPr>
            <a:endParaRPr lang="es-ES" dirty="0">
              <a:solidFill>
                <a:prstClr val="black"/>
              </a:solidFill>
              <a:cs typeface="Times New Roman" pitchFamily="18" charset="0"/>
            </a:endParaRPr>
          </a:p>
          <a:p>
            <a:pPr algn="ctr">
              <a:defRPr/>
            </a:pPr>
            <a:endParaRPr lang="es-ES" dirty="0">
              <a:solidFill>
                <a:prstClr val="black"/>
              </a:solidFill>
              <a:cs typeface="Times New Roman" pitchFamily="18" charset="0"/>
            </a:endParaRPr>
          </a:p>
          <a:p>
            <a:pPr algn="ctr">
              <a:defRPr/>
            </a:pPr>
            <a:r>
              <a:rPr lang="es-ES" dirty="0">
                <a:solidFill>
                  <a:prstClr val="black"/>
                </a:solidFill>
                <a:cs typeface="Times New Roman" pitchFamily="18" charset="0"/>
              </a:rPr>
              <a:t>TOTAL «A1 </a:t>
            </a:r>
            <a:r>
              <a:rPr lang="es-ES" dirty="0" smtClean="0">
                <a:solidFill>
                  <a:prstClr val="black"/>
                </a:solidFill>
                <a:cs typeface="Times New Roman" pitchFamily="18" charset="0"/>
              </a:rPr>
              <a:t>+ </a:t>
            </a:r>
            <a:r>
              <a:rPr lang="es-ES" dirty="0">
                <a:solidFill>
                  <a:prstClr val="black"/>
                </a:solidFill>
                <a:cs typeface="Times New Roman" pitchFamily="18" charset="0"/>
              </a:rPr>
              <a:t>A2» </a:t>
            </a:r>
            <a:r>
              <a:rPr lang="es-ES" dirty="0" smtClean="0">
                <a:solidFill>
                  <a:prstClr val="black"/>
                </a:solidFill>
                <a:cs typeface="Times New Roman" pitchFamily="18" charset="0"/>
              </a:rPr>
              <a:t>--------------------------------------------------------------------- 3,066</a:t>
            </a:r>
            <a:endParaRPr lang="es-MX" dirty="0">
              <a:solidFill>
                <a:prstClr val="black"/>
              </a:solidFill>
              <a:cs typeface="Times New Roman" pitchFamily="18" charset="0"/>
            </a:endParaRPr>
          </a:p>
        </p:txBody>
      </p:sp>
    </p:spTree>
    <p:extLst>
      <p:ext uri="{BB962C8B-B14F-4D97-AF65-F5344CB8AC3E}">
        <p14:creationId xmlns:p14="http://schemas.microsoft.com/office/powerpoint/2010/main" val="10471772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6886575" y="6448425"/>
            <a:ext cx="2133600" cy="365125"/>
          </a:xfrm>
        </p:spPr>
        <p:txBody>
          <a:bodyPr/>
          <a:lstStyle/>
          <a:p>
            <a:pPr>
              <a:defRPr/>
            </a:pPr>
            <a:fld id="{33B13E7C-EF40-44C3-8DF0-6B0476E0FC7C}" type="slidenum">
              <a:rPr lang="es-ES"/>
              <a:pPr>
                <a:defRPr/>
              </a:pPr>
              <a:t>9</a:t>
            </a:fld>
            <a:endParaRPr lang="es-ES" dirty="0"/>
          </a:p>
        </p:txBody>
      </p:sp>
      <p:sp>
        <p:nvSpPr>
          <p:cNvPr id="6" name="2 Marcador de contenido"/>
          <p:cNvSpPr txBox="1">
            <a:spLocks/>
          </p:cNvSpPr>
          <p:nvPr/>
        </p:nvSpPr>
        <p:spPr>
          <a:xfrm>
            <a:off x="457200" y="1066800"/>
            <a:ext cx="8229600" cy="4945063"/>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80000"/>
              </a:lnSpc>
            </a:pPr>
            <a:endParaRPr lang="es-MX" dirty="0">
              <a:solidFill>
                <a:schemeClr val="tx1"/>
              </a:solidFill>
            </a:endParaRPr>
          </a:p>
        </p:txBody>
      </p:sp>
      <p:sp>
        <p:nvSpPr>
          <p:cNvPr id="2" name="1 Rectángulo"/>
          <p:cNvSpPr/>
          <p:nvPr/>
        </p:nvSpPr>
        <p:spPr>
          <a:xfrm>
            <a:off x="519112" y="682158"/>
            <a:ext cx="8105775" cy="5447645"/>
          </a:xfrm>
          <a:prstGeom prst="rect">
            <a:avLst/>
          </a:prstGeom>
        </p:spPr>
        <p:txBody>
          <a:bodyPr wrap="square">
            <a:spAutoFit/>
          </a:bodyPr>
          <a:lstStyle/>
          <a:p>
            <a:pPr algn="just">
              <a:spcAft>
                <a:spcPts val="0"/>
              </a:spcAft>
            </a:pPr>
            <a:r>
              <a:rPr lang="es-MX" sz="1450" b="1" dirty="0">
                <a:ea typeface="Times New Roman"/>
              </a:rPr>
              <a:t>b) Entrega de solicitudes y recepción de </a:t>
            </a:r>
            <a:r>
              <a:rPr lang="es-MX" sz="1450" b="1" dirty="0" smtClean="0">
                <a:ea typeface="Times New Roman"/>
              </a:rPr>
              <a:t>documentos</a:t>
            </a:r>
          </a:p>
          <a:p>
            <a:pPr algn="just">
              <a:spcAft>
                <a:spcPts val="0"/>
              </a:spcAft>
            </a:pPr>
            <a:endParaRPr lang="es-MX" sz="1450" dirty="0">
              <a:ea typeface="Times New Roman"/>
            </a:endParaRPr>
          </a:p>
          <a:p>
            <a:pPr algn="just">
              <a:spcAft>
                <a:spcPts val="0"/>
              </a:spcAft>
            </a:pPr>
            <a:r>
              <a:rPr lang="es-MX" sz="1450" dirty="0">
                <a:ea typeface="Times New Roman"/>
              </a:rPr>
              <a:t>Del 3 al 5 de Marzo se realizó la entrega de solicitudes y recepción de documentos en las 45 Juntas Distritales, contando con el apoyo del personal de la Dirección de Partidos Políticos y el personal de la propia Junta Distrital. Se recibieron un total de 2,895 solicitudes, con la documentación correspondiente.</a:t>
            </a:r>
          </a:p>
          <a:p>
            <a:pPr algn="just">
              <a:spcAft>
                <a:spcPts val="0"/>
              </a:spcAft>
            </a:pPr>
            <a:r>
              <a:rPr lang="es-MX" sz="1450" dirty="0">
                <a:ea typeface="Times New Roman"/>
              </a:rPr>
              <a:t> </a:t>
            </a:r>
            <a:endParaRPr lang="es-MX" sz="1450" dirty="0" smtClean="0">
              <a:ea typeface="Times New Roman"/>
            </a:endParaRPr>
          </a:p>
          <a:p>
            <a:pPr algn="just">
              <a:spcAft>
                <a:spcPts val="0"/>
              </a:spcAft>
            </a:pPr>
            <a:r>
              <a:rPr lang="es-MX" sz="1450" b="1" dirty="0" smtClean="0">
                <a:ea typeface="Times New Roman"/>
              </a:rPr>
              <a:t>c) Capacitación de aspirantes </a:t>
            </a:r>
            <a:endParaRPr lang="es-MX" sz="1450" b="1" dirty="0">
              <a:ea typeface="Times New Roman"/>
            </a:endParaRPr>
          </a:p>
          <a:p>
            <a:pPr algn="just">
              <a:spcAft>
                <a:spcPts val="0"/>
              </a:spcAft>
            </a:pPr>
            <a:endParaRPr lang="es-MX" sz="1450" dirty="0">
              <a:ea typeface="Times New Roman"/>
            </a:endParaRPr>
          </a:p>
          <a:p>
            <a:pPr algn="just">
              <a:spcAft>
                <a:spcPts val="0"/>
              </a:spcAft>
            </a:pPr>
            <a:r>
              <a:rPr lang="es-MX" sz="1450" dirty="0">
                <a:ea typeface="Times New Roman"/>
              </a:rPr>
              <a:t>Se llevó a cabo la capacitación los días 8 y 9 de marzo a los aspirantes a </a:t>
            </a:r>
            <a:r>
              <a:rPr lang="es-MX" sz="1450" dirty="0" err="1">
                <a:ea typeface="Times New Roman"/>
              </a:rPr>
              <a:t>monitoristas</a:t>
            </a:r>
            <a:r>
              <a:rPr lang="es-MX" sz="1450" dirty="0">
                <a:ea typeface="Times New Roman"/>
              </a:rPr>
              <a:t> dotándolos de los conocimientos necesarios para la presentación de su evaluación. </a:t>
            </a:r>
          </a:p>
          <a:p>
            <a:pPr algn="just">
              <a:spcAft>
                <a:spcPts val="0"/>
              </a:spcAft>
            </a:pPr>
            <a:r>
              <a:rPr lang="es-MX" sz="1450" dirty="0">
                <a:ea typeface="Times New Roman"/>
              </a:rPr>
              <a:t> </a:t>
            </a:r>
          </a:p>
          <a:p>
            <a:pPr algn="just">
              <a:spcAft>
                <a:spcPts val="0"/>
              </a:spcAft>
            </a:pPr>
            <a:r>
              <a:rPr lang="es-MX" sz="1450" b="1" dirty="0">
                <a:ea typeface="Times New Roman"/>
              </a:rPr>
              <a:t>d</a:t>
            </a:r>
            <a:r>
              <a:rPr lang="es-MX" sz="1450" b="1" dirty="0" smtClean="0">
                <a:ea typeface="Times New Roman"/>
              </a:rPr>
              <a:t>) </a:t>
            </a:r>
            <a:r>
              <a:rPr lang="es-MX" sz="1450" b="1" dirty="0">
                <a:ea typeface="Times New Roman"/>
              </a:rPr>
              <a:t>Aplicación de examen a los aspirantes</a:t>
            </a:r>
          </a:p>
          <a:p>
            <a:pPr algn="just">
              <a:spcAft>
                <a:spcPts val="0"/>
              </a:spcAft>
            </a:pPr>
            <a:r>
              <a:rPr lang="es-MX" sz="1450" dirty="0">
                <a:ea typeface="Times New Roman"/>
              </a:rPr>
              <a:t/>
            </a:r>
            <a:br>
              <a:rPr lang="es-MX" sz="1450" dirty="0">
                <a:ea typeface="Times New Roman"/>
              </a:rPr>
            </a:br>
            <a:r>
              <a:rPr lang="es-MX" sz="1450" dirty="0">
                <a:ea typeface="Times New Roman"/>
              </a:rPr>
              <a:t>La Dirección de Partidos Políticos, en coordinación con la Dirección del Servicio Electoral Profesional llevaron a cabo el procedimiento para la aplicación del examen, en </a:t>
            </a:r>
            <a:r>
              <a:rPr lang="es-MX" sz="1450" dirty="0" smtClean="0">
                <a:ea typeface="Times New Roman"/>
              </a:rPr>
              <a:t>el </a:t>
            </a:r>
            <a:r>
              <a:rPr lang="es-MX" sz="1450" dirty="0">
                <a:ea typeface="Times New Roman"/>
              </a:rPr>
              <a:t>que asistieron </a:t>
            </a:r>
            <a:r>
              <a:rPr lang="es-MX" sz="1450" dirty="0" smtClean="0">
                <a:ea typeface="Times New Roman"/>
              </a:rPr>
              <a:t>2,497 </a:t>
            </a:r>
            <a:r>
              <a:rPr lang="es-MX" sz="1450" dirty="0">
                <a:ea typeface="Times New Roman"/>
              </a:rPr>
              <a:t>ciudadanos </a:t>
            </a:r>
            <a:r>
              <a:rPr lang="es-MX" sz="1450" dirty="0" smtClean="0">
                <a:ea typeface="Times New Roman"/>
              </a:rPr>
              <a:t>distribuidos en </a:t>
            </a:r>
            <a:r>
              <a:rPr lang="es-MX" sz="1450" dirty="0">
                <a:ea typeface="Times New Roman"/>
              </a:rPr>
              <a:t>cada una de las instalaciones que determinaron las 45 Juntas Distritales, el pasado 10 de Marzo de 2011.</a:t>
            </a:r>
          </a:p>
          <a:p>
            <a:pPr algn="just">
              <a:spcAft>
                <a:spcPts val="0"/>
              </a:spcAft>
            </a:pPr>
            <a:r>
              <a:rPr lang="es-MX" sz="1450" dirty="0">
                <a:ea typeface="Times New Roman"/>
              </a:rPr>
              <a:t> </a:t>
            </a:r>
          </a:p>
          <a:p>
            <a:pPr algn="just">
              <a:spcAft>
                <a:spcPts val="0"/>
              </a:spcAft>
            </a:pPr>
            <a:r>
              <a:rPr lang="es-MX" sz="1450" b="1" dirty="0">
                <a:ea typeface="Times New Roman"/>
              </a:rPr>
              <a:t>e</a:t>
            </a:r>
            <a:r>
              <a:rPr lang="es-MX" sz="1450" b="1" dirty="0" smtClean="0">
                <a:ea typeface="Times New Roman"/>
              </a:rPr>
              <a:t>) </a:t>
            </a:r>
            <a:r>
              <a:rPr lang="es-MX" sz="1450" b="1" dirty="0">
                <a:ea typeface="Times New Roman"/>
              </a:rPr>
              <a:t>Selección de personal de Monitoreo. </a:t>
            </a:r>
          </a:p>
          <a:p>
            <a:pPr algn="just">
              <a:spcAft>
                <a:spcPts val="0"/>
              </a:spcAft>
            </a:pPr>
            <a:r>
              <a:rPr lang="es-MX" sz="1450" dirty="0">
                <a:ea typeface="Times New Roman"/>
              </a:rPr>
              <a:t> </a:t>
            </a:r>
          </a:p>
          <a:p>
            <a:pPr algn="just">
              <a:spcAft>
                <a:spcPts val="0"/>
              </a:spcAft>
            </a:pPr>
            <a:r>
              <a:rPr lang="es-MX" sz="1450" dirty="0">
                <a:ea typeface="Times New Roman"/>
              </a:rPr>
              <a:t>La Comisión de Acceso a Medios, Propaganda y Difusión en coordinación con la Dirección de Partidos Políticos, la Dirección de Servicio Electoral Profesional y la Unidad de Informática y Estadística, seleccionaron al personal con mejor promedio, de acuerdo a las bases establecidas en la convocatoria para su contratación.</a:t>
            </a:r>
            <a:endParaRPr lang="es-MX" sz="1450" dirty="0">
              <a:effectLst/>
              <a:ea typeface="Times New Roman"/>
            </a:endParaRPr>
          </a:p>
        </p:txBody>
      </p:sp>
    </p:spTree>
    <p:extLst>
      <p:ext uri="{BB962C8B-B14F-4D97-AF65-F5344CB8AC3E}">
        <p14:creationId xmlns:p14="http://schemas.microsoft.com/office/powerpoint/2010/main" val="360300773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15150" y="6451600"/>
            <a:ext cx="2133600" cy="365125"/>
          </a:xfrm>
        </p:spPr>
        <p:txBody>
          <a:bodyPr/>
          <a:lstStyle/>
          <a:p>
            <a:pPr>
              <a:defRPr/>
            </a:pPr>
            <a:fld id="{94CC661C-5AF1-4D9D-B868-0C5F829EDC10}" type="slidenum">
              <a:rPr lang="es-ES" smtClean="0">
                <a:solidFill>
                  <a:prstClr val="black">
                    <a:tint val="75000"/>
                  </a:prstClr>
                </a:solidFill>
              </a:rPr>
              <a:pPr>
                <a:defRPr/>
              </a:pPr>
              <a:t>90</a:t>
            </a:fld>
            <a:endParaRPr lang="es-ES" dirty="0">
              <a:solidFill>
                <a:prstClr val="black">
                  <a:tint val="75000"/>
                </a:prstClr>
              </a:solidFill>
            </a:endParaRPr>
          </a:p>
        </p:txBody>
      </p:sp>
      <p:pic>
        <p:nvPicPr>
          <p:cNvPr id="1269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5475" y="476250"/>
            <a:ext cx="4745753" cy="565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56848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15150" y="6451600"/>
            <a:ext cx="2133600" cy="365125"/>
          </a:xfrm>
        </p:spPr>
        <p:txBody>
          <a:bodyPr/>
          <a:lstStyle/>
          <a:p>
            <a:pPr>
              <a:defRPr/>
            </a:pPr>
            <a:fld id="{94CC661C-5AF1-4D9D-B868-0C5F829EDC10}" type="slidenum">
              <a:rPr lang="es-ES" smtClean="0">
                <a:solidFill>
                  <a:prstClr val="black">
                    <a:tint val="75000"/>
                  </a:prstClr>
                </a:solidFill>
              </a:rPr>
              <a:pPr>
                <a:defRPr/>
              </a:pPr>
              <a:t>91</a:t>
            </a:fld>
            <a:endParaRPr lang="es-ES" dirty="0">
              <a:solidFill>
                <a:prstClr val="black">
                  <a:tint val="75000"/>
                </a:prstClr>
              </a:solidFill>
            </a:endParaRPr>
          </a:p>
        </p:txBody>
      </p:sp>
      <p:pic>
        <p:nvPicPr>
          <p:cNvPr id="1280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7425" y="447675"/>
            <a:ext cx="4562475" cy="5891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152166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xfrm>
            <a:off x="6924675" y="6432550"/>
            <a:ext cx="2133600" cy="365125"/>
          </a:xfrm>
        </p:spPr>
        <p:txBody>
          <a:bodyPr/>
          <a:lstStyle/>
          <a:p>
            <a:pPr>
              <a:defRPr/>
            </a:pPr>
            <a:fld id="{017BFB8F-5370-4F91-9853-FEC621B075A6}" type="slidenum">
              <a:rPr lang="es-ES">
                <a:solidFill>
                  <a:prstClr val="black">
                    <a:tint val="75000"/>
                  </a:prstClr>
                </a:solidFill>
              </a:rPr>
              <a:pPr>
                <a:defRPr/>
              </a:pPr>
              <a:t>92</a:t>
            </a:fld>
            <a:endParaRPr lang="es-ES" dirty="0">
              <a:solidFill>
                <a:prstClr val="black">
                  <a:tint val="75000"/>
                </a:prstClr>
              </a:solidFill>
            </a:endParaRPr>
          </a:p>
        </p:txBody>
      </p:sp>
      <p:sp>
        <p:nvSpPr>
          <p:cNvPr id="3" name="2 Rectángulo"/>
          <p:cNvSpPr/>
          <p:nvPr/>
        </p:nvSpPr>
        <p:spPr>
          <a:xfrm>
            <a:off x="1076656" y="603676"/>
            <a:ext cx="6990696" cy="769441"/>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a:t>
            </a:r>
          </a:p>
          <a:p>
            <a:pPr algn="ctr">
              <a:defRPr/>
            </a:pPr>
            <a:endParaRPr lang="es-ES" sz="8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PARTIDO POLÍTICO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O COALICIÓN DEL 30 DE JUNIO AL 3 DE JULIO</a:t>
            </a: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sp>
        <p:nvSpPr>
          <p:cNvPr id="24581" name="7 CuadroTexto"/>
          <p:cNvSpPr txBox="1">
            <a:spLocks noChangeArrowheads="1"/>
          </p:cNvSpPr>
          <p:nvPr/>
        </p:nvSpPr>
        <p:spPr bwMode="auto">
          <a:xfrm>
            <a:off x="4032504" y="5954351"/>
            <a:ext cx="511149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000" b="1" dirty="0">
                <a:solidFill>
                  <a:prstClr val="black"/>
                </a:solidFill>
              </a:rPr>
              <a:t>Fuente: Sistema de Monitoreo de la Unidad de Informática y Estadística.</a:t>
            </a:r>
          </a:p>
        </p:txBody>
      </p:sp>
      <p:sp>
        <p:nvSpPr>
          <p:cNvPr id="24582" name="1 CuadroTexto"/>
          <p:cNvSpPr txBox="1">
            <a:spLocks noChangeArrowheads="1"/>
          </p:cNvSpPr>
          <p:nvPr/>
        </p:nvSpPr>
        <p:spPr bwMode="auto">
          <a:xfrm>
            <a:off x="323850" y="1232552"/>
            <a:ext cx="84963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TABLA «A1»</a:t>
            </a:r>
          </a:p>
        </p:txBody>
      </p:sp>
      <p:pic>
        <p:nvPicPr>
          <p:cNvPr id="890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657351"/>
            <a:ext cx="7353300"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0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2033" y="2735117"/>
            <a:ext cx="6430049" cy="2951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583755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xfrm>
            <a:off x="6924675" y="6423025"/>
            <a:ext cx="2133600" cy="365125"/>
          </a:xfrm>
        </p:spPr>
        <p:txBody>
          <a:bodyPr/>
          <a:lstStyle/>
          <a:p>
            <a:pPr>
              <a:defRPr/>
            </a:pPr>
            <a:fld id="{93CD08EF-CD29-4A50-B4D7-1FBE5504E85F}" type="slidenum">
              <a:rPr lang="es-ES">
                <a:solidFill>
                  <a:prstClr val="black">
                    <a:tint val="75000"/>
                  </a:prstClr>
                </a:solidFill>
              </a:rPr>
              <a:pPr>
                <a:defRPr/>
              </a:pPr>
              <a:t>93</a:t>
            </a:fld>
            <a:endParaRPr lang="es-ES" dirty="0">
              <a:solidFill>
                <a:prstClr val="black">
                  <a:tint val="75000"/>
                </a:prstClr>
              </a:solidFill>
            </a:endParaRPr>
          </a:p>
        </p:txBody>
      </p:sp>
      <p:sp>
        <p:nvSpPr>
          <p:cNvPr id="8" name="7 Rectángulo"/>
          <p:cNvSpPr/>
          <p:nvPr/>
        </p:nvSpPr>
        <p:spPr>
          <a:xfrm>
            <a:off x="1053955" y="665889"/>
            <a:ext cx="6990696" cy="1015663"/>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a:t>
            </a: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PARTIDO POLÍTICO O COALICIÓN </a:t>
            </a: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DEL 30 DE JUNIO AL 3 DE JULIO</a:t>
            </a:r>
          </a:p>
          <a:p>
            <a:pPr algn="ctr">
              <a:defRPr/>
            </a:pPr>
            <a:endPar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sp>
        <p:nvSpPr>
          <p:cNvPr id="25605" name="1 CuadroTexto"/>
          <p:cNvSpPr txBox="1">
            <a:spLocks noChangeArrowheads="1"/>
          </p:cNvSpPr>
          <p:nvPr/>
        </p:nvSpPr>
        <p:spPr bwMode="auto">
          <a:xfrm>
            <a:off x="323850" y="1219073"/>
            <a:ext cx="8496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TABLA «A1»</a:t>
            </a:r>
          </a:p>
        </p:txBody>
      </p:sp>
      <p:sp>
        <p:nvSpPr>
          <p:cNvPr id="25606" name="7 CuadroTexto"/>
          <p:cNvSpPr txBox="1">
            <a:spLocks noChangeArrowheads="1"/>
          </p:cNvSpPr>
          <p:nvPr/>
        </p:nvSpPr>
        <p:spPr bwMode="auto">
          <a:xfrm>
            <a:off x="3527425" y="5954712"/>
            <a:ext cx="56165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000" b="1">
                <a:solidFill>
                  <a:prstClr val="black"/>
                </a:solidFill>
              </a:rPr>
              <a:t>Fuente: Sistema de Monitoreo de la Unidad de Informática y Estadística.</a:t>
            </a:r>
          </a:p>
        </p:txBody>
      </p:sp>
      <p:pic>
        <p:nvPicPr>
          <p:cNvPr id="901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726" y="1540543"/>
            <a:ext cx="8000999" cy="4196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339151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6"/>
          <p:cNvSpPr>
            <a:spLocks noGrp="1" noChangeArrowheads="1"/>
          </p:cNvSpPr>
          <p:nvPr>
            <p:ph type="sldNum" sz="quarter" idx="12"/>
          </p:nvPr>
        </p:nvSpPr>
        <p:spPr>
          <a:xfrm>
            <a:off x="6915150" y="6423025"/>
            <a:ext cx="2133600" cy="365125"/>
          </a:xfrm>
        </p:spPr>
        <p:txBody>
          <a:bodyPr/>
          <a:lstStyle/>
          <a:p>
            <a:pPr>
              <a:defRPr/>
            </a:pPr>
            <a:fld id="{28921F13-3A29-41F6-B6FB-846E11E6EA31}" type="slidenum">
              <a:rPr lang="es-ES">
                <a:solidFill>
                  <a:prstClr val="black">
                    <a:tint val="75000"/>
                  </a:prstClr>
                </a:solidFill>
              </a:rPr>
              <a:pPr>
                <a:defRPr/>
              </a:pPr>
              <a:t>94</a:t>
            </a:fld>
            <a:endParaRPr lang="es-ES" dirty="0">
              <a:solidFill>
                <a:prstClr val="black">
                  <a:tint val="75000"/>
                </a:prstClr>
              </a:solidFill>
            </a:endParaRPr>
          </a:p>
        </p:txBody>
      </p:sp>
      <p:sp>
        <p:nvSpPr>
          <p:cNvPr id="10" name="9 Rectángulo"/>
          <p:cNvSpPr/>
          <p:nvPr/>
        </p:nvSpPr>
        <p:spPr>
          <a:xfrm>
            <a:off x="563918" y="637125"/>
            <a:ext cx="7970772" cy="800219"/>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a:t>
            </a:r>
          </a:p>
          <a:p>
            <a:pPr algn="ctr">
              <a:defRPr/>
            </a:pPr>
            <a:endParaRPr lang="es-ES" sz="10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TIPO DE PROPAGANDA GUBERNAMENTAL DEL 30 DE JUNIO AL 3 DE JULIO</a:t>
            </a: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p:txBody>
      </p:sp>
      <p:sp>
        <p:nvSpPr>
          <p:cNvPr id="26629" name="1 CuadroTexto"/>
          <p:cNvSpPr txBox="1">
            <a:spLocks noChangeArrowheads="1"/>
          </p:cNvSpPr>
          <p:nvPr/>
        </p:nvSpPr>
        <p:spPr bwMode="auto">
          <a:xfrm>
            <a:off x="323850" y="1265168"/>
            <a:ext cx="84963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TABLA «A2»</a:t>
            </a:r>
          </a:p>
        </p:txBody>
      </p:sp>
      <p:sp>
        <p:nvSpPr>
          <p:cNvPr id="26630" name="7 CuadroTexto"/>
          <p:cNvSpPr txBox="1">
            <a:spLocks noChangeArrowheads="1"/>
          </p:cNvSpPr>
          <p:nvPr/>
        </p:nvSpPr>
        <p:spPr bwMode="auto">
          <a:xfrm>
            <a:off x="3527425" y="5930900"/>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Fuente: Sistema de Monitoreo de la Unidad de Informática y Estadística.</a:t>
            </a:r>
          </a:p>
        </p:txBody>
      </p:sp>
      <p:pic>
        <p:nvPicPr>
          <p:cNvPr id="911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1637" y="1541393"/>
            <a:ext cx="545782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2" name="2 Gráfico"/>
          <p:cNvGraphicFramePr>
            <a:graphicFrameLocks/>
          </p:cNvGraphicFramePr>
          <p:nvPr>
            <p:extLst>
              <p:ext uri="{D42A27DB-BD31-4B8C-83A1-F6EECF244321}">
                <p14:modId xmlns:p14="http://schemas.microsoft.com/office/powerpoint/2010/main" val="1623310137"/>
              </p:ext>
            </p:extLst>
          </p:nvPr>
        </p:nvGraphicFramePr>
        <p:xfrm>
          <a:off x="2090737" y="2655818"/>
          <a:ext cx="4962525" cy="301942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90891175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24675" y="6442075"/>
            <a:ext cx="2133600" cy="365125"/>
          </a:xfrm>
        </p:spPr>
        <p:txBody>
          <a:bodyPr/>
          <a:lstStyle/>
          <a:p>
            <a:pPr>
              <a:defRPr/>
            </a:pPr>
            <a:fld id="{68915F5A-E226-4D29-979A-0658F26A7151}" type="slidenum">
              <a:rPr lang="es-ES" smtClean="0">
                <a:solidFill>
                  <a:prstClr val="black">
                    <a:tint val="75000"/>
                  </a:prstClr>
                </a:solidFill>
              </a:rPr>
              <a:pPr>
                <a:defRPr/>
              </a:pPr>
              <a:t>95</a:t>
            </a:fld>
            <a:endParaRPr lang="es-ES" dirty="0">
              <a:solidFill>
                <a:prstClr val="black">
                  <a:tint val="75000"/>
                </a:prstClr>
              </a:solidFill>
            </a:endParaRPr>
          </a:p>
        </p:txBody>
      </p:sp>
      <p:sp>
        <p:nvSpPr>
          <p:cNvPr id="8" name="7 Rectángulo"/>
          <p:cNvSpPr/>
          <p:nvPr/>
        </p:nvSpPr>
        <p:spPr>
          <a:xfrm>
            <a:off x="1" y="603647"/>
            <a:ext cx="9144000" cy="646331"/>
          </a:xfrm>
          <a:prstGeom prst="rect">
            <a:avLst/>
          </a:prstGeom>
          <a:noFill/>
        </p:spPr>
        <p:txBody>
          <a:bodyPr>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 </a:t>
            </a: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TIPO DE PROPAGANDA GUBERNAMENTAL DEL 30 DE JUNIO AL 3 DE JULIO</a:t>
            </a:r>
          </a:p>
        </p:txBody>
      </p:sp>
      <p:sp>
        <p:nvSpPr>
          <p:cNvPr id="27652" name="1 CuadroTexto"/>
          <p:cNvSpPr txBox="1">
            <a:spLocks noChangeArrowheads="1"/>
          </p:cNvSpPr>
          <p:nvPr/>
        </p:nvSpPr>
        <p:spPr bwMode="auto">
          <a:xfrm>
            <a:off x="304800" y="1231444"/>
            <a:ext cx="84978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TABLA «A2»</a:t>
            </a:r>
          </a:p>
        </p:txBody>
      </p:sp>
      <p:sp>
        <p:nvSpPr>
          <p:cNvPr id="27653" name="7 CuadroTexto"/>
          <p:cNvSpPr txBox="1">
            <a:spLocks noChangeArrowheads="1"/>
          </p:cNvSpPr>
          <p:nvPr/>
        </p:nvSpPr>
        <p:spPr bwMode="auto">
          <a:xfrm>
            <a:off x="5756275" y="5652442"/>
            <a:ext cx="3302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dirty="0">
                <a:solidFill>
                  <a:prstClr val="black"/>
                </a:solidFill>
              </a:rPr>
              <a:t>Fuente: Sistema de Monitoreo de la Unidad de Informática y Estadística.</a:t>
            </a:r>
          </a:p>
        </p:txBody>
      </p:sp>
      <p:graphicFrame>
        <p:nvGraphicFramePr>
          <p:cNvPr id="2" name="1 Tabla"/>
          <p:cNvGraphicFramePr>
            <a:graphicFrameLocks noGrp="1"/>
          </p:cNvGraphicFramePr>
          <p:nvPr>
            <p:extLst>
              <p:ext uri="{D42A27DB-BD31-4B8C-83A1-F6EECF244321}">
                <p14:modId xmlns:p14="http://schemas.microsoft.com/office/powerpoint/2010/main" val="1070936301"/>
              </p:ext>
            </p:extLst>
          </p:nvPr>
        </p:nvGraphicFramePr>
        <p:xfrm>
          <a:off x="1981200" y="1546425"/>
          <a:ext cx="3970084" cy="4789963"/>
        </p:xfrm>
        <a:graphic>
          <a:graphicData uri="http://schemas.openxmlformats.org/drawingml/2006/table">
            <a:tbl>
              <a:tblPr/>
              <a:tblGrid>
                <a:gridCol w="482671"/>
                <a:gridCol w="173936"/>
                <a:gridCol w="336275"/>
                <a:gridCol w="231914"/>
                <a:gridCol w="186981"/>
                <a:gridCol w="278297"/>
                <a:gridCol w="202925"/>
                <a:gridCol w="255106"/>
                <a:gridCol w="191330"/>
                <a:gridCol w="220318"/>
                <a:gridCol w="243511"/>
                <a:gridCol w="278297"/>
                <a:gridCol w="144946"/>
                <a:gridCol w="273950"/>
                <a:gridCol w="162341"/>
                <a:gridCol w="307286"/>
              </a:tblGrid>
              <a:tr h="85374">
                <a:tc>
                  <a:txBody>
                    <a:bodyPr/>
                    <a:lstStyle/>
                    <a:p>
                      <a:pPr algn="ctr" fontAlgn="ctr"/>
                      <a:endParaRPr lang="es-MX" sz="400" b="0" i="0" u="none" strike="noStrike">
                        <a:solidFill>
                          <a:srgbClr val="000000"/>
                        </a:solidFill>
                        <a:effectLst/>
                        <a:latin typeface="Calibri"/>
                      </a:endParaRPr>
                    </a:p>
                  </a:txBody>
                  <a:tcPr marL="4048" marR="4048" marT="4048" marB="0" anchor="ctr">
                    <a:lnL>
                      <a:noFill/>
                    </a:lnL>
                    <a:lnR w="6350" cap="flat" cmpd="sng" algn="ctr">
                      <a:solidFill>
                        <a:srgbClr val="660066"/>
                      </a:solidFill>
                      <a:prstDash val="solid"/>
                      <a:round/>
                      <a:headEnd type="none" w="med" len="med"/>
                      <a:tailEnd type="none" w="med" len="med"/>
                    </a:lnR>
                    <a:lnT>
                      <a:noFill/>
                    </a:lnT>
                    <a:lnB w="6350" cap="flat" cmpd="sng" algn="ctr">
                      <a:solidFill>
                        <a:srgbClr val="660066"/>
                      </a:solidFill>
                      <a:prstDash val="solid"/>
                      <a:round/>
                      <a:headEnd type="none" w="med" len="med"/>
                      <a:tailEnd type="none" w="med" len="med"/>
                    </a:lnB>
                  </a:tcPr>
                </a:tc>
                <a:tc gridSpan="14">
                  <a:txBody>
                    <a:bodyPr/>
                    <a:lstStyle/>
                    <a:p>
                      <a:pPr algn="ctr" fontAlgn="ctr"/>
                      <a:r>
                        <a:rPr lang="es-MX" sz="400" b="1" i="0" u="none" strike="noStrike">
                          <a:solidFill>
                            <a:srgbClr val="000000"/>
                          </a:solidFill>
                          <a:effectLst/>
                          <a:latin typeface="Calibri"/>
                        </a:rPr>
                        <a:t>TIPO DE MEDIO ALTERNO</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endParaRPr lang="es-MX" sz="400" b="0" i="0" u="none" strike="noStrike">
                        <a:solidFill>
                          <a:srgbClr val="000000"/>
                        </a:solidFill>
                        <a:effectLst/>
                        <a:latin typeface="Calibri"/>
                      </a:endParaRPr>
                    </a:p>
                  </a:txBody>
                  <a:tcPr marL="4048" marR="4048" marT="4048" marB="0" anchor="ctr">
                    <a:lnL w="6350" cap="flat" cmpd="sng" algn="ctr">
                      <a:solidFill>
                        <a:srgbClr val="660066"/>
                      </a:solidFill>
                      <a:prstDash val="solid"/>
                      <a:round/>
                      <a:headEnd type="none" w="med" len="med"/>
                      <a:tailEnd type="none" w="med" len="med"/>
                    </a:lnL>
                    <a:lnR>
                      <a:noFill/>
                    </a:lnR>
                    <a:lnT>
                      <a:noFill/>
                    </a:lnT>
                    <a:lnB w="6350" cap="flat" cmpd="sng" algn="ctr">
                      <a:solidFill>
                        <a:srgbClr val="660066"/>
                      </a:solidFill>
                      <a:prstDash val="solid"/>
                      <a:round/>
                      <a:headEnd type="none" w="med" len="med"/>
                      <a:tailEnd type="none" w="med" len="med"/>
                    </a:lnB>
                  </a:tcPr>
                </a:tc>
              </a:tr>
              <a:tr h="128061">
                <a:tc>
                  <a:txBody>
                    <a:bodyPr/>
                    <a:lstStyle/>
                    <a:p>
                      <a:pPr algn="ctr" fontAlgn="ctr"/>
                      <a:r>
                        <a:rPr lang="es-MX" sz="300" b="1" i="0" u="none" strike="noStrike">
                          <a:solidFill>
                            <a:srgbClr val="000000"/>
                          </a:solidFill>
                          <a:effectLst/>
                          <a:latin typeface="Calibri"/>
                        </a:rPr>
                        <a:t>DISTRITO ELECTORAL</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D4B7FF"/>
                    </a:solidFill>
                  </a:tcPr>
                </a:tc>
                <a:tc>
                  <a:txBody>
                    <a:bodyPr/>
                    <a:lstStyle/>
                    <a:p>
                      <a:pPr algn="ctr" fontAlgn="ctr"/>
                      <a:r>
                        <a:rPr lang="es-MX" sz="300" b="1" i="0" u="none" strike="noStrike">
                          <a:solidFill>
                            <a:srgbClr val="000000"/>
                          </a:solidFill>
                          <a:effectLst/>
                          <a:latin typeface="Calibri"/>
                        </a:rPr>
                        <a:t>BARDA</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ESPECTACULAR</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VINILONA</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MANTA</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GALLARDETE</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PENDÓN</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PASACALLE</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CARTEL</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PARABUS</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PANTALLA VIRTUAL</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PUBLICIDAD MÓVIL</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MUPI</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PUBLIVALLA</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OTROS</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ACUMULADO</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r>
              <a:tr h="85374">
                <a:tc>
                  <a:txBody>
                    <a:bodyPr/>
                    <a:lstStyle/>
                    <a:p>
                      <a:pPr algn="ctr" fontAlgn="ctr"/>
                      <a:r>
                        <a:rPr lang="es-MX" sz="300" b="0" i="0" u="none" strike="noStrike">
                          <a:solidFill>
                            <a:srgbClr val="000000"/>
                          </a:solidFill>
                          <a:effectLst/>
                          <a:latin typeface="Calibri"/>
                        </a:rPr>
                        <a:t>I.TOLUCA</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102930">
                <a:tc>
                  <a:txBody>
                    <a:bodyPr/>
                    <a:lstStyle/>
                    <a:p>
                      <a:pPr algn="ctr" fontAlgn="ctr"/>
                      <a:r>
                        <a:rPr lang="es-MX" sz="300" b="0" i="0" u="none" strike="noStrike">
                          <a:solidFill>
                            <a:srgbClr val="000000"/>
                          </a:solidFill>
                          <a:effectLst/>
                          <a:latin typeface="Calibri"/>
                        </a:rPr>
                        <a:t>II.TOLUCA</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III.TEMOAYA</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IV.LERMA</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V.TENANGO DEL VALLE</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VI.TIANGUISTENCO</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VII.TENANCINGO</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VIII.SULTEPEC</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IX.TEJUPILCO</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X.VALLE DE BRAVO</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XI.SANTO TOMAS</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XII.EL ORO</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XIII.ATLACOMULCO</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XIV.JILOTEPEC</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XV.IXTLAHUACA</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endParaRPr lang="es-MX" sz="400" b="0" i="0" u="none" strike="noStrike">
                        <a:solidFill>
                          <a:srgbClr val="000000"/>
                        </a:solidFill>
                        <a:effectLst/>
                        <a:latin typeface="Calibri"/>
                      </a:endParaRPr>
                    </a:p>
                  </a:txBody>
                  <a:tcPr marL="4048" marR="4048" marT="4048" marB="0" anchor="ctr">
                    <a:lnL>
                      <a:noFill/>
                    </a:lnL>
                    <a:lnR>
                      <a:noFill/>
                    </a:lnR>
                    <a:lnT w="6350" cap="flat" cmpd="sng" algn="ctr">
                      <a:solidFill>
                        <a:srgbClr val="7030A0"/>
                      </a:solidFill>
                      <a:prstDash val="solid"/>
                      <a:round/>
                      <a:headEnd type="none" w="med" len="med"/>
                      <a:tailEnd type="none" w="med" len="med"/>
                    </a:lnT>
                    <a:lnB>
                      <a:noFill/>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endParaRPr lang="es-MX" sz="400" b="0" i="0" u="none" strike="noStrike">
                        <a:solidFill>
                          <a:srgbClr val="000000"/>
                        </a:solidFill>
                        <a:effectLst/>
                        <a:latin typeface="Calibri"/>
                      </a:endParaRPr>
                    </a:p>
                  </a:txBody>
                  <a:tcPr marL="4048" marR="4048" marT="4048" marB="0" anchor="ctr">
                    <a:lnL>
                      <a:noFill/>
                    </a:lnL>
                    <a:lnR>
                      <a:noFill/>
                    </a:lnR>
                    <a:lnT w="6350" cap="flat" cmpd="sng" algn="ctr">
                      <a:solidFill>
                        <a:srgbClr val="660066"/>
                      </a:solidFill>
                      <a:prstDash val="solid"/>
                      <a:round/>
                      <a:headEnd type="none" w="med" len="med"/>
                      <a:tailEnd type="none" w="med" len="med"/>
                    </a:lnT>
                    <a:lnB>
                      <a:noFill/>
                    </a:lnB>
                  </a:tcPr>
                </a:tc>
              </a:tr>
              <a:tr h="85374">
                <a:tc>
                  <a:txBody>
                    <a:bodyPr/>
                    <a:lstStyle/>
                    <a:p>
                      <a:pPr algn="ctr" fontAlgn="ctr"/>
                      <a:r>
                        <a:rPr lang="es-MX" sz="400" b="0" i="0" u="none" strike="noStrike">
                          <a:solidFill>
                            <a:srgbClr val="000000"/>
                          </a:solidFill>
                          <a:effectLst/>
                          <a:latin typeface="Calibri"/>
                        </a:rPr>
                        <a:t> </a:t>
                      </a:r>
                    </a:p>
                  </a:txBody>
                  <a:tcPr marL="4048" marR="4048" marT="4048" marB="0" anchor="ctr">
                    <a:lnL>
                      <a:noFill/>
                    </a:lnL>
                    <a:lnR w="6350" cap="flat" cmpd="sng" algn="ctr">
                      <a:solidFill>
                        <a:srgbClr val="660066"/>
                      </a:solidFill>
                      <a:prstDash val="solid"/>
                      <a:round/>
                      <a:headEnd type="none" w="med" len="med"/>
                      <a:tailEnd type="none" w="med" len="med"/>
                    </a:lnR>
                    <a:lnT>
                      <a:noFill/>
                    </a:lnT>
                    <a:lnB w="6350" cap="flat" cmpd="sng" algn="ctr">
                      <a:solidFill>
                        <a:srgbClr val="660066"/>
                      </a:solidFill>
                      <a:prstDash val="solid"/>
                      <a:round/>
                      <a:headEnd type="none" w="med" len="med"/>
                      <a:tailEnd type="none" w="med" len="med"/>
                    </a:lnB>
                  </a:tcPr>
                </a:tc>
                <a:tc gridSpan="14">
                  <a:txBody>
                    <a:bodyPr/>
                    <a:lstStyle/>
                    <a:p>
                      <a:pPr algn="ctr" fontAlgn="ctr"/>
                      <a:r>
                        <a:rPr lang="es-MX" sz="400" b="1" i="0" u="none" strike="noStrike">
                          <a:solidFill>
                            <a:srgbClr val="000000"/>
                          </a:solidFill>
                          <a:effectLst/>
                          <a:latin typeface="Calibri"/>
                        </a:rPr>
                        <a:t>TIPO DE MEDIO ALTERNO</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400" b="0" i="0" u="none" strike="noStrike">
                          <a:solidFill>
                            <a:srgbClr val="000000"/>
                          </a:solidFill>
                          <a:effectLst/>
                          <a:latin typeface="Calibri"/>
                        </a:rPr>
                        <a:t> </a:t>
                      </a:r>
                    </a:p>
                  </a:txBody>
                  <a:tcPr marL="4048" marR="4048" marT="4048" marB="0" anchor="ctr">
                    <a:lnL w="6350" cap="flat" cmpd="sng" algn="ctr">
                      <a:solidFill>
                        <a:srgbClr val="660066"/>
                      </a:solidFill>
                      <a:prstDash val="solid"/>
                      <a:round/>
                      <a:headEnd type="none" w="med" len="med"/>
                      <a:tailEnd type="none" w="med" len="med"/>
                    </a:lnL>
                    <a:lnR>
                      <a:noFill/>
                    </a:lnR>
                    <a:lnT>
                      <a:noFill/>
                    </a:lnT>
                    <a:lnB w="6350" cap="flat" cmpd="sng" algn="ctr">
                      <a:solidFill>
                        <a:srgbClr val="660066"/>
                      </a:solidFill>
                      <a:prstDash val="solid"/>
                      <a:round/>
                      <a:headEnd type="none" w="med" len="med"/>
                      <a:tailEnd type="none" w="med" len="med"/>
                    </a:lnB>
                  </a:tcPr>
                </a:tc>
              </a:tr>
              <a:tr h="128061">
                <a:tc>
                  <a:txBody>
                    <a:bodyPr/>
                    <a:lstStyle/>
                    <a:p>
                      <a:pPr algn="ctr" fontAlgn="ctr"/>
                      <a:r>
                        <a:rPr lang="es-MX" sz="300" b="1" i="0" u="none" strike="noStrike">
                          <a:solidFill>
                            <a:srgbClr val="000000"/>
                          </a:solidFill>
                          <a:effectLst/>
                          <a:latin typeface="Calibri"/>
                        </a:rPr>
                        <a:t>DISTRITO ELECTORAL</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D4B7FF"/>
                    </a:solidFill>
                  </a:tcPr>
                </a:tc>
                <a:tc>
                  <a:txBody>
                    <a:bodyPr/>
                    <a:lstStyle/>
                    <a:p>
                      <a:pPr algn="ctr" fontAlgn="ctr"/>
                      <a:r>
                        <a:rPr lang="es-MX" sz="300" b="1" i="0" u="none" strike="noStrike">
                          <a:solidFill>
                            <a:srgbClr val="000000"/>
                          </a:solidFill>
                          <a:effectLst/>
                          <a:latin typeface="Calibri"/>
                        </a:rPr>
                        <a:t>BARDA</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ESPECTACULAR</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VINILONA</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MANTA</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GALLARDETE</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PENDÓN</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PASACALLE</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CARTEL</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dirty="0">
                          <a:solidFill>
                            <a:srgbClr val="000000"/>
                          </a:solidFill>
                          <a:effectLst/>
                          <a:latin typeface="Calibri"/>
                        </a:rPr>
                        <a:t>PARABUS</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PANTALLA VIRTUAL</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PUBLICIDAD MÓVIL</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MUPI</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PUBLIVALLA</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OTROS</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ACUMULADO</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r>
              <a:tr h="85374">
                <a:tc>
                  <a:txBody>
                    <a:bodyPr/>
                    <a:lstStyle/>
                    <a:p>
                      <a:pPr algn="ctr" fontAlgn="ctr"/>
                      <a:r>
                        <a:rPr lang="es-MX" sz="300" b="0" i="0" u="none" strike="noStrike">
                          <a:solidFill>
                            <a:srgbClr val="000000"/>
                          </a:solidFill>
                          <a:effectLst/>
                          <a:latin typeface="Calibri"/>
                        </a:rPr>
                        <a:t>XVI.ATIZAPAN</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XVII.HUIXQUILUCAN</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XVIII.TLALNEPANTLA</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XIX.CUAUTITLAN</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XX.ZUMPANGO</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XXI.ECATEPEC</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XXII.ECATEPEC</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XXIII.TEXCOCO</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XXIV.NEZAHUALCOYOTL</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XXV.NEZAHUALCOYOTL</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XXVI.NEZAHUALCOYOTL</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XXVII.CHALCO</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XXVIII.AMECAMECA</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XXIX.NAUCALPAN</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3</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5</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8</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XXX.NAUCALPAN</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endParaRPr lang="es-MX" sz="400" b="0" i="0" u="none" strike="noStrike">
                        <a:solidFill>
                          <a:srgbClr val="000000"/>
                        </a:solidFill>
                        <a:effectLst/>
                        <a:latin typeface="Calibri"/>
                      </a:endParaRPr>
                    </a:p>
                  </a:txBody>
                  <a:tcPr marL="4048" marR="4048" marT="4048" marB="0" anchor="ctr">
                    <a:lnL>
                      <a:noFill/>
                    </a:lnL>
                    <a:lnR>
                      <a:noFill/>
                    </a:lnR>
                    <a:lnT w="6350" cap="flat" cmpd="sng" algn="ctr">
                      <a:solidFill>
                        <a:srgbClr val="7030A0"/>
                      </a:solidFill>
                      <a:prstDash val="solid"/>
                      <a:round/>
                      <a:headEnd type="none" w="med" len="med"/>
                      <a:tailEnd type="none" w="med" len="med"/>
                    </a:lnT>
                    <a:lnB>
                      <a:noFill/>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 </a:t>
                      </a:r>
                    </a:p>
                  </a:txBody>
                  <a:tcPr marL="4048" marR="4048" marT="4048" marB="0" anchor="ctr">
                    <a:lnL>
                      <a:noFill/>
                    </a:lnL>
                    <a:lnR>
                      <a:noFill/>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endParaRPr lang="es-MX" sz="400" b="0" i="0" u="none" strike="noStrike">
                        <a:solidFill>
                          <a:srgbClr val="000000"/>
                        </a:solidFill>
                        <a:effectLst/>
                        <a:latin typeface="Calibri"/>
                      </a:endParaRPr>
                    </a:p>
                  </a:txBody>
                  <a:tcPr marL="4048" marR="4048" marT="4048" marB="0" anchor="ctr">
                    <a:lnL>
                      <a:noFill/>
                    </a:lnL>
                    <a:lnR>
                      <a:noFill/>
                    </a:lnR>
                    <a:lnT w="6350" cap="flat" cmpd="sng" algn="ctr">
                      <a:solidFill>
                        <a:srgbClr val="660066"/>
                      </a:solidFill>
                      <a:prstDash val="solid"/>
                      <a:round/>
                      <a:headEnd type="none" w="med" len="med"/>
                      <a:tailEnd type="none" w="med" len="med"/>
                    </a:lnT>
                    <a:lnB>
                      <a:noFill/>
                    </a:lnB>
                  </a:tcPr>
                </a:tc>
              </a:tr>
              <a:tr h="85374">
                <a:tc>
                  <a:txBody>
                    <a:bodyPr/>
                    <a:lstStyle/>
                    <a:p>
                      <a:pPr algn="ctr" fontAlgn="ctr"/>
                      <a:r>
                        <a:rPr lang="es-MX" sz="400" b="0" i="0" u="none" strike="noStrike">
                          <a:solidFill>
                            <a:srgbClr val="000000"/>
                          </a:solidFill>
                          <a:effectLst/>
                          <a:latin typeface="Calibri"/>
                        </a:rPr>
                        <a:t> </a:t>
                      </a:r>
                    </a:p>
                  </a:txBody>
                  <a:tcPr marL="4048" marR="4048" marT="4048" marB="0" anchor="ctr">
                    <a:lnL>
                      <a:noFill/>
                    </a:lnL>
                    <a:lnR w="6350" cap="flat" cmpd="sng" algn="ctr">
                      <a:solidFill>
                        <a:srgbClr val="660066"/>
                      </a:solidFill>
                      <a:prstDash val="solid"/>
                      <a:round/>
                      <a:headEnd type="none" w="med" len="med"/>
                      <a:tailEnd type="none" w="med" len="med"/>
                    </a:lnR>
                    <a:lnT>
                      <a:noFill/>
                    </a:lnT>
                    <a:lnB w="6350" cap="flat" cmpd="sng" algn="ctr">
                      <a:solidFill>
                        <a:srgbClr val="660066"/>
                      </a:solidFill>
                      <a:prstDash val="solid"/>
                      <a:round/>
                      <a:headEnd type="none" w="med" len="med"/>
                      <a:tailEnd type="none" w="med" len="med"/>
                    </a:lnB>
                  </a:tcPr>
                </a:tc>
                <a:tc gridSpan="14">
                  <a:txBody>
                    <a:bodyPr/>
                    <a:lstStyle/>
                    <a:p>
                      <a:pPr algn="ctr" fontAlgn="ctr"/>
                      <a:r>
                        <a:rPr lang="es-MX" sz="400" b="1" i="0" u="none" strike="noStrike">
                          <a:solidFill>
                            <a:srgbClr val="000000"/>
                          </a:solidFill>
                          <a:effectLst/>
                          <a:latin typeface="Calibri"/>
                        </a:rPr>
                        <a:t>TIPO DE MEDIO ALTERNO</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ctr"/>
                      <a:r>
                        <a:rPr lang="es-MX" sz="400" b="0" i="0" u="none" strike="noStrike">
                          <a:solidFill>
                            <a:srgbClr val="000000"/>
                          </a:solidFill>
                          <a:effectLst/>
                          <a:latin typeface="Calibri"/>
                        </a:rPr>
                        <a:t> </a:t>
                      </a:r>
                    </a:p>
                  </a:txBody>
                  <a:tcPr marL="4048" marR="4048" marT="4048" marB="0" anchor="ctr">
                    <a:lnL w="6350" cap="flat" cmpd="sng" algn="ctr">
                      <a:solidFill>
                        <a:srgbClr val="660066"/>
                      </a:solidFill>
                      <a:prstDash val="solid"/>
                      <a:round/>
                      <a:headEnd type="none" w="med" len="med"/>
                      <a:tailEnd type="none" w="med" len="med"/>
                    </a:lnL>
                    <a:lnR>
                      <a:noFill/>
                    </a:lnR>
                    <a:lnT>
                      <a:noFill/>
                    </a:lnT>
                    <a:lnB w="6350" cap="flat" cmpd="sng" algn="ctr">
                      <a:solidFill>
                        <a:srgbClr val="660066"/>
                      </a:solidFill>
                      <a:prstDash val="solid"/>
                      <a:round/>
                      <a:headEnd type="none" w="med" len="med"/>
                      <a:tailEnd type="none" w="med" len="med"/>
                    </a:lnB>
                  </a:tcPr>
                </a:tc>
              </a:tr>
              <a:tr h="128061">
                <a:tc>
                  <a:txBody>
                    <a:bodyPr/>
                    <a:lstStyle/>
                    <a:p>
                      <a:pPr algn="ctr" fontAlgn="ctr"/>
                      <a:r>
                        <a:rPr lang="es-MX" sz="300" b="1" i="0" u="none" strike="noStrike">
                          <a:solidFill>
                            <a:srgbClr val="000000"/>
                          </a:solidFill>
                          <a:effectLst/>
                          <a:latin typeface="Calibri"/>
                        </a:rPr>
                        <a:t>DISTRITO ELECTORAL</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7030A0"/>
                      </a:solidFill>
                      <a:prstDash val="solid"/>
                      <a:round/>
                      <a:headEnd type="none" w="med" len="med"/>
                      <a:tailEnd type="none" w="med" len="med"/>
                    </a:lnB>
                    <a:solidFill>
                      <a:srgbClr val="D4B7FF"/>
                    </a:solidFill>
                  </a:tcPr>
                </a:tc>
                <a:tc>
                  <a:txBody>
                    <a:bodyPr/>
                    <a:lstStyle/>
                    <a:p>
                      <a:pPr algn="ctr" fontAlgn="ctr"/>
                      <a:r>
                        <a:rPr lang="es-MX" sz="300" b="1" i="0" u="none" strike="noStrike">
                          <a:solidFill>
                            <a:srgbClr val="000000"/>
                          </a:solidFill>
                          <a:effectLst/>
                          <a:latin typeface="Calibri"/>
                        </a:rPr>
                        <a:t>BARDA</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ESPECTACULAR</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VINILONA</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MANTA</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GALLARDETE</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PENDÓN</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PASACALLE</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CARTEL</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PARABUS</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PANTALLA VIRTUAL</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PUBLICIDAD MÓVIL</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MUPI</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PUBLIVALLA</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OTROS</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c>
                  <a:txBody>
                    <a:bodyPr/>
                    <a:lstStyle/>
                    <a:p>
                      <a:pPr algn="ctr" fontAlgn="ctr"/>
                      <a:r>
                        <a:rPr lang="es-MX" sz="300" b="1" i="0" u="none" strike="noStrike">
                          <a:solidFill>
                            <a:srgbClr val="000000"/>
                          </a:solidFill>
                          <a:effectLst/>
                          <a:latin typeface="Calibri"/>
                        </a:rPr>
                        <a:t>ACUMULADO</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E890CF"/>
                    </a:solidFill>
                  </a:tcPr>
                </a:tc>
              </a:tr>
              <a:tr h="85374">
                <a:tc>
                  <a:txBody>
                    <a:bodyPr/>
                    <a:lstStyle/>
                    <a:p>
                      <a:pPr algn="ctr" fontAlgn="ctr"/>
                      <a:r>
                        <a:rPr lang="es-MX" sz="300" b="0" i="0" u="none" strike="noStrike">
                          <a:solidFill>
                            <a:srgbClr val="000000"/>
                          </a:solidFill>
                          <a:effectLst/>
                          <a:latin typeface="Calibri"/>
                        </a:rPr>
                        <a:t>XXXI.LA PAZ</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XXXII.NEZAHUALCOYOTL</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XXXIII.ECATEPEC</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3912">
                <a:tc>
                  <a:txBody>
                    <a:bodyPr/>
                    <a:lstStyle/>
                    <a:p>
                      <a:pPr algn="ctr" fontAlgn="ctr"/>
                      <a:r>
                        <a:rPr lang="es-MX" sz="300" b="0" i="0" u="none" strike="noStrike">
                          <a:solidFill>
                            <a:srgbClr val="000000"/>
                          </a:solidFill>
                          <a:effectLst/>
                          <a:latin typeface="Calibri"/>
                        </a:rPr>
                        <a:t>XXXIV.IXTAPAN DE LA SAL</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XXXV.METEPEC</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93912">
                <a:tc>
                  <a:txBody>
                    <a:bodyPr/>
                    <a:lstStyle/>
                    <a:p>
                      <a:pPr algn="ctr" fontAlgn="ctr"/>
                      <a:r>
                        <a:rPr lang="es-MX" sz="300" b="0" i="0" u="none" strike="noStrike">
                          <a:solidFill>
                            <a:srgbClr val="000000"/>
                          </a:solidFill>
                          <a:effectLst/>
                          <a:latin typeface="Calibri"/>
                        </a:rPr>
                        <a:t>XXXVI.VILLA DEL CARBON</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XXXVII.TLALNEPANTLA</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XXXVIII.COACALCO</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XXXIX.OTUMBA</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XL.IXTAPALUCA</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XLI.NEZAHUALCOYOTL</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XLII.ECATEPEC</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XLIII.CUAUTITLAN IZCALLI</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XLIV.NICOLAS ROMERO</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7030A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r>
              <a:tr h="85374">
                <a:tc>
                  <a:txBody>
                    <a:bodyPr/>
                    <a:lstStyle/>
                    <a:p>
                      <a:pPr algn="ctr" fontAlgn="ctr"/>
                      <a:r>
                        <a:rPr lang="es-MX" sz="300" b="0" i="0" u="none" strike="noStrike">
                          <a:solidFill>
                            <a:srgbClr val="000000"/>
                          </a:solidFill>
                          <a:effectLst/>
                          <a:latin typeface="Calibri"/>
                        </a:rPr>
                        <a:t>XLV.ZINACANTEPEC</a:t>
                      </a:r>
                    </a:p>
                  </a:txBody>
                  <a:tcPr marL="4048" marR="4048" marT="4048" marB="0" anchor="ctr">
                    <a:lnL w="6350" cap="flat" cmpd="sng" algn="ctr">
                      <a:solidFill>
                        <a:srgbClr val="7030A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7030A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300" b="0"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tcPr>
                </a:tc>
                <a:tc>
                  <a:txBody>
                    <a:bodyPr/>
                    <a:lstStyle/>
                    <a:p>
                      <a:pPr algn="ctr" fontAlgn="ctr"/>
                      <a:r>
                        <a:rPr lang="es-MX" sz="400" b="1" i="0" u="none" strike="noStrike">
                          <a:solidFill>
                            <a:srgbClr val="000000"/>
                          </a:solidFill>
                          <a:effectLst/>
                          <a:latin typeface="Calibri"/>
                        </a:rPr>
                        <a:t>-</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4B7FF"/>
                    </a:solidFill>
                  </a:tcPr>
                </a:tc>
              </a:tr>
              <a:tr h="102448">
                <a:tc>
                  <a:txBody>
                    <a:bodyPr/>
                    <a:lstStyle/>
                    <a:p>
                      <a:pPr algn="ctr" fontAlgn="ctr"/>
                      <a:r>
                        <a:rPr lang="es-MX" sz="400" b="1" i="0" u="none" strike="noStrike">
                          <a:solidFill>
                            <a:srgbClr val="000000"/>
                          </a:solidFill>
                          <a:effectLst/>
                          <a:latin typeface="Calibri"/>
                        </a:rPr>
                        <a:t>ACUMULADO</a:t>
                      </a:r>
                    </a:p>
                  </a:txBody>
                  <a:tcPr marL="4048" marR="4048" marT="4048" marB="0" anchor="ctr">
                    <a:lnL w="6350" cap="flat" cmpd="sng" algn="ctr">
                      <a:solidFill>
                        <a:srgbClr val="000000"/>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890CF"/>
                    </a:solidFill>
                  </a:tcPr>
                </a:tc>
                <a:tc>
                  <a:txBody>
                    <a:bodyPr/>
                    <a:lstStyle/>
                    <a:p>
                      <a:pPr algn="ctr" fontAlgn="ctr"/>
                      <a:r>
                        <a:rPr lang="es-MX" sz="400" b="1" i="0" u="none" strike="noStrike">
                          <a:solidFill>
                            <a:srgbClr val="000000"/>
                          </a:solidFill>
                          <a:effectLst/>
                          <a:latin typeface="Calibri"/>
                        </a:rPr>
                        <a:t>0</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400" b="1" i="0" u="none" strike="noStrike">
                          <a:solidFill>
                            <a:srgbClr val="000000"/>
                          </a:solidFill>
                          <a:effectLst/>
                          <a:latin typeface="Calibri"/>
                        </a:rPr>
                        <a:t>0</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400" b="1" i="0" u="none" strike="noStrike">
                          <a:solidFill>
                            <a:srgbClr val="000000"/>
                          </a:solidFill>
                          <a:effectLst/>
                          <a:latin typeface="Calibri"/>
                        </a:rPr>
                        <a:t>3</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400" b="1" i="0" u="none" strike="noStrike">
                          <a:solidFill>
                            <a:srgbClr val="000000"/>
                          </a:solidFill>
                          <a:effectLst/>
                          <a:latin typeface="Calibri"/>
                        </a:rPr>
                        <a:t>0</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400" b="1" i="0" u="none" strike="noStrike">
                          <a:solidFill>
                            <a:srgbClr val="000000"/>
                          </a:solidFill>
                          <a:effectLst/>
                          <a:latin typeface="Calibri"/>
                        </a:rPr>
                        <a:t>0</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400" b="1" i="0" u="none" strike="noStrike">
                          <a:solidFill>
                            <a:srgbClr val="000000"/>
                          </a:solidFill>
                          <a:effectLst/>
                          <a:latin typeface="Calibri"/>
                        </a:rPr>
                        <a:t>0</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400" b="1" i="0" u="none" strike="noStrike">
                          <a:solidFill>
                            <a:srgbClr val="000000"/>
                          </a:solidFill>
                          <a:effectLst/>
                          <a:latin typeface="Calibri"/>
                        </a:rPr>
                        <a:t>0</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400" b="1" i="0" u="none" strike="noStrike">
                          <a:solidFill>
                            <a:srgbClr val="000000"/>
                          </a:solidFill>
                          <a:effectLst/>
                          <a:latin typeface="Calibri"/>
                        </a:rPr>
                        <a:t>0</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400" b="1" i="0" u="none" strike="noStrike">
                          <a:solidFill>
                            <a:srgbClr val="000000"/>
                          </a:solidFill>
                          <a:effectLst/>
                          <a:latin typeface="Calibri"/>
                        </a:rPr>
                        <a:t>0</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400" b="1" i="0" u="none" strike="noStrike">
                          <a:solidFill>
                            <a:srgbClr val="000000"/>
                          </a:solidFill>
                          <a:effectLst/>
                          <a:latin typeface="Calibri"/>
                        </a:rPr>
                        <a:t>0</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400" b="1" i="0" u="none" strike="noStrike">
                          <a:solidFill>
                            <a:srgbClr val="000000"/>
                          </a:solidFill>
                          <a:effectLst/>
                          <a:latin typeface="Calibri"/>
                        </a:rPr>
                        <a:t>0</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400" b="1" i="0" u="none" strike="noStrike">
                          <a:solidFill>
                            <a:srgbClr val="000000"/>
                          </a:solidFill>
                          <a:effectLst/>
                          <a:latin typeface="Calibri"/>
                        </a:rPr>
                        <a:t>0</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400" b="1" i="0" u="none" strike="noStrike">
                          <a:solidFill>
                            <a:srgbClr val="000000"/>
                          </a:solidFill>
                          <a:effectLst/>
                          <a:latin typeface="Calibri"/>
                        </a:rPr>
                        <a:t>0</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400" b="1" i="0" u="none" strike="noStrike">
                          <a:solidFill>
                            <a:srgbClr val="000000"/>
                          </a:solidFill>
                          <a:effectLst/>
                          <a:latin typeface="Calibri"/>
                        </a:rPr>
                        <a:t>5</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660066"/>
                      </a:solidFill>
                      <a:prstDash val="solid"/>
                      <a:round/>
                      <a:headEnd type="none" w="med" len="med"/>
                      <a:tailEnd type="none" w="med" len="med"/>
                    </a:lnR>
                    <a:lnT w="6350" cap="flat" cmpd="sng" algn="ctr">
                      <a:solidFill>
                        <a:srgbClr val="660066"/>
                      </a:solidFill>
                      <a:prstDash val="solid"/>
                      <a:round/>
                      <a:headEnd type="none" w="med" len="med"/>
                      <a:tailEnd type="none" w="med" len="med"/>
                    </a:lnT>
                    <a:lnB w="6350" cap="flat" cmpd="sng" algn="ctr">
                      <a:solidFill>
                        <a:srgbClr val="660066"/>
                      </a:solidFill>
                      <a:prstDash val="solid"/>
                      <a:round/>
                      <a:headEnd type="none" w="med" len="med"/>
                      <a:tailEnd type="none" w="med" len="med"/>
                    </a:lnB>
                    <a:solidFill>
                      <a:srgbClr val="D4B7FF"/>
                    </a:solidFill>
                  </a:tcPr>
                </a:tc>
                <a:tc>
                  <a:txBody>
                    <a:bodyPr/>
                    <a:lstStyle/>
                    <a:p>
                      <a:pPr algn="ctr" fontAlgn="ctr"/>
                      <a:r>
                        <a:rPr lang="es-MX" sz="500" b="1" i="0" u="none" strike="noStrike" dirty="0">
                          <a:solidFill>
                            <a:srgbClr val="000000"/>
                          </a:solidFill>
                          <a:effectLst/>
                          <a:latin typeface="Calibri"/>
                        </a:rPr>
                        <a:t>8</a:t>
                      </a:r>
                    </a:p>
                  </a:txBody>
                  <a:tcPr marL="4048" marR="4048" marT="4048" marB="0" anchor="ctr">
                    <a:lnL w="6350" cap="flat" cmpd="sng" algn="ctr">
                      <a:solidFill>
                        <a:srgbClr val="66006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890CF"/>
                    </a:solidFill>
                  </a:tcPr>
                </a:tc>
              </a:tr>
            </a:tbl>
          </a:graphicData>
        </a:graphic>
      </p:graphicFrame>
    </p:spTree>
    <p:extLst>
      <p:ext uri="{BB962C8B-B14F-4D97-AF65-F5344CB8AC3E}">
        <p14:creationId xmlns:p14="http://schemas.microsoft.com/office/powerpoint/2010/main" val="233997442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15150" y="6423025"/>
            <a:ext cx="2133600" cy="365125"/>
          </a:xfrm>
        </p:spPr>
        <p:txBody>
          <a:bodyPr/>
          <a:lstStyle/>
          <a:p>
            <a:pPr>
              <a:defRPr/>
            </a:pPr>
            <a:fld id="{E144A38C-E6C9-4382-AED2-570CE51EC5CF}" type="slidenum">
              <a:rPr lang="es-ES" smtClean="0">
                <a:solidFill>
                  <a:prstClr val="black">
                    <a:tint val="75000"/>
                  </a:prstClr>
                </a:solidFill>
              </a:rPr>
              <a:pPr>
                <a:defRPr/>
              </a:pPr>
              <a:t>96</a:t>
            </a:fld>
            <a:endParaRPr lang="es-ES" dirty="0">
              <a:solidFill>
                <a:prstClr val="black">
                  <a:tint val="75000"/>
                </a:prstClr>
              </a:solidFill>
            </a:endParaRPr>
          </a:p>
        </p:txBody>
      </p:sp>
      <p:sp>
        <p:nvSpPr>
          <p:cNvPr id="5" name="Rectangle 5"/>
          <p:cNvSpPr>
            <a:spLocks noChangeArrowheads="1"/>
          </p:cNvSpPr>
          <p:nvPr/>
        </p:nvSpPr>
        <p:spPr bwMode="auto">
          <a:xfrm>
            <a:off x="755650" y="1109028"/>
            <a:ext cx="7704138" cy="3294062"/>
          </a:xfrm>
          <a:prstGeom prst="rect">
            <a:avLst/>
          </a:prstGeom>
          <a:noFill/>
          <a:ln>
            <a:noFill/>
          </a:ln>
          <a:effectLst/>
          <a:extLst/>
        </p:spPr>
        <p:txBody>
          <a:bodyPr anchor="ctr">
            <a:spAutoFit/>
          </a:bodyPr>
          <a:lstStyle/>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TOTAL GENERAL DE LA PROPAGANDA </a:t>
            </a:r>
          </a:p>
          <a:p>
            <a:pPr algn="ctr" eaLnBrk="0" hangingPunct="0">
              <a:defRPr/>
            </a:pPr>
            <a:r>
              <a:rPr lang="es-MX" sz="2000" b="1" dirty="0">
                <a:solidFill>
                  <a:srgbClr val="7030A0"/>
                </a:solidFill>
                <a:effectLst>
                  <a:outerShdw blurRad="38100" dist="38100" dir="2700000" algn="tl">
                    <a:srgbClr val="C0C0C0"/>
                  </a:outerShdw>
                </a:effectLst>
                <a:cs typeface="Times New Roman" pitchFamily="18" charset="0"/>
              </a:rPr>
              <a:t>POR TIPO DE TRANSPORTE</a:t>
            </a:r>
          </a:p>
          <a:p>
            <a:pPr algn="just">
              <a:defRPr/>
            </a:pPr>
            <a:r>
              <a:rPr lang="es-ES" sz="1200" b="1" dirty="0">
                <a:solidFill>
                  <a:prstClr val="black"/>
                </a:solidFill>
                <a:cs typeface="Times New Roman" pitchFamily="18" charset="0"/>
              </a:rPr>
              <a:t> </a:t>
            </a:r>
            <a:endParaRPr lang="es-MX" sz="1200" dirty="0">
              <a:solidFill>
                <a:prstClr val="black"/>
              </a:solidFill>
              <a:cs typeface="Times New Roman" pitchFamily="18" charset="0"/>
            </a:endParaRPr>
          </a:p>
          <a:p>
            <a:pPr algn="just">
              <a:defRPr/>
            </a:pPr>
            <a:r>
              <a:rPr lang="es-ES" sz="1200" b="1" dirty="0">
                <a:solidFill>
                  <a:prstClr val="black"/>
                </a:solidFill>
                <a:cs typeface="Times New Roman" pitchFamily="18" charset="0"/>
              </a:rPr>
              <a:t> </a:t>
            </a:r>
          </a:p>
          <a:p>
            <a:pPr algn="just">
              <a:defRPr/>
            </a:pPr>
            <a:endParaRPr lang="es-ES" sz="1200" b="1" dirty="0">
              <a:solidFill>
                <a:prstClr val="black"/>
              </a:solidFill>
              <a:cs typeface="Times New Roman" pitchFamily="18" charset="0"/>
            </a:endParaRPr>
          </a:p>
          <a:p>
            <a:pPr algn="just">
              <a:defRPr/>
            </a:pPr>
            <a:endParaRPr lang="es-ES" sz="1200" b="1" dirty="0">
              <a:solidFill>
                <a:prstClr val="black"/>
              </a:solidFill>
              <a:cs typeface="Times New Roman" pitchFamily="18" charset="0"/>
            </a:endParaRPr>
          </a:p>
          <a:p>
            <a:pPr algn="just">
              <a:defRPr/>
            </a:pPr>
            <a:endParaRPr lang="es-MX" sz="1200" dirty="0">
              <a:solidFill>
                <a:prstClr val="black"/>
              </a:solidFill>
              <a:cs typeface="Times New Roman" pitchFamily="18" charset="0"/>
            </a:endParaRPr>
          </a:p>
          <a:p>
            <a:pPr algn="ctr">
              <a:defRPr/>
            </a:pPr>
            <a:r>
              <a:rPr lang="es-ES" dirty="0">
                <a:solidFill>
                  <a:prstClr val="black"/>
                </a:solidFill>
                <a:cs typeface="Times New Roman" pitchFamily="18" charset="0"/>
              </a:rPr>
              <a:t>«B1»  POR PARTIDO </a:t>
            </a:r>
            <a:r>
              <a:rPr lang="es-ES" dirty="0" smtClean="0">
                <a:solidFill>
                  <a:prstClr val="black"/>
                </a:solidFill>
                <a:cs typeface="Times New Roman" pitchFamily="18" charset="0"/>
              </a:rPr>
              <a:t>POLÍTICO O COALICIÓN ----------------------------------- 667</a:t>
            </a:r>
            <a:endParaRPr lang="es-ES" dirty="0">
              <a:solidFill>
                <a:prstClr val="black"/>
              </a:solidFill>
              <a:cs typeface="Times New Roman" pitchFamily="18" charset="0"/>
            </a:endParaRPr>
          </a:p>
          <a:p>
            <a:pPr algn="ctr">
              <a:defRPr/>
            </a:pPr>
            <a:endParaRPr lang="es-ES" dirty="0">
              <a:solidFill>
                <a:prstClr val="black"/>
              </a:solidFill>
              <a:cs typeface="Times New Roman" pitchFamily="18" charset="0"/>
            </a:endParaRPr>
          </a:p>
          <a:p>
            <a:pPr algn="ctr">
              <a:defRPr/>
            </a:pPr>
            <a:r>
              <a:rPr lang="es-ES" dirty="0">
                <a:solidFill>
                  <a:prstClr val="black"/>
                </a:solidFill>
                <a:cs typeface="Times New Roman" pitchFamily="18" charset="0"/>
              </a:rPr>
              <a:t>«B2» POR TIPO DE PROPAGANDA GUBERNAMENTAL </a:t>
            </a:r>
            <a:r>
              <a:rPr lang="es-ES" dirty="0" smtClean="0">
                <a:solidFill>
                  <a:prstClr val="black"/>
                </a:solidFill>
                <a:cs typeface="Times New Roman" pitchFamily="18" charset="0"/>
              </a:rPr>
              <a:t>--------------------------- 0</a:t>
            </a:r>
          </a:p>
          <a:p>
            <a:pPr algn="ctr">
              <a:defRPr/>
            </a:pPr>
            <a:endParaRPr lang="es-ES" dirty="0" smtClean="0">
              <a:solidFill>
                <a:prstClr val="black"/>
              </a:solidFill>
              <a:cs typeface="Times New Roman" pitchFamily="18" charset="0"/>
            </a:endParaRPr>
          </a:p>
          <a:p>
            <a:pPr algn="ctr">
              <a:defRPr/>
            </a:pPr>
            <a:endParaRPr lang="es-ES" dirty="0">
              <a:solidFill>
                <a:prstClr val="black"/>
              </a:solidFill>
              <a:cs typeface="Times New Roman" pitchFamily="18" charset="0"/>
            </a:endParaRPr>
          </a:p>
          <a:p>
            <a:pPr algn="ctr">
              <a:defRPr/>
            </a:pPr>
            <a:r>
              <a:rPr lang="es-ES" dirty="0">
                <a:solidFill>
                  <a:prstClr val="black"/>
                </a:solidFill>
                <a:cs typeface="Times New Roman" pitchFamily="18" charset="0"/>
              </a:rPr>
              <a:t>TOTAL «B1 </a:t>
            </a:r>
            <a:r>
              <a:rPr lang="es-ES" dirty="0" smtClean="0">
                <a:solidFill>
                  <a:prstClr val="black"/>
                </a:solidFill>
                <a:cs typeface="Times New Roman" pitchFamily="18" charset="0"/>
              </a:rPr>
              <a:t>+ </a:t>
            </a:r>
            <a:r>
              <a:rPr lang="es-ES" dirty="0">
                <a:solidFill>
                  <a:prstClr val="black"/>
                </a:solidFill>
                <a:cs typeface="Times New Roman" pitchFamily="18" charset="0"/>
              </a:rPr>
              <a:t>B2» </a:t>
            </a:r>
            <a:r>
              <a:rPr lang="es-ES" dirty="0" smtClean="0">
                <a:solidFill>
                  <a:prstClr val="black"/>
                </a:solidFill>
                <a:cs typeface="Times New Roman" pitchFamily="18" charset="0"/>
              </a:rPr>
              <a:t>--------------------------------------------------------------------- 667</a:t>
            </a:r>
            <a:endParaRPr lang="es-MX" dirty="0">
              <a:solidFill>
                <a:prstClr val="black"/>
              </a:solidFill>
              <a:cs typeface="Times New Roman" pitchFamily="18" charset="0"/>
            </a:endParaRPr>
          </a:p>
        </p:txBody>
      </p:sp>
    </p:spTree>
    <p:extLst>
      <p:ext uri="{BB962C8B-B14F-4D97-AF65-F5344CB8AC3E}">
        <p14:creationId xmlns:p14="http://schemas.microsoft.com/office/powerpoint/2010/main" val="390060152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15150" y="6423025"/>
            <a:ext cx="2133600" cy="365125"/>
          </a:xfrm>
        </p:spPr>
        <p:txBody>
          <a:bodyPr/>
          <a:lstStyle/>
          <a:p>
            <a:pPr>
              <a:defRPr/>
            </a:pPr>
            <a:fld id="{E144A38C-E6C9-4382-AED2-570CE51EC5CF}" type="slidenum">
              <a:rPr lang="es-ES" smtClean="0">
                <a:solidFill>
                  <a:prstClr val="black">
                    <a:tint val="75000"/>
                  </a:prstClr>
                </a:solidFill>
              </a:rPr>
              <a:pPr>
                <a:defRPr/>
              </a:pPr>
              <a:t>97</a:t>
            </a:fld>
            <a:endParaRPr lang="es-ES" dirty="0">
              <a:solidFill>
                <a:prstClr val="black">
                  <a:tint val="75000"/>
                </a:prstClr>
              </a:solidFill>
            </a:endParaRPr>
          </a:p>
        </p:txBody>
      </p:sp>
      <p:pic>
        <p:nvPicPr>
          <p:cNvPr id="129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6900" y="447675"/>
            <a:ext cx="4953000" cy="5904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36450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6915150" y="6423025"/>
            <a:ext cx="2133600" cy="365125"/>
          </a:xfrm>
        </p:spPr>
        <p:txBody>
          <a:bodyPr/>
          <a:lstStyle/>
          <a:p>
            <a:pPr>
              <a:defRPr/>
            </a:pPr>
            <a:fld id="{E144A38C-E6C9-4382-AED2-570CE51EC5CF}" type="slidenum">
              <a:rPr lang="es-ES" smtClean="0">
                <a:solidFill>
                  <a:prstClr val="black">
                    <a:tint val="75000"/>
                  </a:prstClr>
                </a:solidFill>
              </a:rPr>
              <a:pPr>
                <a:defRPr/>
              </a:pPr>
              <a:t>98</a:t>
            </a:fld>
            <a:endParaRPr lang="es-ES" dirty="0">
              <a:solidFill>
                <a:prstClr val="black">
                  <a:tint val="75000"/>
                </a:prstClr>
              </a:solidFill>
            </a:endParaRPr>
          </a:p>
        </p:txBody>
      </p:sp>
      <p:pic>
        <p:nvPicPr>
          <p:cNvPr id="130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1698" y="433459"/>
            <a:ext cx="4562209" cy="5891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155049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xfrm>
            <a:off x="6915150" y="6442075"/>
            <a:ext cx="2133600" cy="365125"/>
          </a:xfrm>
        </p:spPr>
        <p:txBody>
          <a:bodyPr/>
          <a:lstStyle/>
          <a:p>
            <a:pPr>
              <a:defRPr/>
            </a:pPr>
            <a:fld id="{D96DCEFB-733D-42A4-992A-8FB678E7082E}" type="slidenum">
              <a:rPr lang="es-ES">
                <a:solidFill>
                  <a:prstClr val="black">
                    <a:tint val="75000"/>
                  </a:prstClr>
                </a:solidFill>
              </a:rPr>
              <a:pPr>
                <a:defRPr/>
              </a:pPr>
              <a:t>99</a:t>
            </a:fld>
            <a:endParaRPr lang="es-ES" dirty="0">
              <a:solidFill>
                <a:prstClr val="black">
                  <a:tint val="75000"/>
                </a:prstClr>
              </a:solidFill>
            </a:endParaRPr>
          </a:p>
        </p:txBody>
      </p:sp>
      <p:sp>
        <p:nvSpPr>
          <p:cNvPr id="8" name="7 Rectángulo"/>
          <p:cNvSpPr/>
          <p:nvPr/>
        </p:nvSpPr>
        <p:spPr>
          <a:xfrm>
            <a:off x="932447" y="612761"/>
            <a:ext cx="7233712" cy="646331"/>
          </a:xfrm>
          <a:prstGeom prst="rect">
            <a:avLst/>
          </a:prstGeom>
          <a:noFill/>
        </p:spPr>
        <p:txBody>
          <a:bodyPr wrap="none">
            <a:spAutoFit/>
            <a:scene3d>
              <a:camera prst="orthographicFront"/>
              <a:lightRig rig="threePt" dir="t"/>
            </a:scene3d>
            <a:sp3d extrusionH="57150">
              <a:bevelT w="82550" h="38100" prst="coolSlant"/>
            </a:sp3d>
          </a:bodyPr>
          <a:lstStyle/>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CUADRO GENERAL DE ELEMENTOS PROPAGANDÍSTICOS OBSERVADOS</a:t>
            </a:r>
          </a:p>
          <a:p>
            <a:pPr algn="ctr">
              <a:defRPr/>
            </a:pPr>
            <a:endPar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endParaRPr>
          </a:p>
          <a:p>
            <a:pPr algn="ctr">
              <a:defRPr/>
            </a:pP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POR PARTIDO </a:t>
            </a:r>
            <a:r>
              <a:rPr lang="es-ES" sz="1200" b="1" spc="300" dirty="0" smtClean="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POLÍTICO O COALICIÓN </a:t>
            </a:r>
            <a:r>
              <a:rPr lang="es-ES" sz="1200" b="1" spc="300" dirty="0">
                <a:ln w="11430" cmpd="sng">
                  <a:solidFill>
                    <a:srgbClr val="CC0099"/>
                  </a:solidFill>
                  <a:prstDash val="solid"/>
                  <a:miter lim="800000"/>
                </a:ln>
                <a:solidFill>
                  <a:srgbClr val="800080"/>
                </a:solidFill>
                <a:effectLst>
                  <a:glow rad="45500">
                    <a:srgbClr val="4F81BD">
                      <a:satMod val="220000"/>
                      <a:alpha val="35000"/>
                    </a:srgbClr>
                  </a:glow>
                  <a:outerShdw blurRad="50800" dist="38100" dir="8100000" algn="tr" rotWithShape="0">
                    <a:prstClr val="black">
                      <a:alpha val="40000"/>
                    </a:prstClr>
                  </a:outerShdw>
                </a:effectLst>
              </a:rPr>
              <a:t>DEL 30 DE JUNIO AL 3 DE JULIO</a:t>
            </a:r>
          </a:p>
        </p:txBody>
      </p:sp>
      <p:sp>
        <p:nvSpPr>
          <p:cNvPr id="31749" name="1 CuadroTexto"/>
          <p:cNvSpPr txBox="1">
            <a:spLocks noChangeArrowheads="1"/>
          </p:cNvSpPr>
          <p:nvPr/>
        </p:nvSpPr>
        <p:spPr bwMode="auto">
          <a:xfrm>
            <a:off x="323850" y="1377192"/>
            <a:ext cx="84963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a:solidFill>
                  <a:prstClr val="black"/>
                </a:solidFill>
              </a:rPr>
              <a:t>TABLA «B1»</a:t>
            </a:r>
          </a:p>
        </p:txBody>
      </p:sp>
      <p:sp>
        <p:nvSpPr>
          <p:cNvPr id="31750" name="7 CuadroTexto"/>
          <p:cNvSpPr txBox="1">
            <a:spLocks noChangeArrowheads="1"/>
          </p:cNvSpPr>
          <p:nvPr/>
        </p:nvSpPr>
        <p:spPr bwMode="auto">
          <a:xfrm>
            <a:off x="3527425" y="5860542"/>
            <a:ext cx="5616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sz="1200" b="1">
                <a:solidFill>
                  <a:prstClr val="black"/>
                </a:solidFill>
              </a:rPr>
              <a:t>Fuente: Sistema de Monitoreo de la Unidad de Informática y Estadística.</a:t>
            </a:r>
          </a:p>
        </p:txBody>
      </p:sp>
      <p:pic>
        <p:nvPicPr>
          <p:cNvPr id="952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811" y="1720091"/>
            <a:ext cx="8020050"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6250" y="2672591"/>
            <a:ext cx="5349875" cy="3150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1261785"/>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3244</TotalTime>
  <Words>9829</Words>
  <Application>Microsoft Office PowerPoint</Application>
  <PresentationFormat>Presentación en pantalla (4:3)</PresentationFormat>
  <Paragraphs>4506</Paragraphs>
  <Slides>129</Slides>
  <Notes>77</Notes>
  <HiddenSlides>0</HiddenSlides>
  <MMClips>0</MMClips>
  <ScaleCrop>false</ScaleCrop>
  <HeadingPairs>
    <vt:vector size="6" baseType="variant">
      <vt:variant>
        <vt:lpstr>Tema</vt:lpstr>
      </vt:variant>
      <vt:variant>
        <vt:i4>1</vt:i4>
      </vt:variant>
      <vt:variant>
        <vt:lpstr>Servidores OLE incrustados</vt:lpstr>
      </vt:variant>
      <vt:variant>
        <vt:i4>2</vt:i4>
      </vt:variant>
      <vt:variant>
        <vt:lpstr>Títulos de diapositiva</vt:lpstr>
      </vt:variant>
      <vt:variant>
        <vt:i4>129</vt:i4>
      </vt:variant>
    </vt:vector>
  </HeadingPairs>
  <TitlesOfParts>
    <vt:vector size="132" baseType="lpstr">
      <vt:lpstr>Tema de Office</vt:lpstr>
      <vt:lpstr>Hoja de cálculo</vt:lpstr>
      <vt:lpstr>Gráfico de Microsoft Excel</vt:lpstr>
      <vt:lpstr>Presentación de PowerPoint</vt:lpstr>
      <vt:lpstr>Presentación de PowerPoint</vt:lpstr>
      <vt:lpstr>Presentación de PowerPoint</vt:lpstr>
      <vt:lpstr>Presentación de PowerPoint</vt:lpstr>
      <vt:lpstr>II. FUNDAMENTO</vt:lpstr>
      <vt:lpstr>Presentación de PowerPoint</vt:lpstr>
      <vt:lpstr>III. PRESENTACIÓN</vt:lpstr>
      <vt:lpstr>Presentación de PowerPoint</vt:lpstr>
      <vt:lpstr>Presentación de PowerPoint</vt:lpstr>
      <vt:lpstr>Presentación de PowerPoint</vt:lpstr>
      <vt:lpstr>Presentación de PowerPoint</vt:lpstr>
      <vt:lpstr>Presentación de PowerPoint</vt:lpstr>
      <vt:lpstr>IV. PERSONAL QUE PARTICIPÓ EN EL LEVANTAMIENTO DE LA INFORMACIÓN DE MONITOREO: </vt:lpstr>
      <vt:lpstr>V. ASIGNACIÓN DE LAS ÁREAS DE MONITOREO</vt:lpstr>
      <vt:lpstr>VI. LEVANTAMIENTO DE LA INFORMACIÓN</vt:lpstr>
      <vt:lpstr>Presentación de PowerPoint</vt:lpstr>
      <vt:lpstr>VII. RECORRIDOS DEL MONITOREO </vt:lpstr>
      <vt:lpstr>NÚMERO DE SECCIONES ASIGNADAS A LOS MONITORISTAS Y TOTAL DE RECORRIDOS EFECTUADOS EN EL PERIODO DE PRECAMPAÑAS</vt:lpstr>
      <vt:lpstr>NÚMERO DE SECCIONES ASIGNADAS A LOS MONITORISTAS Y TOTAL DE RECORRIDOS EFECTUADOS EN EL PERIODO DE INTERCAMPAÑAS</vt:lpstr>
      <vt:lpstr>NÚMERO DE SECCIONES ASIGNADAS A LOS MONITORISTAS Y TOTAL DE RECORRIDOS EFECTUADOS EN EL PERIODO DE CAMPAÑAS</vt:lpstr>
      <vt:lpstr>NÚMERO DE SECCIONES ASIGNADAS A LOS MONITORISTAS Y TOTAL DE RECORRIDOS EFECTUADOS EN EL PERIODO DE CAMPAÑAS</vt:lpstr>
      <vt:lpstr>NÚMERO DE SECCIONES ASIGNADAS A LOS MONITORISTAS Y TOTAL DE RECORRIDOS EFECTUADOS EN EL PERIODO DE CAMPAÑAS</vt:lpstr>
      <vt:lpstr>NÚMERO DE SECCIONES ASIGNADAS A LOS MONITORISTAS Y TOTAL DE RECORRIDOS EFECTUADOS EN EL PERIODO DE CAMPAÑAS</vt:lpstr>
      <vt:lpstr>NÚMERO DE SECCIONES ASIGNADAS A LOS MONITORISTAS Y TOTAL DE RECORRIDOS EFECTUADOS EN EL PERIODO DE CAMPAÑAS</vt:lpstr>
      <vt:lpstr>VIII. CAPTURA  DE LA INFORMACIÓN</vt:lpstr>
      <vt:lpstr>CONCENTRADO DE PRODUCTIVIDAD POR DISTRITO, MONITORISTA Y TIPO DE MEDIO</vt:lpstr>
      <vt:lpstr>CONCENTRADO DE PRODUCTIVIDAD POR DISTRITO, MONITORISTA Y TIPO DE MEDIO</vt:lpstr>
      <vt:lpstr>CONCENTRADO DE PRODUCTIVIDAD POR DISTRITO, MONITORISTA Y TIPO DE MEDIO</vt:lpstr>
      <vt:lpstr>Presentación de PowerPoint</vt:lpstr>
      <vt:lpstr>Presentación de PowerPoint</vt:lpstr>
      <vt:lpstr>Presentación de PowerPoint</vt:lpstr>
      <vt:lpstr>Presentación de PowerPoint</vt:lpstr>
      <vt:lpstr>En las 45 Juntas Distritales, los Monitoristas en sus recorridos diarios, identificaron los siguientes tipos de propaganda utilizada por los Actores Políticos; así como propaganda gubernamental, misma que fue registrada en las bitácoras correspondientes:</vt:lpstr>
      <vt:lpstr> IX. REMOCIONES</vt:lpstr>
      <vt:lpstr> X. INCIDENTES</vt:lpstr>
      <vt:lpstr>XI. TIPOS DE REPORTES DEL LEVANTAMIENTO DE LA INFORMACIÓN  POR ACTORES POLÍTICOS Y GUBERNAMENTAL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NÚMERO DE SECCIONES ASIGNADAS A LOS MONITORISTAS Y TOTAL DE RECORRIDOS EFECTUADOS EN EL PERIODO DEL 30 DE JUNIO AL 3 DE JULIO</vt:lpstr>
      <vt:lpstr>NÚMERO DE SECCIONES ASIGNADAS A LOS MONITORISTAS Y TOTAL DE RECORRIDOS EFECTUADOS EN EL PERIODO DEL 30 DE JUNIO AL 3 DE JULIO</vt:lpstr>
      <vt:lpstr>NÚMERO DE SECCIONES ASIGNADAS A LOS MONITORISTAS Y TOTAL DE RECORRIDOS EFECTUADOS EN EL PERIODO DEL 30 DE JUNIO AL 3 DE JULIO</vt:lpstr>
      <vt:lpstr>NÚMERO DE SECCIONES ASIGNADAS A LOS MONITORISTAS Y TOTAL DE RECORRIDOS EFECTUADOS EN EL PERIODO DEL 30 DE JUNIO AL 3 DE JULIO</vt:lpstr>
      <vt:lpstr>NÚMERO DE SECCIONES ASIGNADAS A LOS MONITORISTAS Y TOTAL DE RECORRIDOS EFECTUADOS EN EL PERIODO DEL 30 DE JUNIO AL 3 DE JULIO</vt:lpstr>
      <vt:lpstr>PRODUCTIVIDAD DE LOS MONITORISTAS DEL 30 DE JUNIO AL 3 DE JULIO</vt:lpstr>
      <vt:lpstr>INFORMACIÓN REMITIDA POR LOS VOCALES DE ORGANIZACIÓN DE LAS JUNTAS DISTRITALES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XIII. ENTREGA DE INFORMES DE MONITOREO </vt:lpstr>
      <vt:lpstr>XIV. SISTEMATIZACIÓN Y RESULTADOS</vt:lpstr>
      <vt:lpstr>Presentación de PowerPoint</vt:lpstr>
      <vt:lpstr>Presentación de PowerPoint</vt:lpstr>
      <vt:lpstr>Presentación de PowerPoint</vt:lpstr>
      <vt:lpstr>Presentación de PowerPoint</vt:lpstr>
      <vt:lpstr>Presentación de PowerPoint</vt:lpstr>
      <vt:lpstr>A) Monitoreo Extraterritorial que realizaron las Juntas Distritales</vt:lpstr>
      <vt:lpstr>B) Monitoreo Extraterritorial que realizaron los Coordinadores de Monitoreo</vt:lpstr>
      <vt:lpstr>LINEAS O ESTACIONES DEL TRANSPORTE PÚBLICO A MONITOREAR POR LOS COORDINADORES DE MONITOREO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Instituto Electoral del Estado de México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Mauro García</dc:creator>
  <cp:lastModifiedBy>IEEM</cp:lastModifiedBy>
  <cp:revision>246</cp:revision>
  <cp:lastPrinted>2011-07-13T20:36:49Z</cp:lastPrinted>
  <dcterms:created xsi:type="dcterms:W3CDTF">2011-05-27T01:36:17Z</dcterms:created>
  <dcterms:modified xsi:type="dcterms:W3CDTF">2014-11-29T17:42:22Z</dcterms:modified>
</cp:coreProperties>
</file>