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handoutMasterIdLst>
    <p:handoutMasterId r:id="rId34"/>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99" r:id="rId19"/>
    <p:sldId id="288" r:id="rId20"/>
    <p:sldId id="289" r:id="rId21"/>
    <p:sldId id="290" r:id="rId22"/>
    <p:sldId id="291" r:id="rId23"/>
    <p:sldId id="292" r:id="rId24"/>
    <p:sldId id="293" r:id="rId25"/>
    <p:sldId id="294" r:id="rId26"/>
    <p:sldId id="295" r:id="rId27"/>
    <p:sldId id="296" r:id="rId28"/>
    <p:sldId id="297" r:id="rId29"/>
    <p:sldId id="298" r:id="rId30"/>
    <p:sldId id="287" r:id="rId31"/>
    <p:sldId id="279" r:id="rId32"/>
  </p:sldIdLst>
  <p:sldSz cx="9144000" cy="6858000" type="screen4x3"/>
  <p:notesSz cx="6797675" cy="9926638"/>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7FF"/>
    <a:srgbClr val="0436D6"/>
    <a:srgbClr val="FF99FF"/>
    <a:srgbClr val="2500C0"/>
    <a:srgbClr val="6666FF"/>
    <a:srgbClr val="FE69FF"/>
    <a:srgbClr val="FF66FF"/>
    <a:srgbClr val="00823B"/>
    <a:srgbClr val="F0720A"/>
    <a:srgbClr val="7F00D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4660"/>
  </p:normalViewPr>
  <p:slideViewPr>
    <p:cSldViewPr snapToGrid="0" snapToObjects="1">
      <p:cViewPr>
        <p:scale>
          <a:sx n="110" d="100"/>
          <a:sy n="110" d="100"/>
        </p:scale>
        <p:origin x="-174"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Gr&#225;fico%20en%20Microsoft%20PowerPoint"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Daf\Mis%20documentos\IEEM\CINE\Coordinadores(nuev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0"/>
    </mc:Choice>
    <mc:Fallback>
      <c:style val="30"/>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dLbls>
          <c:showLegendKey val="0"/>
          <c:showVal val="0"/>
          <c:showCatName val="0"/>
          <c:showSerName val="0"/>
          <c:showPercent val="1"/>
          <c:showBubbleSize val="0"/>
          <c:showLeaderLines val="1"/>
        </c:dLbls>
      </c:pie3DChart>
    </c:plotArea>
    <c:legend>
      <c:legendPos val="r"/>
      <c:layout/>
      <c:overlay val="0"/>
      <c:txPr>
        <a:bodyPr/>
        <a:lstStyle/>
        <a:p>
          <a:pPr>
            <a:defRPr sz="1100"/>
          </a:pPr>
          <a:endParaRPr lang="es-MX"/>
        </a:p>
      </c:txPr>
    </c:legend>
    <c:plotVisOnly val="1"/>
    <c:dispBlanksAs val="gap"/>
    <c:showDLblsOverMax val="0"/>
  </c:chart>
  <c:txPr>
    <a:bodyPr/>
    <a:lstStyle/>
    <a:p>
      <a:pPr>
        <a:defRPr sz="1800"/>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0"/>
    </mc:Choice>
    <mc:Fallback>
      <c:style val="30"/>
    </mc:Fallback>
  </mc:AlternateContent>
  <c:chart>
    <c:autoTitleDeleted val="0"/>
    <c:view3D>
      <c:rotX val="30"/>
      <c:rotY val="0"/>
      <c:rAngAx val="0"/>
      <c:perspective val="30"/>
    </c:view3D>
    <c:floor>
      <c:thickness val="0"/>
    </c:floor>
    <c:sideWall>
      <c:thickness val="0"/>
    </c:sideWall>
    <c:backWall>
      <c:thickness val="0"/>
    </c:backWall>
    <c:plotArea>
      <c:layout/>
      <c:pie3DChart>
        <c:varyColors val="1"/>
        <c:ser>
          <c:idx val="0"/>
          <c:order val="0"/>
          <c:spPr>
            <a:solidFill>
              <a:srgbClr val="FF99FF"/>
            </a:solidFill>
            <a:ln w="12700">
              <a:solidFill>
                <a:schemeClr val="bg1"/>
              </a:solidFill>
            </a:ln>
          </c:spPr>
          <c:explosion val="25"/>
          <c:dPt>
            <c:idx val="0"/>
            <c:bubble3D val="0"/>
            <c:spPr>
              <a:solidFill>
                <a:srgbClr val="FFA7FF"/>
              </a:solidFill>
              <a:ln w="12700">
                <a:solidFill>
                  <a:schemeClr val="bg1"/>
                </a:solidFill>
              </a:ln>
            </c:spPr>
          </c:dPt>
          <c:dPt>
            <c:idx val="1"/>
            <c:bubble3D val="0"/>
            <c:spPr>
              <a:solidFill>
                <a:srgbClr val="0436D6"/>
              </a:solidFill>
              <a:ln w="12700">
                <a:solidFill>
                  <a:schemeClr val="bg1"/>
                </a:solidFill>
              </a:ln>
            </c:spPr>
          </c:dPt>
          <c:dPt>
            <c:idx val="2"/>
            <c:bubble3D val="0"/>
            <c:spPr>
              <a:solidFill>
                <a:schemeClr val="bg1">
                  <a:lumMod val="75000"/>
                </a:schemeClr>
              </a:solidFill>
              <a:ln w="12700">
                <a:solidFill>
                  <a:schemeClr val="bg1"/>
                </a:solidFill>
              </a:ln>
            </c:spPr>
          </c:dPt>
          <c:cat>
            <c:strRef>
              <c:f>Hoja3!$E$13:$E$15</c:f>
              <c:strCache>
                <c:ptCount val="3"/>
                <c:pt idx="0">
                  <c:v>ERUVIEL ÁVILA VILLEGAS</c:v>
                </c:pt>
                <c:pt idx="1">
                  <c:v>LUIS FELIPE BRAVO MENA</c:v>
                </c:pt>
                <c:pt idx="2">
                  <c:v>ALEJANDRO ENCINAS RODRÍGUEZ</c:v>
                </c:pt>
              </c:strCache>
            </c:strRef>
          </c:cat>
          <c:val>
            <c:numRef>
              <c:f>Hoja3!$F$13:$F$15</c:f>
              <c:numCache>
                <c:formatCode>General</c:formatCode>
                <c:ptCount val="3"/>
                <c:pt idx="0">
                  <c:v>37</c:v>
                </c:pt>
                <c:pt idx="1">
                  <c:v>23</c:v>
                </c:pt>
                <c:pt idx="2">
                  <c:v>1</c:v>
                </c:pt>
              </c:numCache>
            </c:numRef>
          </c:val>
        </c:ser>
        <c:dLbls>
          <c:showLegendKey val="0"/>
          <c:showVal val="0"/>
          <c:showCatName val="0"/>
          <c:showSerName val="0"/>
          <c:showPercent val="0"/>
          <c:showBubbleSize val="0"/>
          <c:showLeaderLines val="1"/>
        </c:dLbls>
      </c:pie3DChart>
      <c:spPr>
        <a:noFill/>
      </c:spPr>
    </c:plotArea>
    <c:legend>
      <c:legendPos val="r"/>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067D935-5AFB-485F-A4E7-CE38EE2B01EC}" type="datetimeFigureOut">
              <a:rPr lang="es-MX" smtClean="0"/>
              <a:t>29/11/2014</a:t>
            </a:fld>
            <a:endParaRPr lang="es-MX" dirty="0"/>
          </a:p>
        </p:txBody>
      </p:sp>
      <p:sp>
        <p:nvSpPr>
          <p:cNvPr id="4" name="3 Marcador de pie de página"/>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5193BFE-BC8F-4FBE-8D07-60989A3EDC22}" type="slidenum">
              <a:rPr lang="es-MX" smtClean="0"/>
              <a:t>‹Nº›</a:t>
            </a:fld>
            <a:endParaRPr lang="es-MX" dirty="0"/>
          </a:p>
        </p:txBody>
      </p:sp>
    </p:spTree>
    <p:extLst>
      <p:ext uri="{BB962C8B-B14F-4D97-AF65-F5344CB8AC3E}">
        <p14:creationId xmlns:p14="http://schemas.microsoft.com/office/powerpoint/2010/main" val="41903763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384D1E53-2F97-468E-BAA8-8B26788FE2E6}" type="datetimeFigureOut">
              <a:rPr lang="es-MX" smtClean="0"/>
              <a:t>29/11/2014</a:t>
            </a:fld>
            <a:endParaRPr lang="es-MX" dirty="0"/>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0D85FB1C-D5AC-4112-92C4-F942F6E69B3A}" type="slidenum">
              <a:rPr lang="es-MX" smtClean="0"/>
              <a:t>‹Nº›</a:t>
            </a:fld>
            <a:endParaRPr lang="es-MX" dirty="0"/>
          </a:p>
        </p:txBody>
      </p:sp>
    </p:spTree>
    <p:extLst>
      <p:ext uri="{BB962C8B-B14F-4D97-AF65-F5344CB8AC3E}">
        <p14:creationId xmlns:p14="http://schemas.microsoft.com/office/powerpoint/2010/main" val="3079538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0D85FB1C-D5AC-4112-92C4-F942F6E69B3A}" type="slidenum">
              <a:rPr lang="es-MX" smtClean="0"/>
              <a:t>7</a:t>
            </a:fld>
            <a:endParaRPr lang="es-MX" dirty="0"/>
          </a:p>
        </p:txBody>
      </p:sp>
    </p:spTree>
    <p:extLst>
      <p:ext uri="{BB962C8B-B14F-4D97-AF65-F5344CB8AC3E}">
        <p14:creationId xmlns:p14="http://schemas.microsoft.com/office/powerpoint/2010/main" val="3019337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0D85FB1C-D5AC-4112-92C4-F942F6E69B3A}" type="slidenum">
              <a:rPr lang="es-MX" smtClean="0"/>
              <a:t>31</a:t>
            </a:fld>
            <a:endParaRPr lang="es-MX" dirty="0"/>
          </a:p>
        </p:txBody>
      </p:sp>
    </p:spTree>
    <p:extLst>
      <p:ext uri="{BB962C8B-B14F-4D97-AF65-F5344CB8AC3E}">
        <p14:creationId xmlns:p14="http://schemas.microsoft.com/office/powerpoint/2010/main" val="2471291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C3B41AB-DB7A-4ECD-A58E-B56643BA4CBB}" type="datetime1">
              <a:rPr lang="es-ES" smtClean="0"/>
              <a:t>29/11/2014</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731936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DC337893-BFE2-4EF2-BD19-9605EC36770D}" type="datetime1">
              <a:rPr lang="es-ES" smtClean="0"/>
              <a:t>29/11/2014</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3104504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8BE2794-79C3-45E8-BC50-4BBB5226B18D}" type="datetime1">
              <a:rPr lang="es-ES" smtClean="0"/>
              <a:t>29/11/2014</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1799333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600200"/>
            <a:ext cx="8229600" cy="4525963"/>
          </a:xfrm>
        </p:spPr>
        <p:txBody>
          <a:bodyPr/>
          <a:lstStyle/>
          <a:p>
            <a:pPr lvl="0"/>
            <a:endParaRPr lang="es-MX" noProof="0" dirty="0"/>
          </a:p>
        </p:txBody>
      </p:sp>
      <p:sp>
        <p:nvSpPr>
          <p:cNvPr id="4" name="Rectangle 4"/>
          <p:cNvSpPr>
            <a:spLocks noGrp="1" noChangeArrowheads="1"/>
          </p:cNvSpPr>
          <p:nvPr>
            <p:ph type="dt" sz="half" idx="10"/>
          </p:nvPr>
        </p:nvSpPr>
        <p:spPr>
          <a:ln/>
        </p:spPr>
        <p:txBody>
          <a:bodyPr/>
          <a:lstStyle>
            <a:lvl1pPr>
              <a:defRPr/>
            </a:lvl1pPr>
          </a:lstStyle>
          <a:p>
            <a:pPr>
              <a:defRPr/>
            </a:pPr>
            <a:fld id="{36730D74-9668-4FDC-9305-B590C9D898F9}" type="datetime1">
              <a:rPr lang="es-ES" smtClean="0"/>
              <a:t>29/11/2014</a:t>
            </a:fld>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3C5283B9-C255-4FA9-9BFC-D9A9D8E7ADBB}" type="slidenum">
              <a:rPr lang="es-ES"/>
              <a:pPr>
                <a:defRPr/>
              </a:pPr>
              <a:t>‹Nº›</a:t>
            </a:fld>
            <a:endParaRPr lang="es-ES" dirty="0"/>
          </a:p>
        </p:txBody>
      </p:sp>
    </p:spTree>
    <p:extLst>
      <p:ext uri="{BB962C8B-B14F-4D97-AF65-F5344CB8AC3E}">
        <p14:creationId xmlns:p14="http://schemas.microsoft.com/office/powerpoint/2010/main" val="1261231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AE8D510-A950-43D9-9DF6-A0BE19866BBA}" type="datetime1">
              <a:rPr lang="es-ES" smtClean="0"/>
              <a:t>29/11/2014</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4047987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45310784-7E62-4258-AC17-81B5E2A205F2}" type="datetime1">
              <a:rPr lang="es-ES" smtClean="0"/>
              <a:t>29/11/2014</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1880834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A2872293-7AAD-42EF-BC92-91526FD3E3AE}" type="datetime1">
              <a:rPr lang="es-ES" smtClean="0"/>
              <a:t>29/11/2014</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2534213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D3469793-872E-4F70-BD41-C47148A5B631}" type="datetime1">
              <a:rPr lang="es-ES" smtClean="0"/>
              <a:t>29/11/2014</a:t>
            </a:fld>
            <a:endParaRPr lang="es-ES" dirty="0"/>
          </a:p>
        </p:txBody>
      </p:sp>
      <p:sp>
        <p:nvSpPr>
          <p:cNvPr id="8" name="Marcador de pie de página 7"/>
          <p:cNvSpPr>
            <a:spLocks noGrp="1"/>
          </p:cNvSpPr>
          <p:nvPr>
            <p:ph type="ftr" sz="quarter" idx="11"/>
          </p:nvPr>
        </p:nvSpPr>
        <p:spPr/>
        <p:txBody>
          <a:bodyPr/>
          <a:lstStyle/>
          <a:p>
            <a:endParaRPr lang="es-ES" dirty="0"/>
          </a:p>
        </p:txBody>
      </p:sp>
      <p:sp>
        <p:nvSpPr>
          <p:cNvPr id="9" name="Marcador de número de diapositiva 8"/>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500837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17FEFD95-5D32-47EB-B02F-6BCACF904B90}" type="datetime1">
              <a:rPr lang="es-ES" smtClean="0"/>
              <a:t>29/11/2014</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2075843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5561CB3-A0A8-47A0-B3F0-1E39C3153784}" type="datetime1">
              <a:rPr lang="es-ES" smtClean="0"/>
              <a:t>29/11/2014</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3344997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2CB8503E-08E3-47B6-925D-F4D8D13537FF}" type="datetime1">
              <a:rPr lang="es-ES" smtClean="0"/>
              <a:t>29/11/2014</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2919382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AF54464-FB90-4CBF-AEC6-083D4DE8E22E}" type="datetime1">
              <a:rPr lang="es-ES" smtClean="0"/>
              <a:t>29/11/2014</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0644EFBF-C8DA-EB4D-8B37-9C34651319CA}" type="slidenum">
              <a:rPr lang="es-ES" smtClean="0"/>
              <a:t>‹Nº›</a:t>
            </a:fld>
            <a:endParaRPr lang="es-ES" dirty="0"/>
          </a:p>
        </p:txBody>
      </p:sp>
    </p:spTree>
    <p:extLst>
      <p:ext uri="{BB962C8B-B14F-4D97-AF65-F5344CB8AC3E}">
        <p14:creationId xmlns:p14="http://schemas.microsoft.com/office/powerpoint/2010/main" val="586209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t="-1000" b="-1000"/>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7EFE91-56E1-4793-AAD5-B94F589DFA59}" type="datetime1">
              <a:rPr lang="es-ES" smtClean="0"/>
              <a:t>29/11/2014</a:t>
            </a:fld>
            <a:endParaRPr lang="es-ES"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44EFBF-C8DA-EB4D-8B37-9C34651319CA}" type="slidenum">
              <a:rPr lang="es-ES" smtClean="0"/>
              <a:t>‹Nº›</a:t>
            </a:fld>
            <a:endParaRPr lang="es-ES" dirty="0"/>
          </a:p>
        </p:txBody>
      </p:sp>
    </p:spTree>
    <p:extLst>
      <p:ext uri="{BB962C8B-B14F-4D97-AF65-F5344CB8AC3E}">
        <p14:creationId xmlns:p14="http://schemas.microsoft.com/office/powerpoint/2010/main" val="2733779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0644EFBF-C8DA-EB4D-8B37-9C34651319CA}" type="slidenum">
              <a:rPr lang="es-ES" smtClean="0"/>
              <a:t>1</a:t>
            </a:fld>
            <a:endParaRPr lang="es-ES" dirty="0"/>
          </a:p>
        </p:txBody>
      </p:sp>
    </p:spTree>
    <p:extLst>
      <p:ext uri="{BB962C8B-B14F-4D97-AF65-F5344CB8AC3E}">
        <p14:creationId xmlns:p14="http://schemas.microsoft.com/office/powerpoint/2010/main" val="2001641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429D0F51-CFE6-472C-8395-133ACA044978}" type="slidenum">
              <a:rPr lang="es-ES" smtClean="0">
                <a:solidFill>
                  <a:schemeClr val="bg1"/>
                </a:solidFill>
              </a:rPr>
              <a:pPr eaLnBrk="1" hangingPunct="1"/>
              <a:t>10</a:t>
            </a:fld>
            <a:endParaRPr lang="es-ES" dirty="0" smtClean="0">
              <a:solidFill>
                <a:schemeClr val="bg1"/>
              </a:solidFill>
            </a:endParaRPr>
          </a:p>
        </p:txBody>
      </p:sp>
      <p:sp>
        <p:nvSpPr>
          <p:cNvPr id="11267" name="Rectangle 2"/>
          <p:cNvSpPr>
            <a:spLocks noGrp="1" noChangeArrowheads="1"/>
          </p:cNvSpPr>
          <p:nvPr>
            <p:ph type="title"/>
          </p:nvPr>
        </p:nvSpPr>
        <p:spPr>
          <a:xfrm>
            <a:off x="827088" y="787294"/>
            <a:ext cx="7489825" cy="1143000"/>
          </a:xfrm>
        </p:spPr>
        <p:txBody>
          <a:bodyPr>
            <a:noAutofit/>
          </a:bodyPr>
          <a:lstStyle/>
          <a:p>
            <a:pPr marL="1117600" indent="-1117600"/>
            <a:r>
              <a:rPr lang="es-MX" b="1" dirty="0">
                <a:solidFill>
                  <a:schemeClr val="accent4">
                    <a:lumMod val="75000"/>
                  </a:schemeClr>
                </a:solidFill>
                <a:effectLst>
                  <a:glow rad="63500">
                    <a:schemeClr val="accent4">
                      <a:satMod val="175000"/>
                      <a:alpha val="40000"/>
                    </a:schemeClr>
                  </a:glow>
                </a:effectLst>
              </a:rPr>
              <a:t>IV. Periodo que comprende el presente informe</a:t>
            </a:r>
            <a:endParaRPr lang="es-ES" b="1" dirty="0">
              <a:solidFill>
                <a:schemeClr val="accent4">
                  <a:lumMod val="75000"/>
                </a:schemeClr>
              </a:solidFill>
              <a:effectLst>
                <a:glow rad="63500">
                  <a:schemeClr val="accent4">
                    <a:satMod val="175000"/>
                    <a:alpha val="40000"/>
                  </a:schemeClr>
                </a:glow>
              </a:effectLst>
            </a:endParaRPr>
          </a:p>
        </p:txBody>
      </p:sp>
      <p:sp>
        <p:nvSpPr>
          <p:cNvPr id="11268" name="Rectangle 3"/>
          <p:cNvSpPr>
            <a:spLocks noGrp="1" noChangeArrowheads="1"/>
          </p:cNvSpPr>
          <p:nvPr>
            <p:ph type="body" idx="1"/>
          </p:nvPr>
        </p:nvSpPr>
        <p:spPr>
          <a:xfrm>
            <a:off x="1043608" y="2392320"/>
            <a:ext cx="6984380" cy="3066648"/>
          </a:xfrm>
        </p:spPr>
        <p:txBody>
          <a:bodyPr/>
          <a:lstStyle/>
          <a:p>
            <a:pPr marL="0" indent="0" algn="just">
              <a:buNone/>
            </a:pPr>
            <a:r>
              <a:rPr lang="es-MX" sz="3000" dirty="0" smtClean="0">
                <a:solidFill>
                  <a:schemeClr val="accent4">
                    <a:lumMod val="50000"/>
                  </a:schemeClr>
                </a:solidFill>
              </a:rPr>
              <a:t>Del 17 de marzo al 3 de julio del presente año, en el que ya se incluyen los Complejos Cinematográficos existentes en 24 de los 45 Distritos Electorales Locales de la Entidad.</a:t>
            </a:r>
            <a:endParaRPr lang="es-ES" sz="3000" dirty="0" smtClean="0">
              <a:solidFill>
                <a:schemeClr val="accent4">
                  <a:lumMod val="50000"/>
                </a:schemeClr>
              </a:solidFill>
            </a:endParaRPr>
          </a:p>
        </p:txBody>
      </p:sp>
    </p:spTree>
    <p:extLst>
      <p:ext uri="{BB962C8B-B14F-4D97-AF65-F5344CB8AC3E}">
        <p14:creationId xmlns:p14="http://schemas.microsoft.com/office/powerpoint/2010/main" val="31092465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B9757FEA-A503-4E6B-9F65-250676FF3390}" type="slidenum">
              <a:rPr lang="es-ES" smtClean="0">
                <a:solidFill>
                  <a:schemeClr val="bg1"/>
                </a:solidFill>
              </a:rPr>
              <a:pPr eaLnBrk="1" hangingPunct="1"/>
              <a:t>11</a:t>
            </a:fld>
            <a:endParaRPr lang="es-ES" dirty="0" smtClean="0">
              <a:solidFill>
                <a:schemeClr val="bg1"/>
              </a:solidFill>
            </a:endParaRPr>
          </a:p>
        </p:txBody>
      </p:sp>
      <p:sp>
        <p:nvSpPr>
          <p:cNvPr id="12291" name="Rectangle 2"/>
          <p:cNvSpPr>
            <a:spLocks noGrp="1" noChangeArrowheads="1"/>
          </p:cNvSpPr>
          <p:nvPr>
            <p:ph type="title"/>
          </p:nvPr>
        </p:nvSpPr>
        <p:spPr>
          <a:xfrm>
            <a:off x="384048" y="567246"/>
            <a:ext cx="8229600" cy="1143000"/>
          </a:xfrm>
        </p:spPr>
        <p:txBody>
          <a:bodyPr>
            <a:normAutofit/>
          </a:bodyPr>
          <a:lstStyle/>
          <a:p>
            <a:pPr marL="1117600" indent="-1117600"/>
            <a:r>
              <a:rPr lang="es-MX" b="1" dirty="0">
                <a:solidFill>
                  <a:schemeClr val="accent4">
                    <a:lumMod val="75000"/>
                  </a:schemeClr>
                </a:solidFill>
                <a:effectLst>
                  <a:glow rad="63500">
                    <a:schemeClr val="accent4">
                      <a:satMod val="175000"/>
                      <a:alpha val="40000"/>
                    </a:schemeClr>
                  </a:glow>
                </a:effectLst>
              </a:rPr>
              <a:t>V. Objetivo general </a:t>
            </a:r>
            <a:endParaRPr lang="es-ES" b="1" dirty="0">
              <a:solidFill>
                <a:schemeClr val="accent4">
                  <a:lumMod val="75000"/>
                </a:schemeClr>
              </a:solidFill>
              <a:effectLst>
                <a:glow rad="63500">
                  <a:schemeClr val="accent4">
                    <a:satMod val="175000"/>
                    <a:alpha val="40000"/>
                  </a:schemeClr>
                </a:glow>
              </a:effectLst>
            </a:endParaRPr>
          </a:p>
        </p:txBody>
      </p:sp>
      <p:sp>
        <p:nvSpPr>
          <p:cNvPr id="12292" name="Rectangle 3"/>
          <p:cNvSpPr>
            <a:spLocks noGrp="1" noChangeArrowheads="1"/>
          </p:cNvSpPr>
          <p:nvPr>
            <p:ph type="body" idx="1"/>
          </p:nvPr>
        </p:nvSpPr>
        <p:spPr>
          <a:xfrm>
            <a:off x="755576" y="1989138"/>
            <a:ext cx="7643887" cy="4608512"/>
          </a:xfrm>
        </p:spPr>
        <p:txBody>
          <a:bodyPr/>
          <a:lstStyle/>
          <a:p>
            <a:pPr marL="0" indent="0" algn="just">
              <a:buNone/>
            </a:pPr>
            <a:r>
              <a:rPr lang="es-MX" sz="3000" dirty="0" smtClean="0">
                <a:solidFill>
                  <a:schemeClr val="accent4">
                    <a:lumMod val="50000"/>
                  </a:schemeClr>
                </a:solidFill>
              </a:rPr>
              <a:t>Llevar a cabo el Monitoreo en las Salas de Cine del Estado de México, durante el Proceso Electoral 2011.</a:t>
            </a:r>
            <a:endParaRPr lang="es-ES" sz="3000" dirty="0" smtClean="0">
              <a:solidFill>
                <a:schemeClr val="accent4">
                  <a:lumMod val="50000"/>
                </a:schemeClr>
              </a:solidFill>
            </a:endParaRPr>
          </a:p>
        </p:txBody>
      </p:sp>
    </p:spTree>
    <p:extLst>
      <p:ext uri="{BB962C8B-B14F-4D97-AF65-F5344CB8AC3E}">
        <p14:creationId xmlns:p14="http://schemas.microsoft.com/office/powerpoint/2010/main" val="1376609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F2FFB3FD-70CC-4FF8-8464-BEFF179B94E2}" type="slidenum">
              <a:rPr lang="es-ES" smtClean="0">
                <a:solidFill>
                  <a:schemeClr val="bg1"/>
                </a:solidFill>
              </a:rPr>
              <a:pPr eaLnBrk="1" hangingPunct="1"/>
              <a:t>12</a:t>
            </a:fld>
            <a:endParaRPr lang="es-ES" dirty="0" smtClean="0">
              <a:solidFill>
                <a:schemeClr val="bg1"/>
              </a:solidFill>
            </a:endParaRPr>
          </a:p>
        </p:txBody>
      </p:sp>
      <p:sp>
        <p:nvSpPr>
          <p:cNvPr id="13315" name="Rectangle 2"/>
          <p:cNvSpPr>
            <a:spLocks noGrp="1" noChangeArrowheads="1"/>
          </p:cNvSpPr>
          <p:nvPr>
            <p:ph type="title"/>
          </p:nvPr>
        </p:nvSpPr>
        <p:spPr>
          <a:xfrm>
            <a:off x="468313" y="548387"/>
            <a:ext cx="8229600" cy="1143000"/>
          </a:xfrm>
        </p:spPr>
        <p:txBody>
          <a:bodyPr>
            <a:normAutofit/>
          </a:bodyPr>
          <a:lstStyle/>
          <a:p>
            <a:pPr marL="1117600" indent="-1117600"/>
            <a:r>
              <a:rPr lang="es-MX" b="1" dirty="0">
                <a:solidFill>
                  <a:schemeClr val="accent4">
                    <a:lumMod val="75000"/>
                  </a:schemeClr>
                </a:solidFill>
                <a:effectLst>
                  <a:glow rad="63500">
                    <a:schemeClr val="accent4">
                      <a:satMod val="175000"/>
                      <a:alpha val="40000"/>
                    </a:schemeClr>
                  </a:glow>
                </a:effectLst>
              </a:rPr>
              <a:t>VI. Objetivos específicos</a:t>
            </a:r>
            <a:endParaRPr lang="es-ES" b="1" dirty="0">
              <a:solidFill>
                <a:schemeClr val="accent4">
                  <a:lumMod val="75000"/>
                </a:schemeClr>
              </a:solidFill>
              <a:effectLst>
                <a:glow rad="63500">
                  <a:schemeClr val="accent4">
                    <a:satMod val="175000"/>
                    <a:alpha val="40000"/>
                  </a:schemeClr>
                </a:glow>
              </a:effectLst>
            </a:endParaRPr>
          </a:p>
        </p:txBody>
      </p:sp>
      <p:sp>
        <p:nvSpPr>
          <p:cNvPr id="13316" name="Rectangle 3"/>
          <p:cNvSpPr>
            <a:spLocks noGrp="1" noChangeArrowheads="1"/>
          </p:cNvSpPr>
          <p:nvPr>
            <p:ph type="body" idx="1"/>
          </p:nvPr>
        </p:nvSpPr>
        <p:spPr>
          <a:xfrm>
            <a:off x="539496" y="1782509"/>
            <a:ext cx="7781544" cy="2862643"/>
          </a:xfrm>
        </p:spPr>
        <p:txBody>
          <a:bodyPr/>
          <a:lstStyle/>
          <a:p>
            <a:pPr algn="just">
              <a:lnSpc>
                <a:spcPct val="80000"/>
              </a:lnSpc>
            </a:pPr>
            <a:r>
              <a:rPr lang="es-ES" sz="2400" dirty="0" smtClean="0">
                <a:solidFill>
                  <a:schemeClr val="accent4">
                    <a:lumMod val="50000"/>
                  </a:schemeClr>
                </a:solidFill>
              </a:rPr>
              <a:t>Llevar a cabo Monitoreo indicativo en cine que aporte elementos al Órgano Técnico de Fiscalización para coadyuvar con los gastos de precampaña y campaña de los actores políticos.</a:t>
            </a:r>
          </a:p>
          <a:p>
            <a:pPr algn="just">
              <a:lnSpc>
                <a:spcPct val="80000"/>
              </a:lnSpc>
            </a:pPr>
            <a:endParaRPr lang="es-ES" sz="2400" dirty="0">
              <a:solidFill>
                <a:schemeClr val="accent4">
                  <a:lumMod val="50000"/>
                </a:schemeClr>
              </a:solidFill>
            </a:endParaRPr>
          </a:p>
          <a:p>
            <a:pPr algn="just">
              <a:lnSpc>
                <a:spcPct val="80000"/>
              </a:lnSpc>
            </a:pPr>
            <a:r>
              <a:rPr lang="es-ES" sz="2400" dirty="0" smtClean="0">
                <a:solidFill>
                  <a:schemeClr val="accent4">
                    <a:lumMod val="50000"/>
                  </a:schemeClr>
                </a:solidFill>
              </a:rPr>
              <a:t>Conocer los diferentes mensajes propagandísticos </a:t>
            </a:r>
            <a:r>
              <a:rPr lang="es-ES" sz="2400" smtClean="0">
                <a:solidFill>
                  <a:schemeClr val="accent4">
                    <a:lumMod val="50000"/>
                  </a:schemeClr>
                </a:solidFill>
              </a:rPr>
              <a:t>que difundieron </a:t>
            </a:r>
            <a:r>
              <a:rPr lang="es-ES" sz="2400" dirty="0">
                <a:solidFill>
                  <a:schemeClr val="accent4">
                    <a:lumMod val="50000"/>
                  </a:schemeClr>
                </a:solidFill>
              </a:rPr>
              <a:t>los actores políticos en las salas de cine de la </a:t>
            </a:r>
            <a:r>
              <a:rPr lang="es-ES" sz="2400" dirty="0" smtClean="0">
                <a:solidFill>
                  <a:schemeClr val="accent4">
                    <a:lumMod val="50000"/>
                  </a:schemeClr>
                </a:solidFill>
              </a:rPr>
              <a:t>entidad, durante este Proceso Electoral 2011.</a:t>
            </a:r>
          </a:p>
          <a:p>
            <a:pPr algn="just">
              <a:lnSpc>
                <a:spcPct val="80000"/>
              </a:lnSpc>
              <a:buFontTx/>
              <a:buNone/>
            </a:pPr>
            <a:endParaRPr lang="es-ES" sz="1200" dirty="0" smtClean="0"/>
          </a:p>
        </p:txBody>
      </p:sp>
    </p:spTree>
    <p:extLst>
      <p:ext uri="{BB962C8B-B14F-4D97-AF65-F5344CB8AC3E}">
        <p14:creationId xmlns:p14="http://schemas.microsoft.com/office/powerpoint/2010/main" val="34958105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E64305EB-3602-4809-86DF-CA85100E574D}" type="slidenum">
              <a:rPr lang="es-ES" smtClean="0">
                <a:solidFill>
                  <a:schemeClr val="bg1"/>
                </a:solidFill>
              </a:rPr>
              <a:pPr eaLnBrk="1" hangingPunct="1"/>
              <a:t>13</a:t>
            </a:fld>
            <a:endParaRPr lang="es-ES" dirty="0" smtClean="0">
              <a:solidFill>
                <a:schemeClr val="bg1"/>
              </a:solidFill>
            </a:endParaRPr>
          </a:p>
        </p:txBody>
      </p:sp>
      <p:sp>
        <p:nvSpPr>
          <p:cNvPr id="14339" name="Rectangle 2"/>
          <p:cNvSpPr>
            <a:spLocks noGrp="1" noChangeArrowheads="1"/>
          </p:cNvSpPr>
          <p:nvPr>
            <p:ph type="title"/>
          </p:nvPr>
        </p:nvSpPr>
        <p:spPr>
          <a:xfrm>
            <a:off x="457200" y="466662"/>
            <a:ext cx="8229600" cy="1143000"/>
          </a:xfrm>
        </p:spPr>
        <p:txBody>
          <a:bodyPr>
            <a:normAutofit/>
          </a:bodyPr>
          <a:lstStyle/>
          <a:p>
            <a:pPr marL="1117600" indent="-1117600"/>
            <a:r>
              <a:rPr lang="es-MX" b="1" dirty="0">
                <a:solidFill>
                  <a:schemeClr val="accent4">
                    <a:lumMod val="75000"/>
                  </a:schemeClr>
                </a:solidFill>
                <a:effectLst>
                  <a:glow rad="63500">
                    <a:schemeClr val="accent4">
                      <a:satMod val="175000"/>
                      <a:alpha val="40000"/>
                    </a:schemeClr>
                  </a:glow>
                </a:effectLst>
              </a:rPr>
              <a:t>VII. Alcances</a:t>
            </a:r>
            <a:endParaRPr lang="es-ES" b="1" dirty="0">
              <a:solidFill>
                <a:schemeClr val="accent4">
                  <a:lumMod val="75000"/>
                </a:schemeClr>
              </a:solidFill>
              <a:effectLst>
                <a:glow rad="63500">
                  <a:schemeClr val="accent4">
                    <a:satMod val="175000"/>
                    <a:alpha val="40000"/>
                  </a:schemeClr>
                </a:glow>
              </a:effectLst>
            </a:endParaRPr>
          </a:p>
        </p:txBody>
      </p:sp>
      <p:sp>
        <p:nvSpPr>
          <p:cNvPr id="14340" name="Rectangle 3"/>
          <p:cNvSpPr>
            <a:spLocks noGrp="1" noChangeArrowheads="1"/>
          </p:cNvSpPr>
          <p:nvPr>
            <p:ph type="body" idx="1"/>
          </p:nvPr>
        </p:nvSpPr>
        <p:spPr>
          <a:xfrm>
            <a:off x="899592" y="1773238"/>
            <a:ext cx="7272808" cy="3667442"/>
          </a:xfrm>
        </p:spPr>
        <p:txBody>
          <a:bodyPr/>
          <a:lstStyle/>
          <a:p>
            <a:pPr marL="0" indent="0" algn="just">
              <a:buNone/>
            </a:pPr>
            <a:r>
              <a:rPr lang="es-MX" sz="2500" dirty="0" smtClean="0">
                <a:solidFill>
                  <a:schemeClr val="accent4">
                    <a:lumMod val="50000"/>
                  </a:schemeClr>
                </a:solidFill>
              </a:rPr>
              <a:t>Este informe auxiliará para verificar el tipo de propaganda que se observó del 17 de marzo al 3 de julio, tomando como base los registros que aportó el personal, respecto de los mensajes propagandísticos de los actores políticos verificados en los complejos cinematográficos de la Entidad.</a:t>
            </a:r>
            <a:endParaRPr lang="es-ES" sz="2500" dirty="0" smtClean="0">
              <a:solidFill>
                <a:schemeClr val="accent4">
                  <a:lumMod val="50000"/>
                </a:schemeClr>
              </a:solidFill>
            </a:endParaRPr>
          </a:p>
        </p:txBody>
      </p:sp>
    </p:spTree>
    <p:extLst>
      <p:ext uri="{BB962C8B-B14F-4D97-AF65-F5344CB8AC3E}">
        <p14:creationId xmlns:p14="http://schemas.microsoft.com/office/powerpoint/2010/main" val="36329652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BC11B8A7-09D4-4BCC-98D9-B15991FDFAA7}" type="slidenum">
              <a:rPr lang="es-ES" smtClean="0">
                <a:solidFill>
                  <a:schemeClr val="bg1"/>
                </a:solidFill>
              </a:rPr>
              <a:pPr eaLnBrk="1" hangingPunct="1"/>
              <a:t>14</a:t>
            </a:fld>
            <a:endParaRPr lang="es-ES" dirty="0" smtClean="0">
              <a:solidFill>
                <a:schemeClr val="bg1"/>
              </a:solidFill>
            </a:endParaRPr>
          </a:p>
        </p:txBody>
      </p:sp>
      <p:sp>
        <p:nvSpPr>
          <p:cNvPr id="15363" name="Rectangle 2"/>
          <p:cNvSpPr>
            <a:spLocks noGrp="1" noChangeArrowheads="1"/>
          </p:cNvSpPr>
          <p:nvPr>
            <p:ph type="title"/>
          </p:nvPr>
        </p:nvSpPr>
        <p:spPr>
          <a:xfrm>
            <a:off x="1399032" y="756159"/>
            <a:ext cx="6382512" cy="1143000"/>
          </a:xfrm>
        </p:spPr>
        <p:txBody>
          <a:bodyPr>
            <a:noAutofit/>
          </a:bodyPr>
          <a:lstStyle/>
          <a:p>
            <a:pPr marL="1117600" indent="-1117600"/>
            <a:r>
              <a:rPr lang="es-MX" b="1" dirty="0">
                <a:solidFill>
                  <a:schemeClr val="accent4">
                    <a:lumMod val="75000"/>
                  </a:schemeClr>
                </a:solidFill>
                <a:effectLst>
                  <a:glow rad="63500">
                    <a:schemeClr val="accent4">
                      <a:satMod val="175000"/>
                      <a:alpha val="40000"/>
                    </a:schemeClr>
                  </a:glow>
                </a:effectLst>
              </a:rPr>
              <a:t>VIII. Procedimiento para el monitoreo en cine</a:t>
            </a:r>
            <a:endParaRPr lang="es-ES" b="1" dirty="0">
              <a:solidFill>
                <a:schemeClr val="accent4">
                  <a:lumMod val="75000"/>
                </a:schemeClr>
              </a:solidFill>
              <a:effectLst>
                <a:glow rad="63500">
                  <a:schemeClr val="accent4">
                    <a:satMod val="175000"/>
                    <a:alpha val="40000"/>
                  </a:schemeClr>
                </a:glow>
              </a:effectLst>
            </a:endParaRPr>
          </a:p>
        </p:txBody>
      </p:sp>
      <p:sp>
        <p:nvSpPr>
          <p:cNvPr id="14340" name="Rectangle 3"/>
          <p:cNvSpPr>
            <a:spLocks noGrp="1" noChangeArrowheads="1"/>
          </p:cNvSpPr>
          <p:nvPr>
            <p:ph type="body" idx="1"/>
          </p:nvPr>
        </p:nvSpPr>
        <p:spPr>
          <a:xfrm>
            <a:off x="468313" y="1899159"/>
            <a:ext cx="8218487" cy="4592637"/>
          </a:xfrm>
        </p:spPr>
        <p:txBody>
          <a:bodyPr/>
          <a:lstStyle/>
          <a:p>
            <a:pPr marL="176213" indent="0" algn="just">
              <a:lnSpc>
                <a:spcPct val="90000"/>
              </a:lnSpc>
              <a:buFontTx/>
              <a:buNone/>
              <a:defRPr/>
            </a:pPr>
            <a:endParaRPr lang="es-MX" sz="1200" dirty="0" smtClean="0"/>
          </a:p>
          <a:p>
            <a:pPr marL="182563" indent="-6350" algn="just">
              <a:lnSpc>
                <a:spcPct val="90000"/>
              </a:lnSpc>
              <a:buFontTx/>
              <a:buNone/>
              <a:defRPr/>
            </a:pPr>
            <a:r>
              <a:rPr lang="es-MX" sz="2400" dirty="0">
                <a:solidFill>
                  <a:schemeClr val="accent4">
                    <a:lumMod val="50000"/>
                  </a:schemeClr>
                </a:solidFill>
              </a:rPr>
              <a:t>1</a:t>
            </a:r>
            <a:r>
              <a:rPr lang="es-MX" sz="2400" dirty="0" smtClean="0">
                <a:solidFill>
                  <a:schemeClr val="accent4">
                    <a:lumMod val="50000"/>
                  </a:schemeClr>
                </a:solidFill>
              </a:rPr>
              <a:t>. Los Coordinadores de Monitoreo adscritos a la Dirección de Partidos Políticos llevaron a cabo trabajo en campo, para la actualización del Catálogo de Complejos Cinematográficos en 24 Distritos Electorales de la Entidad.</a:t>
            </a:r>
          </a:p>
          <a:p>
            <a:pPr marL="182563" indent="-6350" algn="just">
              <a:lnSpc>
                <a:spcPct val="90000"/>
              </a:lnSpc>
              <a:buFontTx/>
              <a:buNone/>
              <a:defRPr/>
            </a:pPr>
            <a:endParaRPr lang="es-MX" sz="2400" dirty="0" smtClean="0">
              <a:solidFill>
                <a:schemeClr val="accent4">
                  <a:lumMod val="50000"/>
                </a:schemeClr>
              </a:solidFill>
            </a:endParaRPr>
          </a:p>
          <a:p>
            <a:pPr marL="182563" indent="-6350" algn="just">
              <a:lnSpc>
                <a:spcPct val="90000"/>
              </a:lnSpc>
              <a:buFontTx/>
              <a:buNone/>
              <a:defRPr/>
            </a:pPr>
            <a:r>
              <a:rPr lang="es-MX" sz="2400" dirty="0">
                <a:solidFill>
                  <a:schemeClr val="accent4">
                    <a:lumMod val="50000"/>
                  </a:schemeClr>
                </a:solidFill>
              </a:rPr>
              <a:t>2</a:t>
            </a:r>
            <a:r>
              <a:rPr lang="es-MX" sz="2400" dirty="0" smtClean="0">
                <a:solidFill>
                  <a:schemeClr val="accent4">
                    <a:lumMod val="50000"/>
                  </a:schemeClr>
                </a:solidFill>
              </a:rPr>
              <a:t>. Se establecieron periódicamente rutas para asistir a cine, de acuerdo a la región de cada uno de los Coordinadores de Monitoreo, así como del personal de la Dirección de Partidos Políticos, quienes fueron comisionados para realizar dicha actividad.</a:t>
            </a:r>
          </a:p>
        </p:txBody>
      </p:sp>
    </p:spTree>
    <p:extLst>
      <p:ext uri="{BB962C8B-B14F-4D97-AF65-F5344CB8AC3E}">
        <p14:creationId xmlns:p14="http://schemas.microsoft.com/office/powerpoint/2010/main" val="2422667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42B4309C-1F92-41ED-8B14-F1209FD80156}" type="slidenum">
              <a:rPr lang="es-ES" smtClean="0">
                <a:solidFill>
                  <a:schemeClr val="bg1"/>
                </a:solidFill>
              </a:rPr>
              <a:pPr eaLnBrk="1" hangingPunct="1"/>
              <a:t>15</a:t>
            </a:fld>
            <a:endParaRPr lang="es-ES" dirty="0" smtClean="0">
              <a:solidFill>
                <a:schemeClr val="bg1"/>
              </a:solidFill>
            </a:endParaRPr>
          </a:p>
        </p:txBody>
      </p:sp>
      <p:sp>
        <p:nvSpPr>
          <p:cNvPr id="15363" name="Rectangle 3"/>
          <p:cNvSpPr>
            <a:spLocks noGrp="1" noChangeArrowheads="1"/>
          </p:cNvSpPr>
          <p:nvPr>
            <p:ph type="body" idx="1"/>
          </p:nvPr>
        </p:nvSpPr>
        <p:spPr>
          <a:xfrm>
            <a:off x="755576" y="1203608"/>
            <a:ext cx="7704856" cy="4032448"/>
          </a:xfrm>
        </p:spPr>
        <p:txBody>
          <a:bodyPr/>
          <a:lstStyle/>
          <a:p>
            <a:pPr marL="90488" indent="-1588" algn="just">
              <a:lnSpc>
                <a:spcPct val="90000"/>
              </a:lnSpc>
              <a:buFontTx/>
              <a:buNone/>
              <a:defRPr/>
            </a:pPr>
            <a:r>
              <a:rPr lang="es-MX" sz="2400" dirty="0">
                <a:solidFill>
                  <a:schemeClr val="accent4">
                    <a:lumMod val="50000"/>
                  </a:schemeClr>
                </a:solidFill>
              </a:rPr>
              <a:t>3</a:t>
            </a:r>
            <a:r>
              <a:rPr lang="es-MX" sz="2400" dirty="0" smtClean="0">
                <a:solidFill>
                  <a:schemeClr val="accent4">
                    <a:lumMod val="50000"/>
                  </a:schemeClr>
                </a:solidFill>
              </a:rPr>
              <a:t>. El Servidor Electoral comisionado tuvo la encomienda de llegar 10 minutos antes del inicio de la película, para el caso de que haya observado alguna propaganda de los actores políticos, sea electoral,  gubernamental o institucional; en la medida de lo posible, grabó en audio o video, el promocional o cine-minuto proyectado.</a:t>
            </a:r>
          </a:p>
          <a:p>
            <a:pPr marL="90488" indent="-1588" algn="just">
              <a:lnSpc>
                <a:spcPct val="90000"/>
              </a:lnSpc>
              <a:buFontTx/>
              <a:buNone/>
              <a:defRPr/>
            </a:pPr>
            <a:endParaRPr lang="es-MX" sz="2400" dirty="0" smtClean="0">
              <a:solidFill>
                <a:schemeClr val="accent4">
                  <a:lumMod val="50000"/>
                </a:schemeClr>
              </a:solidFill>
            </a:endParaRPr>
          </a:p>
          <a:p>
            <a:pPr marL="90488" indent="-1588" algn="just">
              <a:lnSpc>
                <a:spcPct val="90000"/>
              </a:lnSpc>
              <a:buFontTx/>
              <a:buNone/>
              <a:defRPr/>
            </a:pPr>
            <a:r>
              <a:rPr lang="es-MX" sz="2400" dirty="0" smtClean="0">
                <a:solidFill>
                  <a:schemeClr val="accent4">
                    <a:lumMod val="50000"/>
                  </a:schemeClr>
                </a:solidFill>
              </a:rPr>
              <a:t>4. El Servidor Electoral </a:t>
            </a:r>
            <a:r>
              <a:rPr lang="es-MX" sz="2400" dirty="0" err="1" smtClean="0">
                <a:solidFill>
                  <a:schemeClr val="accent4">
                    <a:lumMod val="50000"/>
                  </a:schemeClr>
                </a:solidFill>
              </a:rPr>
              <a:t>requisitó</a:t>
            </a:r>
            <a:r>
              <a:rPr lang="es-MX" sz="2400" dirty="0" smtClean="0">
                <a:solidFill>
                  <a:schemeClr val="accent4">
                    <a:lumMod val="50000"/>
                  </a:schemeClr>
                </a:solidFill>
              </a:rPr>
              <a:t> debidamente el formato de cine e hizo entrega del mismo al personal responsable de recopilar la información del monitoreo en mención.</a:t>
            </a:r>
            <a:endParaRPr lang="es-MX" sz="1200" dirty="0" smtClean="0"/>
          </a:p>
          <a:p>
            <a:pPr algn="just">
              <a:buFontTx/>
              <a:buNone/>
              <a:defRPr/>
            </a:pPr>
            <a:endParaRPr lang="es-ES" sz="2400" dirty="0" smtClean="0"/>
          </a:p>
          <a:p>
            <a:pPr marL="90488" indent="-1588" algn="just">
              <a:lnSpc>
                <a:spcPct val="90000"/>
              </a:lnSpc>
              <a:buFontTx/>
              <a:buNone/>
              <a:defRPr/>
            </a:pPr>
            <a:endParaRPr lang="es-ES" sz="2300" dirty="0" smtClean="0"/>
          </a:p>
        </p:txBody>
      </p:sp>
    </p:spTree>
    <p:extLst>
      <p:ext uri="{BB962C8B-B14F-4D97-AF65-F5344CB8AC3E}">
        <p14:creationId xmlns:p14="http://schemas.microsoft.com/office/powerpoint/2010/main" val="40937476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61304" y="1124744"/>
            <a:ext cx="7200800" cy="3711785"/>
          </a:xfrm>
          <a:prstGeom prst="rect">
            <a:avLst/>
          </a:prstGeom>
        </p:spPr>
        <p:txBody>
          <a:bodyPr wrap="square">
            <a:spAutoFit/>
          </a:bodyPr>
          <a:lstStyle/>
          <a:p>
            <a:pPr marL="90488" lvl="0" indent="-1588" algn="just" eaLnBrk="0" hangingPunct="0">
              <a:lnSpc>
                <a:spcPct val="90000"/>
              </a:lnSpc>
              <a:spcBef>
                <a:spcPct val="20000"/>
              </a:spcBef>
              <a:defRPr/>
            </a:pPr>
            <a:r>
              <a:rPr lang="es-MX" sz="2400" kern="0" dirty="0">
                <a:solidFill>
                  <a:schemeClr val="accent4">
                    <a:lumMod val="50000"/>
                  </a:schemeClr>
                </a:solidFill>
                <a:ea typeface="ＭＳ Ｐゴシック" charset="0"/>
              </a:rPr>
              <a:t>5. El personal responsable de recibir la información de cine, </a:t>
            </a:r>
            <a:r>
              <a:rPr lang="es-MX" sz="2400" kern="0" dirty="0" smtClean="0">
                <a:solidFill>
                  <a:schemeClr val="accent4">
                    <a:lumMod val="50000"/>
                  </a:schemeClr>
                </a:solidFill>
                <a:ea typeface="ＭＳ Ｐゴシック" charset="0"/>
              </a:rPr>
              <a:t>capturó y concentró </a:t>
            </a:r>
            <a:r>
              <a:rPr lang="es-MX" sz="2400" kern="0" dirty="0">
                <a:solidFill>
                  <a:schemeClr val="accent4">
                    <a:lumMod val="50000"/>
                  </a:schemeClr>
                </a:solidFill>
                <a:ea typeface="ＭＳ Ｐゴシック" charset="0"/>
              </a:rPr>
              <a:t>los datos </a:t>
            </a:r>
            <a:r>
              <a:rPr lang="es-MX" sz="2400" kern="0" dirty="0" smtClean="0">
                <a:solidFill>
                  <a:schemeClr val="accent4">
                    <a:lumMod val="50000"/>
                  </a:schemeClr>
                </a:solidFill>
                <a:ea typeface="ＭＳ Ｐゴシック" charset="0"/>
              </a:rPr>
              <a:t>que contiene </a:t>
            </a:r>
            <a:r>
              <a:rPr lang="es-MX" sz="2400" kern="0" dirty="0">
                <a:solidFill>
                  <a:schemeClr val="accent4">
                    <a:lumMod val="50000"/>
                  </a:schemeClr>
                </a:solidFill>
                <a:ea typeface="ＭＳ Ｐゴシック" charset="0"/>
              </a:rPr>
              <a:t>la bitácora.</a:t>
            </a:r>
          </a:p>
          <a:p>
            <a:pPr marL="90488" lvl="0" indent="-1588" algn="just" eaLnBrk="0" hangingPunct="0">
              <a:lnSpc>
                <a:spcPct val="90000"/>
              </a:lnSpc>
              <a:spcBef>
                <a:spcPct val="20000"/>
              </a:spcBef>
              <a:defRPr/>
            </a:pPr>
            <a:endParaRPr lang="es-MX" sz="2400" kern="0" dirty="0">
              <a:solidFill>
                <a:schemeClr val="accent4">
                  <a:lumMod val="50000"/>
                </a:schemeClr>
              </a:solidFill>
              <a:ea typeface="ＭＳ Ｐゴシック" charset="0"/>
            </a:endParaRPr>
          </a:p>
          <a:p>
            <a:pPr marL="90488" lvl="0" indent="-1588" algn="just" eaLnBrk="0" hangingPunct="0">
              <a:lnSpc>
                <a:spcPct val="90000"/>
              </a:lnSpc>
              <a:spcBef>
                <a:spcPct val="20000"/>
              </a:spcBef>
              <a:defRPr/>
            </a:pPr>
            <a:r>
              <a:rPr lang="es-MX" sz="2400" kern="0" dirty="0">
                <a:solidFill>
                  <a:schemeClr val="accent4">
                    <a:lumMod val="50000"/>
                  </a:schemeClr>
                </a:solidFill>
                <a:ea typeface="ＭＳ Ｐゴシック" charset="0"/>
              </a:rPr>
              <a:t>6. </a:t>
            </a:r>
            <a:r>
              <a:rPr lang="es-MX" sz="2400" kern="0" dirty="0" smtClean="0">
                <a:solidFill>
                  <a:schemeClr val="accent4">
                    <a:lumMod val="50000"/>
                  </a:schemeClr>
                </a:solidFill>
                <a:ea typeface="ＭＳ Ｐゴシック" charset="0"/>
              </a:rPr>
              <a:t>Se realizó </a:t>
            </a:r>
            <a:r>
              <a:rPr lang="es-MX" sz="2400" kern="0" dirty="0">
                <a:solidFill>
                  <a:schemeClr val="accent4">
                    <a:lumMod val="50000"/>
                  </a:schemeClr>
                </a:solidFill>
                <a:ea typeface="ＭＳ Ｐゴシック" charset="0"/>
              </a:rPr>
              <a:t>el análisis de la información, para </a:t>
            </a:r>
            <a:r>
              <a:rPr lang="es-MX" sz="2400" kern="0" dirty="0" smtClean="0">
                <a:solidFill>
                  <a:schemeClr val="accent4">
                    <a:lumMod val="50000"/>
                  </a:schemeClr>
                </a:solidFill>
                <a:ea typeface="ＭＳ Ｐゴシック" charset="0"/>
              </a:rPr>
              <a:t>generar el informe </a:t>
            </a:r>
            <a:r>
              <a:rPr lang="es-MX" sz="2400" kern="0" dirty="0">
                <a:solidFill>
                  <a:schemeClr val="accent4">
                    <a:lumMod val="50000"/>
                  </a:schemeClr>
                </a:solidFill>
                <a:ea typeface="ＭＳ Ｐゴシック" charset="0"/>
              </a:rPr>
              <a:t>correspondiente.</a:t>
            </a:r>
          </a:p>
          <a:p>
            <a:pPr marL="90488" lvl="0" indent="-1588" algn="just" eaLnBrk="0" hangingPunct="0">
              <a:lnSpc>
                <a:spcPct val="90000"/>
              </a:lnSpc>
              <a:spcBef>
                <a:spcPct val="20000"/>
              </a:spcBef>
              <a:defRPr/>
            </a:pPr>
            <a:endParaRPr lang="es-MX" sz="2400" kern="0" dirty="0">
              <a:solidFill>
                <a:schemeClr val="accent4">
                  <a:lumMod val="50000"/>
                </a:schemeClr>
              </a:solidFill>
              <a:ea typeface="ＭＳ Ｐゴシック" charset="0"/>
            </a:endParaRPr>
          </a:p>
          <a:p>
            <a:pPr marL="90488" lvl="0" indent="-1588" algn="just" eaLnBrk="0" hangingPunct="0">
              <a:lnSpc>
                <a:spcPct val="90000"/>
              </a:lnSpc>
              <a:spcBef>
                <a:spcPct val="20000"/>
              </a:spcBef>
              <a:defRPr/>
            </a:pPr>
            <a:r>
              <a:rPr lang="es-MX" sz="2400" kern="0" dirty="0">
                <a:solidFill>
                  <a:schemeClr val="accent4">
                    <a:lumMod val="50000"/>
                  </a:schemeClr>
                </a:solidFill>
                <a:ea typeface="ＭＳ Ｐゴシック" charset="0"/>
              </a:rPr>
              <a:t>7</a:t>
            </a:r>
            <a:r>
              <a:rPr lang="es-MX" sz="2400" kern="0" dirty="0" smtClean="0">
                <a:solidFill>
                  <a:schemeClr val="accent4">
                    <a:lumMod val="50000"/>
                  </a:schemeClr>
                </a:solidFill>
                <a:ea typeface="ＭＳ Ｐゴシック" charset="0"/>
              </a:rPr>
              <a:t>. Los Servidores Electorales </a:t>
            </a:r>
            <a:r>
              <a:rPr lang="es-MX" sz="2400" kern="0" dirty="0">
                <a:solidFill>
                  <a:schemeClr val="accent4">
                    <a:lumMod val="50000"/>
                  </a:schemeClr>
                </a:solidFill>
                <a:ea typeface="ＭＳ Ｐゴシック" charset="0"/>
              </a:rPr>
              <a:t>comisionados acudieron a las salas de cine los días miércoles, viernes, sábados y domingos.</a:t>
            </a:r>
            <a:endParaRPr lang="es-ES" sz="2400" kern="0" dirty="0">
              <a:solidFill>
                <a:schemeClr val="accent4">
                  <a:lumMod val="50000"/>
                </a:schemeClr>
              </a:solidFill>
              <a:ea typeface="ＭＳ Ｐゴシック" charset="0"/>
            </a:endParaRPr>
          </a:p>
        </p:txBody>
      </p:sp>
      <p:sp>
        <p:nvSpPr>
          <p:cNvPr id="3" name="2 Marcador de número de diapositiva"/>
          <p:cNvSpPr>
            <a:spLocks noGrp="1"/>
          </p:cNvSpPr>
          <p:nvPr>
            <p:ph type="sldNum" sz="quarter" idx="12"/>
          </p:nvPr>
        </p:nvSpPr>
        <p:spPr/>
        <p:txBody>
          <a:bodyPr/>
          <a:lstStyle/>
          <a:p>
            <a:fld id="{03B18FB7-365E-4332-95CC-EEB38D3BF9A5}" type="slidenum">
              <a:rPr lang="es-ES" smtClean="0">
                <a:solidFill>
                  <a:schemeClr val="bg1"/>
                </a:solidFill>
              </a:rPr>
              <a:pPr/>
              <a:t>16</a:t>
            </a:fld>
            <a:endParaRPr lang="es-ES" dirty="0">
              <a:solidFill>
                <a:schemeClr val="bg1"/>
              </a:solidFill>
            </a:endParaRPr>
          </a:p>
        </p:txBody>
      </p:sp>
    </p:spTree>
    <p:extLst>
      <p:ext uri="{BB962C8B-B14F-4D97-AF65-F5344CB8AC3E}">
        <p14:creationId xmlns:p14="http://schemas.microsoft.com/office/powerpoint/2010/main" val="27702154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6152333A-DC7E-47B8-A996-50EAB443DBEC}" type="slidenum">
              <a:rPr lang="es-ES" smtClean="0">
                <a:solidFill>
                  <a:schemeClr val="bg1"/>
                </a:solidFill>
              </a:rPr>
              <a:pPr eaLnBrk="1" hangingPunct="1"/>
              <a:t>17</a:t>
            </a:fld>
            <a:endParaRPr lang="es-ES" dirty="0" smtClean="0">
              <a:solidFill>
                <a:schemeClr val="bg1"/>
              </a:solidFill>
            </a:endParaRPr>
          </a:p>
        </p:txBody>
      </p:sp>
      <p:sp>
        <p:nvSpPr>
          <p:cNvPr id="17411" name="Rectangle 2"/>
          <p:cNvSpPr>
            <a:spLocks noGrp="1" noChangeArrowheads="1"/>
          </p:cNvSpPr>
          <p:nvPr>
            <p:ph type="title"/>
          </p:nvPr>
        </p:nvSpPr>
        <p:spPr>
          <a:xfrm>
            <a:off x="468313" y="485775"/>
            <a:ext cx="8229600" cy="1143000"/>
          </a:xfrm>
        </p:spPr>
        <p:txBody>
          <a:bodyPr>
            <a:normAutofit/>
          </a:bodyPr>
          <a:lstStyle/>
          <a:p>
            <a:pPr marL="1117600" indent="-1117600"/>
            <a:r>
              <a:rPr lang="es-MX" b="1" dirty="0">
                <a:solidFill>
                  <a:schemeClr val="accent4">
                    <a:lumMod val="75000"/>
                  </a:schemeClr>
                </a:solidFill>
                <a:effectLst>
                  <a:glow rad="63500">
                    <a:schemeClr val="accent4">
                      <a:satMod val="175000"/>
                      <a:alpha val="40000"/>
                    </a:schemeClr>
                  </a:glow>
                </a:effectLst>
              </a:rPr>
              <a:t>IX. Resultados</a:t>
            </a:r>
            <a:endParaRPr lang="es-ES" b="1" dirty="0">
              <a:solidFill>
                <a:schemeClr val="accent4">
                  <a:lumMod val="75000"/>
                </a:schemeClr>
              </a:solidFill>
              <a:effectLst>
                <a:glow rad="63500">
                  <a:schemeClr val="accent4">
                    <a:satMod val="175000"/>
                    <a:alpha val="40000"/>
                  </a:schemeClr>
                </a:glow>
              </a:effectLst>
            </a:endParaRPr>
          </a:p>
        </p:txBody>
      </p:sp>
      <p:sp>
        <p:nvSpPr>
          <p:cNvPr id="17412" name="Rectangle 3"/>
          <p:cNvSpPr>
            <a:spLocks noGrp="1" noChangeArrowheads="1"/>
          </p:cNvSpPr>
          <p:nvPr>
            <p:ph type="body" idx="1"/>
          </p:nvPr>
        </p:nvSpPr>
        <p:spPr>
          <a:xfrm>
            <a:off x="630936" y="1628775"/>
            <a:ext cx="7836408" cy="1933710"/>
          </a:xfrm>
        </p:spPr>
        <p:txBody>
          <a:bodyPr>
            <a:normAutofit/>
          </a:bodyPr>
          <a:lstStyle/>
          <a:p>
            <a:pPr marL="0" indent="0" algn="just">
              <a:buNone/>
            </a:pPr>
            <a:r>
              <a:rPr lang="es-MX" sz="2400" dirty="0" smtClean="0">
                <a:solidFill>
                  <a:schemeClr val="accent4">
                    <a:lumMod val="50000"/>
                  </a:schemeClr>
                </a:solidFill>
              </a:rPr>
              <a:t>De la información recabada en las bitácoras de cine y capturadas en formato de Excel, se tuvo como resultado que del monitoreo durante el Proceso Electoral Local 2011, realizado del 17 de marzo al 3 de julio, se detectaron 61 mensajes propagandísticos de los actores políticos. </a:t>
            </a:r>
          </a:p>
          <a:p>
            <a:pPr marL="0" indent="0" algn="just">
              <a:buNone/>
            </a:pPr>
            <a:endParaRPr lang="es-MX" sz="2400" dirty="0" smtClean="0">
              <a:solidFill>
                <a:schemeClr val="accent4">
                  <a:lumMod val="50000"/>
                </a:schemeClr>
              </a:solidFill>
            </a:endParaRPr>
          </a:p>
        </p:txBody>
      </p:sp>
    </p:spTree>
    <p:extLst>
      <p:ext uri="{BB962C8B-B14F-4D97-AF65-F5344CB8AC3E}">
        <p14:creationId xmlns:p14="http://schemas.microsoft.com/office/powerpoint/2010/main" val="8104628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1763502903"/>
              </p:ext>
            </p:extLst>
          </p:nvPr>
        </p:nvGraphicFramePr>
        <p:xfrm>
          <a:off x="1307593" y="1034288"/>
          <a:ext cx="6388545" cy="2295852"/>
        </p:xfrm>
        <a:graphic>
          <a:graphicData uri="http://schemas.openxmlformats.org/drawingml/2006/table">
            <a:tbl>
              <a:tblPr firstRow="1" bandRow="1">
                <a:effectLst>
                  <a:outerShdw blurRad="76200" dir="13500000" sy="23000" kx="1200000" algn="br" rotWithShape="0">
                    <a:prstClr val="black">
                      <a:alpha val="20000"/>
                    </a:prstClr>
                  </a:outerShdw>
                </a:effectLst>
                <a:tableStyleId>{00A15C55-8517-42AA-B614-E9B94910E393}</a:tableStyleId>
              </a:tblPr>
              <a:tblGrid>
                <a:gridCol w="1987361"/>
                <a:gridCol w="1984270"/>
                <a:gridCol w="2416914"/>
              </a:tblGrid>
              <a:tr h="485294">
                <a:tc>
                  <a:txBody>
                    <a:bodyPr/>
                    <a:lstStyle/>
                    <a:p>
                      <a:pPr algn="ctr"/>
                      <a:r>
                        <a:rPr lang="es-MX" sz="1400" dirty="0" smtClean="0">
                          <a:solidFill>
                            <a:schemeClr val="bg1"/>
                          </a:solidFill>
                        </a:rPr>
                        <a:t>TOTAL DE MENSAJES</a:t>
                      </a:r>
                      <a:r>
                        <a:rPr lang="es-MX" sz="1400" baseline="0" dirty="0" smtClean="0">
                          <a:solidFill>
                            <a:schemeClr val="bg1"/>
                          </a:solidFill>
                        </a:rPr>
                        <a:t> PROPAGANDÍSTICOS</a:t>
                      </a:r>
                      <a:endParaRPr lang="es-MX" sz="1400" dirty="0">
                        <a:solidFill>
                          <a:schemeClr val="bg1"/>
                        </a:solidFill>
                      </a:endParaRPr>
                    </a:p>
                  </a:txBody>
                  <a:tcPr anchor="ctr">
                    <a:solidFill>
                      <a:srgbClr val="A200C8">
                        <a:alpha val="44000"/>
                      </a:srgbClr>
                    </a:solidFill>
                  </a:tcPr>
                </a:tc>
                <a:tc>
                  <a:txBody>
                    <a:bodyPr/>
                    <a:lstStyle/>
                    <a:p>
                      <a:pPr algn="ctr"/>
                      <a:r>
                        <a:rPr lang="es-MX" sz="1400" dirty="0" smtClean="0">
                          <a:solidFill>
                            <a:schemeClr val="bg1"/>
                          </a:solidFill>
                        </a:rPr>
                        <a:t>ACTOR POLÍTICO</a:t>
                      </a:r>
                      <a:endParaRPr lang="es-MX" sz="1400" dirty="0">
                        <a:solidFill>
                          <a:schemeClr val="bg1"/>
                        </a:solidFill>
                      </a:endParaRPr>
                    </a:p>
                  </a:txBody>
                  <a:tcPr anchor="ctr">
                    <a:solidFill>
                      <a:srgbClr val="A200C8">
                        <a:alpha val="44000"/>
                      </a:srgbClr>
                    </a:solidFill>
                  </a:tcPr>
                </a:tc>
                <a:tc>
                  <a:txBody>
                    <a:bodyPr/>
                    <a:lstStyle/>
                    <a:p>
                      <a:pPr algn="ctr"/>
                      <a:r>
                        <a:rPr lang="es-MX" sz="1400" dirty="0" smtClean="0">
                          <a:solidFill>
                            <a:schemeClr val="bg1"/>
                          </a:solidFill>
                        </a:rPr>
                        <a:t>CANTIDAD DE MENSAJES PROPAGANDÍSTICOS</a:t>
                      </a:r>
                      <a:endParaRPr lang="es-MX" sz="1400" dirty="0">
                        <a:solidFill>
                          <a:schemeClr val="bg1"/>
                        </a:solidFill>
                      </a:endParaRPr>
                    </a:p>
                  </a:txBody>
                  <a:tcPr anchor="ctr">
                    <a:solidFill>
                      <a:srgbClr val="A200C8">
                        <a:alpha val="44000"/>
                      </a:srgbClr>
                    </a:solidFill>
                  </a:tcPr>
                </a:tc>
              </a:tr>
              <a:tr h="629766">
                <a:tc rowSpan="3">
                  <a:txBody>
                    <a:bodyPr/>
                    <a:lstStyle/>
                    <a:p>
                      <a:pPr algn="ctr"/>
                      <a:r>
                        <a:rPr lang="es-MX" sz="1400" dirty="0" smtClean="0">
                          <a:solidFill>
                            <a:schemeClr val="accent4">
                              <a:lumMod val="50000"/>
                            </a:schemeClr>
                          </a:solidFill>
                        </a:rPr>
                        <a:t>61</a:t>
                      </a:r>
                      <a:endParaRPr lang="es-MX" sz="1400" dirty="0">
                        <a:solidFill>
                          <a:schemeClr val="accent4">
                            <a:lumMod val="50000"/>
                          </a:schemeClr>
                        </a:solidFill>
                      </a:endParaRPr>
                    </a:p>
                  </a:txBody>
                  <a:tcPr anchor="ctr">
                    <a:solidFill>
                      <a:srgbClr val="F5EBFF">
                        <a:alpha val="50000"/>
                      </a:srgbClr>
                    </a:solidFill>
                  </a:tcPr>
                </a:tc>
                <a:tc>
                  <a:txBody>
                    <a:bodyPr/>
                    <a:lstStyle/>
                    <a:p>
                      <a:pPr algn="ctr"/>
                      <a:r>
                        <a:rPr lang="es-MX" sz="1400" dirty="0" smtClean="0">
                          <a:solidFill>
                            <a:schemeClr val="accent4">
                              <a:lumMod val="50000"/>
                            </a:schemeClr>
                          </a:solidFill>
                        </a:rPr>
                        <a:t>ERUVIEL ÁVILA VILLEGAS</a:t>
                      </a:r>
                      <a:endParaRPr lang="es-MX" sz="1400" dirty="0">
                        <a:solidFill>
                          <a:schemeClr val="accent4">
                            <a:lumMod val="50000"/>
                          </a:schemeClr>
                        </a:solidFill>
                      </a:endParaRPr>
                    </a:p>
                  </a:txBody>
                  <a:tcPr anchor="ctr">
                    <a:solidFill>
                      <a:srgbClr val="F5EBFF">
                        <a:alpha val="50000"/>
                      </a:srgbClr>
                    </a:solidFill>
                  </a:tcPr>
                </a:tc>
                <a:tc>
                  <a:txBody>
                    <a:bodyPr/>
                    <a:lstStyle/>
                    <a:p>
                      <a:pPr algn="ctr"/>
                      <a:r>
                        <a:rPr lang="es-MX" sz="1400" dirty="0" smtClean="0">
                          <a:solidFill>
                            <a:schemeClr val="accent4">
                              <a:lumMod val="50000"/>
                            </a:schemeClr>
                          </a:solidFill>
                        </a:rPr>
                        <a:t>37</a:t>
                      </a:r>
                      <a:endParaRPr lang="es-MX" sz="1400" dirty="0">
                        <a:solidFill>
                          <a:schemeClr val="accent4">
                            <a:lumMod val="50000"/>
                          </a:schemeClr>
                        </a:solidFill>
                      </a:endParaRPr>
                    </a:p>
                  </a:txBody>
                  <a:tcPr anchor="ctr">
                    <a:solidFill>
                      <a:srgbClr val="F5EBFF">
                        <a:alpha val="50000"/>
                      </a:srgbClr>
                    </a:solidFill>
                  </a:tcPr>
                </a:tc>
              </a:tr>
              <a:tr h="485294">
                <a:tc vMerge="1">
                  <a:txBody>
                    <a:bodyPr/>
                    <a:lstStyle/>
                    <a:p>
                      <a:pPr algn="ctr"/>
                      <a:endParaRPr lang="es-MX" sz="1000" dirty="0"/>
                    </a:p>
                  </a:txBody>
                  <a:tcPr anchor="ctr"/>
                </a:tc>
                <a:tc>
                  <a:txBody>
                    <a:bodyPr/>
                    <a:lstStyle/>
                    <a:p>
                      <a:pPr algn="ctr"/>
                      <a:r>
                        <a:rPr lang="es-MX" sz="1400" dirty="0" smtClean="0">
                          <a:solidFill>
                            <a:schemeClr val="accent4">
                              <a:lumMod val="50000"/>
                            </a:schemeClr>
                          </a:solidFill>
                        </a:rPr>
                        <a:t>LUIS FELIPE BRAVO MENA</a:t>
                      </a:r>
                      <a:endParaRPr lang="es-MX" sz="1400" dirty="0">
                        <a:solidFill>
                          <a:schemeClr val="accent4">
                            <a:lumMod val="50000"/>
                          </a:schemeClr>
                        </a:solidFill>
                      </a:endParaRPr>
                    </a:p>
                  </a:txBody>
                  <a:tcPr anchor="ctr">
                    <a:solidFill>
                      <a:srgbClr val="F5EBFF">
                        <a:alpha val="50000"/>
                      </a:srgbClr>
                    </a:solidFill>
                  </a:tcPr>
                </a:tc>
                <a:tc>
                  <a:txBody>
                    <a:bodyPr/>
                    <a:lstStyle/>
                    <a:p>
                      <a:pPr algn="ctr"/>
                      <a:r>
                        <a:rPr lang="es-MX" sz="1400" dirty="0" smtClean="0">
                          <a:solidFill>
                            <a:schemeClr val="accent4">
                              <a:lumMod val="50000"/>
                            </a:schemeClr>
                          </a:solidFill>
                        </a:rPr>
                        <a:t>23</a:t>
                      </a:r>
                      <a:endParaRPr lang="es-MX" sz="1400" dirty="0">
                        <a:solidFill>
                          <a:schemeClr val="accent4">
                            <a:lumMod val="50000"/>
                          </a:schemeClr>
                        </a:solidFill>
                      </a:endParaRPr>
                    </a:p>
                  </a:txBody>
                  <a:tcPr anchor="ctr">
                    <a:solidFill>
                      <a:srgbClr val="F5EBFF">
                        <a:alpha val="50000"/>
                      </a:srgbClr>
                    </a:solidFill>
                  </a:tcPr>
                </a:tc>
              </a:tr>
              <a:tr h="629766">
                <a:tc vMerge="1">
                  <a:txBody>
                    <a:bodyPr/>
                    <a:lstStyle/>
                    <a:p>
                      <a:pPr algn="ctr"/>
                      <a:endParaRPr lang="es-MX" sz="1000" dirty="0"/>
                    </a:p>
                  </a:txBody>
                  <a:tcPr anchor="ctr"/>
                </a:tc>
                <a:tc>
                  <a:txBody>
                    <a:bodyPr/>
                    <a:lstStyle/>
                    <a:p>
                      <a:pPr algn="ctr"/>
                      <a:r>
                        <a:rPr lang="es-MX" sz="1400" dirty="0" smtClean="0">
                          <a:solidFill>
                            <a:schemeClr val="accent4">
                              <a:lumMod val="50000"/>
                            </a:schemeClr>
                          </a:solidFill>
                        </a:rPr>
                        <a:t>ALEJANDRO ENCINAS RODRÍGUEZ</a:t>
                      </a:r>
                      <a:endParaRPr lang="es-MX" sz="1400" dirty="0">
                        <a:solidFill>
                          <a:schemeClr val="accent4">
                            <a:lumMod val="50000"/>
                          </a:schemeClr>
                        </a:solidFill>
                      </a:endParaRPr>
                    </a:p>
                  </a:txBody>
                  <a:tcPr anchor="ctr">
                    <a:solidFill>
                      <a:srgbClr val="F5EBFF">
                        <a:alpha val="50000"/>
                      </a:srgbClr>
                    </a:solidFill>
                  </a:tcPr>
                </a:tc>
                <a:tc>
                  <a:txBody>
                    <a:bodyPr/>
                    <a:lstStyle/>
                    <a:p>
                      <a:pPr algn="ctr"/>
                      <a:r>
                        <a:rPr lang="es-MX" sz="1400" dirty="0" smtClean="0">
                          <a:solidFill>
                            <a:schemeClr val="accent4">
                              <a:lumMod val="50000"/>
                            </a:schemeClr>
                          </a:solidFill>
                        </a:rPr>
                        <a:t>1</a:t>
                      </a:r>
                      <a:endParaRPr lang="es-MX" sz="1400" dirty="0">
                        <a:solidFill>
                          <a:schemeClr val="accent4">
                            <a:lumMod val="50000"/>
                          </a:schemeClr>
                        </a:solidFill>
                      </a:endParaRPr>
                    </a:p>
                  </a:txBody>
                  <a:tcPr anchor="ctr">
                    <a:solidFill>
                      <a:srgbClr val="F5EBFF">
                        <a:alpha val="50000"/>
                      </a:srgbClr>
                    </a:solidFill>
                  </a:tcPr>
                </a:tc>
              </a:tr>
            </a:tbl>
          </a:graphicData>
        </a:graphic>
      </p:graphicFrame>
      <p:graphicFrame>
        <p:nvGraphicFramePr>
          <p:cNvPr id="4" name="1 Gráfico"/>
          <p:cNvGraphicFramePr>
            <a:graphicFrameLocks/>
          </p:cNvGraphicFramePr>
          <p:nvPr>
            <p:extLst>
              <p:ext uri="{D42A27DB-BD31-4B8C-83A1-F6EECF244321}">
                <p14:modId xmlns:p14="http://schemas.microsoft.com/office/powerpoint/2010/main" val="1859438558"/>
              </p:ext>
            </p:extLst>
          </p:nvPr>
        </p:nvGraphicFramePr>
        <p:xfrm>
          <a:off x="1088136" y="2461460"/>
          <a:ext cx="905256" cy="914400"/>
        </p:xfrm>
        <a:graphic>
          <a:graphicData uri="http://schemas.openxmlformats.org/drawingml/2006/chart">
            <c:chart xmlns:c="http://schemas.openxmlformats.org/drawingml/2006/chart" xmlns:r="http://schemas.openxmlformats.org/officeDocument/2006/relationships" r:id="rId2"/>
          </a:graphicData>
        </a:graphic>
      </p:graphicFrame>
      <p:sp>
        <p:nvSpPr>
          <p:cNvPr id="2" name="1 Marcador de número de diapositiva"/>
          <p:cNvSpPr>
            <a:spLocks noGrp="1"/>
          </p:cNvSpPr>
          <p:nvPr>
            <p:ph type="sldNum" sz="quarter" idx="12"/>
          </p:nvPr>
        </p:nvSpPr>
        <p:spPr/>
        <p:txBody>
          <a:bodyPr/>
          <a:lstStyle/>
          <a:p>
            <a:fld id="{0644EFBF-C8DA-EB4D-8B37-9C34651319CA}" type="slidenum">
              <a:rPr lang="es-ES" smtClean="0">
                <a:solidFill>
                  <a:schemeClr val="bg1"/>
                </a:solidFill>
              </a:rPr>
              <a:t>18</a:t>
            </a:fld>
            <a:endParaRPr lang="es-ES" dirty="0">
              <a:solidFill>
                <a:schemeClr val="bg1"/>
              </a:solidFill>
            </a:endParaRPr>
          </a:p>
        </p:txBody>
      </p:sp>
      <p:sp>
        <p:nvSpPr>
          <p:cNvPr id="6" name="5 Rectángulo"/>
          <p:cNvSpPr/>
          <p:nvPr/>
        </p:nvSpPr>
        <p:spPr>
          <a:xfrm>
            <a:off x="1082687" y="713212"/>
            <a:ext cx="6881737" cy="276999"/>
          </a:xfrm>
          <a:prstGeom prst="rect">
            <a:avLst/>
          </a:prstGeom>
        </p:spPr>
        <p:txBody>
          <a:bodyPr wrap="square">
            <a:spAutoFit/>
          </a:bodyPr>
          <a:lstStyle/>
          <a:p>
            <a:pPr algn="ctr"/>
            <a:r>
              <a:rPr lang="es-MX" sz="1200" b="1" dirty="0">
                <a:solidFill>
                  <a:schemeClr val="accent4">
                    <a:lumMod val="50000"/>
                  </a:schemeClr>
                </a:solidFill>
              </a:rPr>
              <a:t>Cuadro No. </a:t>
            </a:r>
            <a:r>
              <a:rPr lang="es-MX" sz="1200" b="1" dirty="0" smtClean="0">
                <a:solidFill>
                  <a:schemeClr val="accent4">
                    <a:lumMod val="50000"/>
                  </a:schemeClr>
                </a:solidFill>
              </a:rPr>
              <a:t>3 </a:t>
            </a:r>
            <a:r>
              <a:rPr lang="es-MX" sz="1200" dirty="0" smtClean="0">
                <a:solidFill>
                  <a:schemeClr val="accent4">
                    <a:lumMod val="50000"/>
                  </a:schemeClr>
                </a:solidFill>
              </a:rPr>
              <a:t>Concentrado del número de mensajes propagandísticos observados por cada actor político.</a:t>
            </a:r>
            <a:endParaRPr lang="es-ES" sz="1200" dirty="0">
              <a:solidFill>
                <a:schemeClr val="accent4">
                  <a:lumMod val="50000"/>
                </a:schemeClr>
              </a:solidFill>
            </a:endParaRPr>
          </a:p>
        </p:txBody>
      </p:sp>
      <p:graphicFrame>
        <p:nvGraphicFramePr>
          <p:cNvPr id="7" name="1 Gráfico"/>
          <p:cNvGraphicFramePr>
            <a:graphicFrameLocks/>
          </p:cNvGraphicFramePr>
          <p:nvPr>
            <p:extLst>
              <p:ext uri="{D42A27DB-BD31-4B8C-83A1-F6EECF244321}">
                <p14:modId xmlns:p14="http://schemas.microsoft.com/office/powerpoint/2010/main" val="223849368"/>
              </p:ext>
            </p:extLst>
          </p:nvPr>
        </p:nvGraphicFramePr>
        <p:xfrm>
          <a:off x="1794263" y="3114987"/>
          <a:ext cx="5458583" cy="34338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684590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969551322"/>
              </p:ext>
            </p:extLst>
          </p:nvPr>
        </p:nvGraphicFramePr>
        <p:xfrm>
          <a:off x="323527" y="915960"/>
          <a:ext cx="8599797" cy="5411716"/>
        </p:xfrm>
        <a:graphic>
          <a:graphicData uri="http://schemas.openxmlformats.org/drawingml/2006/table">
            <a:tbl>
              <a:tblPr>
                <a:effectLst/>
                <a:tableStyleId>{C4B1156A-380E-4F78-BDF5-A606A8083BF9}</a:tableStyleId>
              </a:tblPr>
              <a:tblGrid>
                <a:gridCol w="176889"/>
                <a:gridCol w="575604"/>
                <a:gridCol w="348916"/>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288000">
                <a:tc>
                  <a:txBody>
                    <a:bodyPr/>
                    <a:lstStyle/>
                    <a:p>
                      <a:pPr algn="ctr" fontAlgn="b"/>
                      <a:r>
                        <a:rPr lang="es-MX" sz="800" b="0" i="0" u="none" strike="noStrike" dirty="0">
                          <a:solidFill>
                            <a:srgbClr val="000000"/>
                          </a:solidFill>
                          <a:effectLst/>
                          <a:latin typeface="Calibri"/>
                        </a:rPr>
                        <a:t>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18-MARZO</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XXXVIII</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COACALCO</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CINÉPOLIS </a:t>
                      </a:r>
                      <a:r>
                        <a:rPr kumimoji="0" lang="es-ES" sz="800" b="0" i="0" u="none" strike="noStrike" cap="none" normalizeH="0" baseline="0" dirty="0" err="1" smtClean="0">
                          <a:ln>
                            <a:noFill/>
                          </a:ln>
                          <a:solidFill>
                            <a:srgbClr val="000000"/>
                          </a:solidFill>
                          <a:effectLst/>
                          <a:latin typeface="+mn-lt"/>
                          <a:ea typeface="Geneva" charset="-128"/>
                          <a:cs typeface="Arial" pitchFamily="34" charset="0"/>
                        </a:rPr>
                        <a:t>ZENTRALIA</a:t>
                      </a:r>
                      <a:r>
                        <a:rPr kumimoji="0" lang="es-ES" sz="800" b="0" i="0" u="none" strike="noStrike" cap="none" normalizeH="0" baseline="0" dirty="0" smtClean="0">
                          <a:ln>
                            <a:noFill/>
                          </a:ln>
                          <a:solidFill>
                            <a:srgbClr val="000000"/>
                          </a:solidFill>
                          <a:effectLst/>
                          <a:latin typeface="+mn-lt"/>
                          <a:ea typeface="Geneva" charset="-128"/>
                          <a:cs typeface="Arial" pitchFamily="34" charset="0"/>
                        </a:rPr>
                        <a:t> COACALCO</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4</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SALVANDO AL SOLDADO PÉREZ</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err="1" smtClean="0">
                          <a:ln>
                            <a:noFill/>
                          </a:ln>
                          <a:solidFill>
                            <a:srgbClr val="000000"/>
                          </a:solidFill>
                          <a:effectLst/>
                          <a:latin typeface="+mn-lt"/>
                          <a:ea typeface="Geneva" charset="-128"/>
                        </a:rPr>
                        <a:t>TANGANXOAN</a:t>
                      </a:r>
                      <a:r>
                        <a:rPr kumimoji="0" lang="es-ES" sz="800" b="0" i="0" u="none" strike="noStrike" cap="none" normalizeH="0" baseline="0" dirty="0" smtClean="0">
                          <a:ln>
                            <a:noFill/>
                          </a:ln>
                          <a:solidFill>
                            <a:srgbClr val="000000"/>
                          </a:solidFill>
                          <a:effectLst/>
                          <a:latin typeface="+mn-lt"/>
                          <a:ea typeface="Geneva" charset="-128"/>
                        </a:rPr>
                        <a:t> IGOR MARTÍNEZ ROMÁN</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I</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CINÉPOLIS GRAND PLAZA TOLUCA</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4</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SALVANDO AL SOLDADO PÉREZ</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JESICA ANGÉLICA REYNA VÁZQUEZ</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3</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I</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CINÉPOLIS GRAND PLAZA TOLUCA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2</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PRESUNTO CULPABLE</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JUDITH JOCELYN HERNÁNDEZ LUNA</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I</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TOLUCA</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CINÉPOLIS GRAND PLAZA TOLUCA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7</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SALVANDO AL SOLDADO PÉREZ</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JULIO </a:t>
                      </a:r>
                      <a:r>
                        <a:rPr kumimoji="0" lang="es-ES" sz="800" b="0" i="0" u="none" strike="noStrike" cap="none" normalizeH="0" baseline="0" dirty="0" err="1" smtClean="0">
                          <a:ln>
                            <a:noFill/>
                          </a:ln>
                          <a:solidFill>
                            <a:srgbClr val="000000"/>
                          </a:solidFill>
                          <a:effectLst/>
                          <a:latin typeface="+mn-lt"/>
                          <a:ea typeface="Geneva" charset="-128"/>
                        </a:rPr>
                        <a:t>MICHELL</a:t>
                      </a:r>
                      <a:r>
                        <a:rPr kumimoji="0" lang="es-ES" sz="800" b="0" i="0" u="none" strike="noStrike" cap="none" normalizeH="0" baseline="0" dirty="0" smtClean="0">
                          <a:ln>
                            <a:noFill/>
                          </a:ln>
                          <a:solidFill>
                            <a:srgbClr val="000000"/>
                          </a:solidFill>
                          <a:effectLst/>
                          <a:latin typeface="+mn-lt"/>
                          <a:ea typeface="Geneva" charset="-128"/>
                        </a:rPr>
                        <a:t> SERNA SALGADO</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XXXVIII</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COACALCO</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err="1" smtClean="0">
                          <a:ln>
                            <a:noFill/>
                          </a:ln>
                          <a:solidFill>
                            <a:srgbClr val="000000"/>
                          </a:solidFill>
                          <a:effectLst/>
                          <a:latin typeface="+mn-lt"/>
                          <a:ea typeface="Geneva" charset="-128"/>
                          <a:cs typeface="Arial" pitchFamily="34" charset="0"/>
                        </a:rPr>
                        <a:t>ZENTRALIA</a:t>
                      </a:r>
                      <a:r>
                        <a:rPr kumimoji="0" lang="es-ES" sz="800" b="0" i="0" u="none" strike="noStrike" cap="none" normalizeH="0" baseline="0" dirty="0" smtClean="0">
                          <a:ln>
                            <a:noFill/>
                          </a:ln>
                          <a:solidFill>
                            <a:srgbClr val="000000"/>
                          </a:solidFill>
                          <a:effectLst/>
                          <a:latin typeface="+mn-lt"/>
                          <a:ea typeface="Geneva" charset="-128"/>
                          <a:cs typeface="Arial" pitchFamily="34" charset="0"/>
                        </a:rPr>
                        <a:t> COACALCO CINÉPOLIS</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8</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MARTE NECESITA MAMAS</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ALFREDO CERÓN MARTÍNEZ</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a:solidFill>
                            <a:srgbClr val="000000"/>
                          </a:solidFill>
                          <a:effectLst/>
                          <a:latin typeface="Calibri"/>
                        </a:rPr>
                        <a:t>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XXXII</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5</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MARTE NECESITA MAMAS</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LUIS ALBERTO BOBADILLA RAMÍREZ</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a:solidFill>
                            <a:srgbClr val="000000"/>
                          </a:solidFill>
                          <a:effectLst/>
                          <a:latin typeface="Calibri"/>
                        </a:rPr>
                        <a:t>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XXXII</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2</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EL RITO</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LUIS ALBERTO MEDINA ROSALES</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a:solidFill>
                            <a:srgbClr val="000000"/>
                          </a:solidFill>
                          <a:effectLst/>
                          <a:latin typeface="Calibri"/>
                        </a:rPr>
                        <a:t>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XVI</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ATIZAPÁN DE ZARAGOZA</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CINÉPOLIS VILLA DE LA HACIENDA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MARTE NECESITA MAMAS</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JAIR VILLAGRÁN PÉREZ</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XVI</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CINÉPOLIS VILLA DE LA HACIENDA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3</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BAILANDO CON LARRY</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CESAR GIOVANNI PINEDA DOMÍNGUEZ</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a:solidFill>
                            <a:srgbClr val="000000"/>
                          </a:solidFill>
                          <a:effectLst/>
                          <a:latin typeface="Calibri"/>
                        </a:rPr>
                        <a:t>10</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18-</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I</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CINÉPOLIS GRAND PLAZA TOLUCA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5</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EL RITO</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err="1" smtClean="0">
                          <a:ln>
                            <a:noFill/>
                          </a:ln>
                          <a:solidFill>
                            <a:srgbClr val="000000"/>
                          </a:solidFill>
                          <a:effectLst/>
                          <a:latin typeface="+mn-lt"/>
                          <a:ea typeface="Geneva" charset="-128"/>
                        </a:rPr>
                        <a:t>MARIELI</a:t>
                      </a:r>
                      <a:r>
                        <a:rPr kumimoji="0" lang="es-ES" sz="800" b="0" i="0" u="none" strike="noStrike" cap="none" normalizeH="0" baseline="0" dirty="0" smtClean="0">
                          <a:ln>
                            <a:noFill/>
                          </a:ln>
                          <a:solidFill>
                            <a:srgbClr val="000000"/>
                          </a:solidFill>
                          <a:effectLst/>
                          <a:latin typeface="+mn-lt"/>
                          <a:ea typeface="Geneva" charset="-128"/>
                        </a:rPr>
                        <a:t>  FÁTIMA LARA </a:t>
                      </a:r>
                      <a:r>
                        <a:rPr kumimoji="0" lang="es-ES" sz="800" b="0" i="0" u="none" strike="noStrike" cap="none" normalizeH="0" baseline="0" dirty="0" err="1" smtClean="0">
                          <a:ln>
                            <a:noFill/>
                          </a:ln>
                          <a:solidFill>
                            <a:srgbClr val="000000"/>
                          </a:solidFill>
                          <a:effectLst/>
                          <a:latin typeface="+mn-lt"/>
                          <a:ea typeface="Geneva" charset="-128"/>
                        </a:rPr>
                        <a:t>TEPICHIN</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a:solidFill>
                            <a:srgbClr val="000000"/>
                          </a:solidFill>
                          <a:effectLst/>
                          <a:latin typeface="Calibri"/>
                        </a:rPr>
                        <a:t>11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endParaRPr kumimoji="0" lang="es-ES" sz="800" b="0" i="0" u="none" strike="noStrike" cap="none" normalizeH="0" baseline="0" dirty="0" smtClean="0">
                        <a:ln>
                          <a:noFill/>
                        </a:ln>
                        <a:solidFill>
                          <a:srgbClr val="000000"/>
                        </a:solidFill>
                        <a:effectLst/>
                        <a:latin typeface="+mn-lt"/>
                        <a:ea typeface="Geneva" charset="-128"/>
                        <a:cs typeface="Arial" pitchFamily="34" charset="0"/>
                      </a:endParaRP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19-</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p>
                      <a:pPr marL="0" marR="0" lvl="0" indent="0" algn="ctr" defTabSz="457200" rtl="0" eaLnBrk="1" fontAlgn="ctr" latinLnBrk="0" hangingPunct="1">
                        <a:lnSpc>
                          <a:spcPct val="100000"/>
                        </a:lnSpc>
                        <a:spcBef>
                          <a:spcPct val="0"/>
                        </a:spcBef>
                        <a:spcAft>
                          <a:spcPct val="0"/>
                        </a:spcAft>
                        <a:buClrTx/>
                        <a:buSzTx/>
                        <a:buFontTx/>
                        <a:buNone/>
                        <a:tabLst/>
                      </a:pP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I</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TOLUCA</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CINÉPOLIS GRAND PLAZA TOLUCA</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1</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RANGO</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rPr>
                        <a:t>JESICA ANGÉLICA REYNA VÁZQUEZ</a:t>
                      </a:r>
                      <a:endParaRPr kumimoji="0" lang="es-MX" sz="800" b="0" i="0" u="none" strike="noStrike" cap="none" normalizeH="0" baseline="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12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19-</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I</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TOLUCA</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CINÉPOLIS GRAND PLAZA TOLUCA</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12</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EL CISNE NEGRO</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JUDITH JOCELYN HERNÁNDEZ LUNA</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a:solidFill>
                            <a:srgbClr val="000000"/>
                          </a:solidFill>
                          <a:effectLst/>
                          <a:latin typeface="Calibri"/>
                        </a:rPr>
                        <a:t>13</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19-</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XXV</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CINÉPOLIS PLAZA TELMEX</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9</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RANGO</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LUIS ALBERTO BOBADILLA RAMÍREZ</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14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19-</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XXV</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NEZAHUALCÓYOTL</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CINÉPOLIS PLAZA TELMEX</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10</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MARTE NECESITA MAMAS</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LUIS ALBERTO MEDINA  ROSALES</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15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19-</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XV</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CINEMAS MARIANA</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2</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RANGO</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IVÁN CAMPUSANO MARTÍNEZ</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16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cap="none" normalizeH="0" baseline="0" dirty="0" smtClean="0">
                          <a:ln>
                            <a:noFill/>
                          </a:ln>
                          <a:solidFill>
                            <a:srgbClr val="000000"/>
                          </a:solidFill>
                          <a:effectLst/>
                          <a:latin typeface="+mn-lt"/>
                          <a:ea typeface="Geneva" charset="-128"/>
                          <a:cs typeface="Arial" pitchFamily="34" charset="0"/>
                        </a:rPr>
                        <a:t>19-</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XV</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IXTLAHUACA</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rgbClr val="000000"/>
                          </a:solidFill>
                          <a:effectLst/>
                          <a:latin typeface="+mn-lt"/>
                          <a:ea typeface="Geneva" charset="-128"/>
                          <a:cs typeface="Arial" pitchFamily="34" charset="0"/>
                        </a:rPr>
                        <a:t>1</a:t>
                      </a:r>
                      <a:endParaRPr kumimoji="0" lang="es-MX" sz="800" b="0" i="0" u="none" strike="noStrike"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cs typeface="Arial" pitchFamily="34" charset="0"/>
                        </a:rPr>
                        <a:t>DESCONOCIDO</a:t>
                      </a:r>
                      <a:endParaRPr kumimoji="0" lang="es-MX" sz="800" b="0" i="0" u="none" strike="noStrike"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cap="none" normalizeH="0" baseline="0" dirty="0" smtClean="0">
                          <a:ln>
                            <a:noFill/>
                          </a:ln>
                          <a:solidFill>
                            <a:srgbClr val="000000"/>
                          </a:solidFill>
                          <a:effectLst/>
                          <a:latin typeface="+mn-lt"/>
                          <a:ea typeface="Geneva" charset="-128"/>
                        </a:rPr>
                        <a:t>ALEJANDRO MORENO MONROY</a:t>
                      </a:r>
                      <a:endParaRPr kumimoji="0" lang="es-MX" sz="800" b="0" i="0" u="none" strike="noStrike" cap="none" normalizeH="0" baseline="0" dirty="0" smtClean="0">
                        <a:ln>
                          <a:noFill/>
                        </a:ln>
                        <a:solidFill>
                          <a:srgbClr val="000000"/>
                        </a:solidFill>
                        <a:effectLst/>
                        <a:latin typeface="+mn-lt"/>
                        <a:ea typeface="Geneva" charset="-128"/>
                      </a:endParaRPr>
                    </a:p>
                  </a:txBody>
                  <a:tcPr marL="6183" marR="6183" marT="6183" marB="0" anchor="ctr" horzOverflow="overflow">
                    <a:solidFill>
                      <a:srgbClr val="F2E5FF">
                        <a:alpha val="44000"/>
                      </a:srgbClr>
                    </a:solidFill>
                  </a:tcPr>
                </a:tc>
              </a:tr>
              <a:tr h="288000">
                <a:tc>
                  <a:txBody>
                    <a:bodyPr/>
                    <a:lstStyle/>
                    <a:p>
                      <a:pPr algn="ctr" fontAlgn="b"/>
                      <a:r>
                        <a:rPr lang="es-MX" sz="800" b="0" i="0" u="none" strike="noStrike" dirty="0">
                          <a:solidFill>
                            <a:srgbClr val="000000"/>
                          </a:solidFill>
                          <a:effectLst/>
                          <a:latin typeface="Calibri"/>
                        </a:rPr>
                        <a:t>17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19-</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VILLA DE LA HACIENDA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11</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SALVANDO AL SOLDADO PÉREZ</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CESAR GIOVANNI PINEDA DOMÍNGUEZ</a:t>
                      </a:r>
                    </a:p>
                  </a:txBody>
                  <a:tcPr marL="6183" marR="6183" marT="6183" marB="0" anchor="ctr" horzOverflow="overflow">
                    <a:solidFill>
                      <a:srgbClr val="F2E5FF">
                        <a:alpha val="44000"/>
                      </a:srgbClr>
                    </a:solidFill>
                  </a:tcPr>
                </a:tc>
              </a:tr>
            </a:tbl>
          </a:graphicData>
        </a:graphic>
      </p:graphicFrame>
      <p:sp>
        <p:nvSpPr>
          <p:cNvPr id="3" name="2 Rectángulo"/>
          <p:cNvSpPr/>
          <p:nvPr/>
        </p:nvSpPr>
        <p:spPr>
          <a:xfrm>
            <a:off x="323527" y="608183"/>
            <a:ext cx="8685581" cy="307777"/>
          </a:xfrm>
          <a:prstGeom prst="rect">
            <a:avLst/>
          </a:prstGeom>
        </p:spPr>
        <p:txBody>
          <a:bodyPr wrap="square">
            <a:spAutoFit/>
          </a:bodyPr>
          <a:lstStyle/>
          <a:p>
            <a:pPr algn="just"/>
            <a:r>
              <a:rPr lang="es-MX" sz="1400" dirty="0">
                <a:solidFill>
                  <a:schemeClr val="accent4">
                    <a:lumMod val="50000"/>
                  </a:schemeClr>
                </a:solidFill>
              </a:rPr>
              <a:t>A continuación se presenta el desglose de la información registrada en los formatos de bitácora.</a:t>
            </a:r>
          </a:p>
        </p:txBody>
      </p:sp>
      <p:sp>
        <p:nvSpPr>
          <p:cNvPr id="4" name="3 Marcador de número de diapositiva"/>
          <p:cNvSpPr>
            <a:spLocks noGrp="1"/>
          </p:cNvSpPr>
          <p:nvPr>
            <p:ph type="sldNum" sz="quarter" idx="12"/>
          </p:nvPr>
        </p:nvSpPr>
        <p:spPr/>
        <p:txBody>
          <a:bodyPr/>
          <a:lstStyle/>
          <a:p>
            <a:fld id="{0644EFBF-C8DA-EB4D-8B37-9C34651319CA}" type="slidenum">
              <a:rPr lang="es-ES" smtClean="0"/>
              <a:t>19</a:t>
            </a:fld>
            <a:endParaRPr lang="es-ES" dirty="0"/>
          </a:p>
        </p:txBody>
      </p:sp>
    </p:spTree>
    <p:extLst>
      <p:ext uri="{BB962C8B-B14F-4D97-AF65-F5344CB8AC3E}">
        <p14:creationId xmlns:p14="http://schemas.microsoft.com/office/powerpoint/2010/main" val="166745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050" name="Rectangle 2"/>
          <p:cNvSpPr>
            <a:spLocks noGrp="1" noChangeArrowheads="1"/>
          </p:cNvSpPr>
          <p:nvPr>
            <p:ph type="ctrTitle"/>
          </p:nvPr>
        </p:nvSpPr>
        <p:spPr>
          <a:xfrm>
            <a:off x="683568" y="3355848"/>
            <a:ext cx="7772400" cy="1208281"/>
          </a:xfrm>
          <a:extLst/>
        </p:spPr>
        <p:txBody>
          <a:bodyPr>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defRPr/>
            </a:pPr>
            <a: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2011</a:t>
            </a:r>
            <a:r>
              <a:rPr lang="es-MX" sz="2800" b="1"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s-MX" sz="2800" b="1"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s-MX" sz="1000" b="1"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es-MX" sz="2800" b="1"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s-MX" sz="2800" b="1"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s-MX" sz="2800" b="1" kern="1200"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INFORME FINAL</a:t>
            </a:r>
            <a: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
            </a:r>
            <a:b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br>
            <a:r>
              <a:rPr lang="es-MX" sz="2800" b="1" kern="1200"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17 de marzo al 3 de julio</a:t>
            </a:r>
            <a: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
            </a:r>
            <a:b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br>
            <a:r>
              <a:rPr lang="es-MX" sz="1000" b="1" kern="1200"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  </a:t>
            </a:r>
            <a: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
            </a:r>
            <a:b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br>
            <a: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COMISIÓN DE ACCESO A MEDIOS, </a:t>
            </a:r>
            <a:r>
              <a:rPr lang="es-MX" sz="2800" b="1" kern="1200"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
            </a:r>
            <a:br>
              <a:rPr lang="es-MX" sz="2800" b="1" kern="1200"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br>
            <a:r>
              <a:rPr lang="es-MX" sz="2800" b="1" kern="1200"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PROPAGANDA </a:t>
            </a:r>
            <a: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Y </a:t>
            </a:r>
            <a:r>
              <a:rPr lang="es-MX" sz="2800" b="1" kern="1200"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DIFUSIÓN</a:t>
            </a:r>
            <a:br>
              <a:rPr lang="es-MX" sz="2800" b="1" kern="1200" dirty="0" smtClean="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br>
            <a:r>
              <a:rPr lang="es-MX" sz="1000" b="1"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 </a:t>
            </a:r>
            <a: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
            </a:r>
            <a:b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br>
            <a:r>
              <a:rPr lang="es-MX"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rPr>
              <a:t>Secretaría Técnica</a:t>
            </a:r>
            <a:endParaRPr lang="es-ES" sz="2800" b="1" kern="1200" dirty="0">
              <a:ln w="3175">
                <a:solidFill>
                  <a:srgbClr val="9933FF"/>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mn-cs"/>
            </a:endParaRPr>
          </a:p>
        </p:txBody>
      </p:sp>
      <p:sp>
        <p:nvSpPr>
          <p:cNvPr id="3075" name="Rectangle 3"/>
          <p:cNvSpPr>
            <a:spLocks noGrp="1" noChangeArrowheads="1"/>
          </p:cNvSpPr>
          <p:nvPr>
            <p:ph type="subTitle" idx="1"/>
          </p:nvPr>
        </p:nvSpPr>
        <p:spPr>
          <a:xfrm>
            <a:off x="7178039" y="5638292"/>
            <a:ext cx="1901953" cy="412369"/>
          </a:xfrm>
        </p:spPr>
        <p:txBody>
          <a:bodyPr/>
          <a:lstStyle/>
          <a:p>
            <a:r>
              <a:rPr lang="es-MX" sz="2000" dirty="0" smtClean="0">
                <a:effectLst>
                  <a:reflection blurRad="6350" stA="55000" endA="300" endPos="45500" dir="5400000" sy="-100000" algn="bl" rotWithShape="0"/>
                </a:effectLst>
              </a:rPr>
              <a:t>Julio 2011</a:t>
            </a:r>
            <a:endParaRPr lang="es-ES" sz="2000" dirty="0" smtClean="0">
              <a:effectLst>
                <a:reflection blurRad="6350" stA="55000" endA="300" endPos="45500" dir="5400000" sy="-100000" algn="bl" rotWithShape="0"/>
              </a:effectLst>
            </a:endParaRPr>
          </a:p>
        </p:txBody>
      </p:sp>
      <p:sp>
        <p:nvSpPr>
          <p:cNvPr id="2" name="1 Rectángulo redondeado"/>
          <p:cNvSpPr/>
          <p:nvPr/>
        </p:nvSpPr>
        <p:spPr>
          <a:xfrm>
            <a:off x="1367056" y="951016"/>
            <a:ext cx="6624736" cy="1293971"/>
          </a:xfrm>
          <a:prstGeom prst="roundRect">
            <a:avLst/>
          </a:prstGeom>
          <a:noFill/>
          <a:ln>
            <a:noFill/>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s-MX" sz="3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MONITOREO REALIZADO EN SALAS DE </a:t>
            </a:r>
            <a:r>
              <a:rPr lang="es-MX" sz="3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CINE</a:t>
            </a:r>
            <a:endParaRPr lang="es-MX" sz="3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2 Marcador de número de diapositiva"/>
          <p:cNvSpPr>
            <a:spLocks noGrp="1"/>
          </p:cNvSpPr>
          <p:nvPr>
            <p:ph type="sldNum" sz="quarter" idx="12"/>
          </p:nvPr>
        </p:nvSpPr>
        <p:spPr/>
        <p:txBody>
          <a:bodyPr/>
          <a:lstStyle/>
          <a:p>
            <a:fld id="{0644EFBF-C8DA-EB4D-8B37-9C34651319CA}" type="slidenum">
              <a:rPr lang="es-ES" smtClean="0"/>
              <a:t>2</a:t>
            </a:fld>
            <a:endParaRPr lang="es-ES" dirty="0"/>
          </a:p>
        </p:txBody>
      </p:sp>
    </p:spTree>
    <p:extLst>
      <p:ext uri="{BB962C8B-B14F-4D97-AF65-F5344CB8AC3E}">
        <p14:creationId xmlns:p14="http://schemas.microsoft.com/office/powerpoint/2010/main" val="23951949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524627868"/>
              </p:ext>
            </p:extLst>
          </p:nvPr>
        </p:nvGraphicFramePr>
        <p:xfrm>
          <a:off x="323528" y="764704"/>
          <a:ext cx="8599797" cy="4919659"/>
        </p:xfrm>
        <a:graphic>
          <a:graphicData uri="http://schemas.openxmlformats.org/drawingml/2006/table">
            <a:tbl>
              <a:tblPr>
                <a:effectLst/>
                <a:tableStyleId>{C4B1156A-380E-4F78-BDF5-A606A8083BF9}</a:tableStyleId>
              </a:tblPr>
              <a:tblGrid>
                <a:gridCol w="176889"/>
                <a:gridCol w="575604"/>
                <a:gridCol w="348916"/>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288000">
                <a:tc>
                  <a:txBody>
                    <a:bodyPr/>
                    <a:lstStyle/>
                    <a:p>
                      <a:pPr algn="ctr" fontAlgn="ctr"/>
                      <a:r>
                        <a:rPr lang="es-MX" sz="800" b="0" i="0" u="none" strike="noStrike">
                          <a:solidFill>
                            <a:srgbClr val="000000"/>
                          </a:solidFill>
                          <a:effectLst/>
                          <a:latin typeface="Calibri"/>
                        </a:rPr>
                        <a:t>18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19-</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VILLAS DE LA HACIENDA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RANGO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kern="1200" cap="none" normalizeH="0" baseline="0" dirty="0" smtClean="0">
                          <a:ln>
                            <a:noFill/>
                          </a:ln>
                          <a:solidFill>
                            <a:schemeClr val="accent4">
                              <a:lumMod val="50000"/>
                            </a:schemeClr>
                          </a:solidFill>
                          <a:effectLst/>
                          <a:latin typeface="+mn-lt"/>
                          <a:ea typeface="+mn-ea"/>
                          <a:cs typeface="+mn-cs"/>
                        </a:rPr>
                        <a:t>PRECAMPAÑA</a:t>
                      </a:r>
                      <a:endParaRPr kumimoji="0" lang="es-MX" sz="800" u="none" strike="noStrike" kern="1200" cap="none" normalizeH="0" baseline="0" dirty="0" smtClean="0">
                        <a:ln>
                          <a:noFill/>
                        </a:ln>
                        <a:solidFill>
                          <a:schemeClr val="accent4">
                            <a:lumMod val="50000"/>
                          </a:schemeClr>
                        </a:solidFill>
                        <a:effectLst/>
                        <a:latin typeface="+mn-lt"/>
                        <a:ea typeface="+mn-ea"/>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JAIR VILLAGRÁN PÉREZ</a:t>
                      </a: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19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23-</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GALERÍAS ATIZAPÁN</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8</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UN AMOR EQUIVOCADO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TANGANXOAN</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IGOR MARTÍNEZ ROMÁN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20</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23-</a:t>
                      </a:r>
                      <a:r>
                        <a:rPr kumimoji="0" lang="es-ES"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rPr>
                        <a:t>MARZO</a:t>
                      </a:r>
                      <a:endParaRPr kumimoji="0" lang="es-MX" sz="800" b="0" i="0" u="none" strike="noStrike" kern="1200" cap="none" spc="0" normalizeH="0" baseline="0" noProof="0" dirty="0" smtClean="0">
                        <a:ln>
                          <a:noFill/>
                        </a:ln>
                        <a:solidFill>
                          <a:srgbClr val="000000"/>
                        </a:solidFill>
                        <a:effectLst/>
                        <a:uLnTx/>
                        <a:uFillTx/>
                        <a:latin typeface="+mn-lt"/>
                        <a:ea typeface="Geneva" charset="-128"/>
                        <a:cs typeface="Arial" pitchFamily="34" charset="0"/>
                      </a:endParaRPr>
                    </a:p>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GALERÍAS ATIZAPÁN</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SALVANDO AL SOLDADO PÉREZ</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JESICA ANGÉLICA REYNA VÁZQUEZ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25-MARZO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XXV</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PLAZA TELMEX</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14</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RANGO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JUDITH JOCELYN HERNÁNDEZ LUNA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25-MARZO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XXV</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NEZAHUALCÓYOTL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PLAZA TELMEX</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10</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MARTE NECESITA MAMAS</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JULIO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MICHELL</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SERNA SALGADO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23</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26-MARZO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TOLUCA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GRAND PLAZA TOLUCA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5</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GNOMEO Y JULIETA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ALFREDO CERÓN MARTÍNEZ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26-MARZO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GRAND PLAZA TOLUCA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LA OTRA FAMILIA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BOBADILLA RAMÍREZ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GALERÍAS ATIZAPÁN</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6</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INVASIÓN DEL MUNDO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MEDINA ROSALES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ATIZAPÁN DE ZARAGOZA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GALERÍAS ATIZAPÁN</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2</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GNOMEO</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Y JULIETA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JAIR VILLAGRÁN PÉREZ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XXIV</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ARAGÓN</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10</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SUCKER PUNCH MUNDO S</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CESAR GIOVANNI PINEDA DOMÍNGUEZ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XXIV</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ARAGÓN</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8</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RANGO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MARIELI</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FÁTIMA LARA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TEPICHIN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29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IXTLAHUACA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PLAZA MARIANA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4</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SOY EL NUMERO CUATRO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JESICA ANGÉLICA REYNA VÁZQUEZ</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30</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TOLUCA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GRAN PLAZA TOLUCA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5</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GNOMEO</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Y JULIETA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JUDITH JOCELYN HERNÁNDEZ LUNA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31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TOLUCA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GRAN PLAZA TOLUCA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6</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INVASIÓN DEL MUNDO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BOBADILLA RAMÍREZ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dirty="0">
                          <a:solidFill>
                            <a:srgbClr val="000000"/>
                          </a:solidFill>
                          <a:effectLst/>
                          <a:latin typeface="Calibri"/>
                        </a:rPr>
                        <a:t>32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30-MARZO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IXTLAHUACA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CINEMAS MARIANA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DESCONOCIDO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NO SE ENCONTRÓ PROPAGANDA</a:t>
                      </a:r>
                      <a:endParaRPr kumimoji="0" lang="es-ES"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PRECAMPAÑA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MEDINA  ROSALES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20</a:t>
            </a:fld>
            <a:endParaRPr lang="es-ES" dirty="0"/>
          </a:p>
        </p:txBody>
      </p:sp>
    </p:spTree>
    <p:extLst>
      <p:ext uri="{BB962C8B-B14F-4D97-AF65-F5344CB8AC3E}">
        <p14:creationId xmlns:p14="http://schemas.microsoft.com/office/powerpoint/2010/main" val="12655729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257168472"/>
              </p:ext>
            </p:extLst>
          </p:nvPr>
        </p:nvGraphicFramePr>
        <p:xfrm>
          <a:off x="323528" y="673264"/>
          <a:ext cx="8599797" cy="5495663"/>
        </p:xfrm>
        <a:graphic>
          <a:graphicData uri="http://schemas.openxmlformats.org/drawingml/2006/table">
            <a:tbl>
              <a:tblPr>
                <a:effectLst/>
                <a:tableStyleId>{C4B1156A-380E-4F78-BDF5-A606A8083BF9}</a:tableStyleId>
              </a:tblPr>
              <a:tblGrid>
                <a:gridCol w="176889"/>
                <a:gridCol w="575604"/>
                <a:gridCol w="348916"/>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288000">
                <a:tc>
                  <a:txBody>
                    <a:bodyPr/>
                    <a:lstStyle/>
                    <a:p>
                      <a:pPr algn="ctr" fontAlgn="ctr"/>
                      <a:r>
                        <a:rPr lang="es-MX" sz="800" b="0" i="0" u="none" strike="noStrike">
                          <a:solidFill>
                            <a:srgbClr val="000000"/>
                          </a:solidFill>
                          <a:effectLst/>
                          <a:latin typeface="Calibri"/>
                        </a:rPr>
                        <a:t>33</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9-ABRIL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LA INVASIÓN DEL MUNDO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IVÁN CAMPUZANO MARTÍNEZ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34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9-ABRIL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ALEJANDRO MORENO MONROY</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35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9-ABRIL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PLAZA TELMEX</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2</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RANGO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MEDINA ROSALES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36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9-ABRIL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PLAZA TELMEX</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4</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RANGO</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BOBADILLA RAMÍREZ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37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9-ABRIL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XXXVIII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COACALCO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POWER</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CENTER</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ALFREDO CERÓN MARTÍNEZ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38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10-ABRIL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GRAND PLAZA TOLUCA</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7</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SALVANDO AL SOLDADO PÉREZ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JULIO MICHEL SERNA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39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10-ABRIL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GRAND PLAZA 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JESICA ANGÉLICA REYNA VÁZQUEZ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40</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13-ABRIL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3</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PELEADOR</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MEDINA ROSALES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41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13-ABRIL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4</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EL CISNE NEGRO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ALEJANDRO MORENO MONROY</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42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15-ABRIL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VIP GALERÍAS ATIZAPÁN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2</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HOP REBELDE SIN PASCUA</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JAIR VILLAGRÁN PÉREZ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43</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15-ABRIL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VIP GALERÍAS ATIZAPÁN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4</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SCREAM</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4</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CÉSAR G. PINEDA RODRÍGUEZ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44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16-ABRIL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13</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SCREAM 4</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IVÁN CAMPUZANO MARTÍNEZ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45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16-ABRIL</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10</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PASE LIBRE</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BOBADILLA RAMÍREZ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dirty="0">
                          <a:solidFill>
                            <a:srgbClr val="000000"/>
                          </a:solidFill>
                          <a:effectLst/>
                          <a:latin typeface="Calibri"/>
                        </a:rPr>
                        <a:t>46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16-ABRIL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XLIII</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CUAUTITLÁN IZCALLI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LUNA PARK</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2</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ALFREDO CERÓN MARTÍNEZ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47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17-ABRIL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GRAND PLAZA TOLUCA</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3</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HOP REBELDE SIN PASCUA</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ESTATAL</a:t>
                      </a:r>
                      <a:endParaRPr kumimoji="0" lang="es-MX" sz="800" b="1"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JESICA ANGÉLICA REYNA VÁZQUEZ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48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17-ABRIL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GRAND PLAZA TOLUCA</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4</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ESTATAL</a:t>
                      </a:r>
                      <a:endParaRPr kumimoji="0" lang="es-MX" sz="800" b="1"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MARIELI</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FÁTIMA LARA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TEPICHÍN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dirty="0">
                          <a:solidFill>
                            <a:srgbClr val="000000"/>
                          </a:solidFill>
                          <a:effectLst/>
                          <a:latin typeface="Calibri"/>
                        </a:rPr>
                        <a:t>49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20-ABRIL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MEDINA ROSALES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21</a:t>
            </a:fld>
            <a:endParaRPr lang="es-ES" dirty="0"/>
          </a:p>
        </p:txBody>
      </p:sp>
    </p:spTree>
    <p:extLst>
      <p:ext uri="{BB962C8B-B14F-4D97-AF65-F5344CB8AC3E}">
        <p14:creationId xmlns:p14="http://schemas.microsoft.com/office/powerpoint/2010/main" val="7723705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278321018"/>
              </p:ext>
            </p:extLst>
          </p:nvPr>
        </p:nvGraphicFramePr>
        <p:xfrm>
          <a:off x="323528" y="692696"/>
          <a:ext cx="8599797" cy="5459492"/>
        </p:xfrm>
        <a:graphic>
          <a:graphicData uri="http://schemas.openxmlformats.org/drawingml/2006/table">
            <a:tbl>
              <a:tblPr>
                <a:effectLst/>
                <a:tableStyleId>{C4B1156A-380E-4F78-BDF5-A606A8083BF9}</a:tableStyleId>
              </a:tblPr>
              <a:tblGrid>
                <a:gridCol w="176889"/>
                <a:gridCol w="575604"/>
                <a:gridCol w="348916"/>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288000">
                <a:tc>
                  <a:txBody>
                    <a:bodyPr/>
                    <a:lstStyle/>
                    <a:p>
                      <a:pPr algn="ctr" fontAlgn="ctr"/>
                      <a:r>
                        <a:rPr lang="es-MX" sz="800" b="0" i="0" u="none" strike="noStrike">
                          <a:solidFill>
                            <a:srgbClr val="000000"/>
                          </a:solidFill>
                          <a:effectLst/>
                          <a:latin typeface="Calibri"/>
                        </a:rPr>
                        <a:t>50</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20-ABRIL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FIN DEL MUNDO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ALEJANDRO MORENO MONROY</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51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20-ABRIL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smtClean="0">
                          <a:ln>
                            <a:noFill/>
                          </a:ln>
                          <a:solidFill>
                            <a:srgbClr val="000000"/>
                          </a:solidFill>
                          <a:effectLst/>
                          <a:latin typeface="+mn-lt"/>
                          <a:ea typeface="Geneva" charset="-128"/>
                          <a:cs typeface="Arial" pitchFamily="34" charset="0"/>
                        </a:rPr>
                        <a:t>XLIII</a:t>
                      </a:r>
                      <a:endParaRPr kumimoji="0" lang="es-ES"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CUAUTITLÁN IZCALLI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LUNA PARK</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3</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ROCÍO FIERROS COLÍN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52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24-ABRIL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GRAND PLAZA TOLUCA</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4</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u="none" strike="noStrike" cap="none" normalizeH="0" baseline="0" dirty="0" smtClean="0">
                          <a:ln>
                            <a:noFill/>
                          </a:ln>
                          <a:effectLst/>
                        </a:rPr>
                        <a:t>SE ENCONTRÓ PROPAGANDA ESTATAL</a:t>
                      </a:r>
                      <a:endParaRPr kumimoji="0" lang="es-MX" sz="800" b="1" i="0" u="none" strike="noStrike" cap="none" normalizeH="0" baseline="0" dirty="0" smtClean="0">
                        <a:ln>
                          <a:noFill/>
                        </a:ln>
                        <a:solidFill>
                          <a:srgbClr val="000000"/>
                        </a:solidFill>
                        <a:effectLst/>
                        <a:latin typeface="Arial" charset="0"/>
                        <a:ea typeface="Geneva" charset="-128"/>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JULIO MICHEL SERNA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53</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24-ABRIL</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PLAZA TELMEX</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15</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SALVANDO AL SOLDADO PÉREZ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IVÁN CAMPUZANO MARTÍNEZ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54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24-ABRIL</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PLAZA TELMEX</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9</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SCREAM</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4</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ALBERTO BOBADILLA RAMÍREZ</a:t>
                      </a: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55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24-ABRIL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XXXVIII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COACALCO</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LUMIERE</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LAS FLORES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2</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HOP REBELDE SIN PASCUA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u="none" strike="noStrike" cap="none" normalizeH="0" baseline="0" dirty="0" smtClean="0">
                          <a:ln>
                            <a:noFill/>
                          </a:ln>
                          <a:effectLst/>
                        </a:rPr>
                        <a:t>SE ENCONTRÓ PROPAGANDA FEDERAL</a:t>
                      </a:r>
                      <a:endParaRPr kumimoji="0" lang="es-MX" sz="800" b="1" i="0" u="none" strike="noStrike" cap="none" normalizeH="0" baseline="0" dirty="0" smtClean="0">
                        <a:ln>
                          <a:noFill/>
                        </a:ln>
                        <a:solidFill>
                          <a:srgbClr val="000000"/>
                        </a:solidFill>
                        <a:effectLst/>
                        <a:latin typeface="Arial" charset="0"/>
                        <a:ea typeface="Geneva" charset="-128"/>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ROCÍO FIERROS COLÍN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56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27-ABRIL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GRAND PLAZA 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POBRES DIVAS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u="none" strike="noStrike" cap="none" normalizeH="0" baseline="0" dirty="0" smtClean="0">
                          <a:ln>
                            <a:noFill/>
                          </a:ln>
                          <a:effectLst/>
                        </a:rPr>
                        <a:t>SE ENCONTRÓ PROPAGANDA ESTATAL</a:t>
                      </a:r>
                      <a:endParaRPr kumimoji="0" lang="es-MX" sz="800" b="1" i="0" u="none" strike="noStrike" cap="none" normalizeH="0" baseline="0" dirty="0" smtClean="0">
                        <a:ln>
                          <a:noFill/>
                        </a:ln>
                        <a:solidFill>
                          <a:srgbClr val="000000"/>
                        </a:solidFill>
                        <a:effectLst/>
                        <a:latin typeface="Arial" charset="0"/>
                        <a:ea typeface="Geneva" charset="-128"/>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JESICA ANGÉLICA REYNA VÁZQUEZ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57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27-ABRIL</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2</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LA CHICA DE LA CAPA ROJA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MEDINA ROSALES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58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27-ABRIL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3</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SALVANDO AL SOLDADO PÉREZ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ALEJANDRO MORENO MONROY</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59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29-ABRIL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MULTICINEMAS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VILLA DE LA HACIENDA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JAIR VILLAGRÁN PÉREZ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60</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29-ABRIL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MULTICINEMAS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VILLA DE LA HACIENDA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THOR</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CÉSAR G. PINEDA RODRÍGUEZ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61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smtClean="0">
                          <a:ln>
                            <a:noFill/>
                          </a:ln>
                          <a:solidFill>
                            <a:srgbClr val="000000"/>
                          </a:solidFill>
                          <a:effectLst/>
                          <a:latin typeface="+mn-lt"/>
                          <a:ea typeface="Geneva" charset="-128"/>
                          <a:cs typeface="Arial" pitchFamily="34" charset="0"/>
                        </a:rPr>
                        <a:t>XLIII</a:t>
                      </a:r>
                      <a:endParaRPr kumimoji="0" lang="es-ES"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CUAUTITLÁN IZCALLI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CINÉPOLIS PERINORTE</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6</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THOR</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NO SE ENCONTRÓ PROPAGANDA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ROCÍO FIERROS COLÍN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62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30-ABRIL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smtClean="0">
                          <a:ln>
                            <a:noFill/>
                          </a:ln>
                          <a:solidFill>
                            <a:srgbClr val="000000"/>
                          </a:solidFill>
                          <a:effectLst/>
                          <a:latin typeface="+mn-lt"/>
                          <a:ea typeface="Geneva" charset="-128"/>
                          <a:cs typeface="Arial" pitchFamily="34" charset="0"/>
                        </a:rPr>
                        <a:t>XLIII</a:t>
                      </a:r>
                      <a:endParaRPr kumimoji="0" lang="es-ES"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CUAUTITLÁN IZCALLI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PERINORTE</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8</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RÍO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ALFREDO CERÓN MARTÍNEZ</a:t>
                      </a: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63</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01-MAYO</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11</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HOP REBELDE SIN PASCUA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u="none" strike="noStrike" cap="none" normalizeH="0" baseline="0" dirty="0" smtClean="0">
                          <a:ln>
                            <a:noFill/>
                          </a:ln>
                          <a:effectLst/>
                        </a:rPr>
                        <a:t>SE ENCONTRÓ PROPAGANDA ESTATAL</a:t>
                      </a:r>
                      <a:endParaRPr kumimoji="0" lang="es-MX" sz="800" b="1" i="0" u="none" strike="noStrike" cap="none" normalizeH="0" baseline="0" dirty="0" smtClean="0">
                        <a:ln>
                          <a:noFill/>
                        </a:ln>
                        <a:solidFill>
                          <a:srgbClr val="000000"/>
                        </a:solidFill>
                        <a:effectLst/>
                        <a:latin typeface="Arial" charset="0"/>
                        <a:ea typeface="Geneva" charset="-128"/>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BOBADILLA RAMÍREZ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64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01-MAYO</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13</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RÍO BOB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u="none" strike="noStrike" cap="none" normalizeH="0" baseline="0" dirty="0" smtClean="0">
                          <a:ln>
                            <a:noFill/>
                          </a:ln>
                          <a:effectLst/>
                        </a:rPr>
                        <a:t>SE ENCONTRÓ PROPAGANDA ESTATAL</a:t>
                      </a:r>
                      <a:endParaRPr kumimoji="0" lang="es-MX" sz="800" b="1" i="0" u="none" strike="noStrike" cap="none" normalizeH="0" baseline="0" dirty="0" smtClean="0">
                        <a:ln>
                          <a:noFill/>
                        </a:ln>
                        <a:solidFill>
                          <a:srgbClr val="000000"/>
                        </a:solidFill>
                        <a:effectLst/>
                        <a:latin typeface="Arial" charset="0"/>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INTERCAMPAÑA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IVÁN CAMPUZANO MARTÍNEZ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dirty="0">
                          <a:solidFill>
                            <a:srgbClr val="000000"/>
                          </a:solidFill>
                          <a:effectLst/>
                          <a:latin typeface="Calibri"/>
                        </a:rPr>
                        <a:t>65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04-MAYO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4</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REBELDE SIN PASCUA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MEDINA ROSALES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22</a:t>
            </a:fld>
            <a:endParaRPr lang="es-ES" dirty="0"/>
          </a:p>
        </p:txBody>
      </p:sp>
    </p:spTree>
    <p:extLst>
      <p:ext uri="{BB962C8B-B14F-4D97-AF65-F5344CB8AC3E}">
        <p14:creationId xmlns:p14="http://schemas.microsoft.com/office/powerpoint/2010/main" val="9553213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383388314"/>
              </p:ext>
            </p:extLst>
          </p:nvPr>
        </p:nvGraphicFramePr>
        <p:xfrm>
          <a:off x="323528" y="692696"/>
          <a:ext cx="8599797" cy="5495661"/>
        </p:xfrm>
        <a:graphic>
          <a:graphicData uri="http://schemas.openxmlformats.org/drawingml/2006/table">
            <a:tbl>
              <a:tblPr>
                <a:effectLst/>
                <a:tableStyleId>{C4B1156A-380E-4F78-BDF5-A606A8083BF9}</a:tableStyleId>
              </a:tblPr>
              <a:tblGrid>
                <a:gridCol w="176889"/>
                <a:gridCol w="575604"/>
                <a:gridCol w="348916"/>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288000">
                <a:tc>
                  <a:txBody>
                    <a:bodyPr/>
                    <a:lstStyle/>
                    <a:p>
                      <a:pPr algn="ctr" fontAlgn="ctr"/>
                      <a:r>
                        <a:rPr lang="es-MX" sz="800" b="0" i="0" u="none" strike="noStrike">
                          <a:solidFill>
                            <a:srgbClr val="000000"/>
                          </a:solidFill>
                          <a:effectLst/>
                          <a:latin typeface="Calibri"/>
                        </a:rPr>
                        <a:t>66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04-MAYO-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RIO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ALEJANDRO MORENO MONROY</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67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04-MAYO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VIP GALERÍAS ATIZAPÁN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5</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AGUA PARA ELEFANTES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JAIR VILLAGRÁN PÉREZ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68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04-MAYO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VIP GALERÍAS ATIZAPÁN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6</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EL ESPECIALISTA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INTERCAMPAÑA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CÉSAR G. PINEDA RODRÍGUEZ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69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06-MAYO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XLIII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CUAUTITLÁN IZCALLI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PLAZA SAN MARCOS</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11</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SIN LÍMITE</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ALFREDO CERÓN MARTÍNEZ</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70</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06-MAYO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XLIII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CUAUTITLÁN IZCALLI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PLAZA SAN MARCOS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9</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THOR</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ROCÍO FIERROS COLÍN</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07-MAYO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VIP GALERÍAS ATIZAPÁN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RÁPIDO Y FURIOSO 5</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JAIR VILLAGRÁN PÉREZ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07-MAYO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VIP GALERÍAS ATIZAPÁN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8</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RÁPIDO Y FURIOSO 5</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CÉSAR G. PINEDA RODRÍGUEZ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73</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08-MAYO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4</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REBELDE SIN PASCUA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MEDINA ROSALES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07-MAYO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3</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LA CHICA DE LA CAPA ROJA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ALEJANDRO MORENO MONROY</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14-MAYO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TOLUCA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GRAND PLAZA 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6</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THOR</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ESTATAL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JORGE MUCIÑO ARROYO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15-MAYO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TOLUCA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 GRAND PLAZA TOLUCA</a:t>
                      </a:r>
                      <a:endPar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6</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THOR</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1" i="0" u="none" strike="noStrike" kern="1200" cap="none" normalizeH="0" baseline="0" noProof="0" dirty="0" smtClean="0">
                          <a:ln>
                            <a:noFill/>
                          </a:ln>
                          <a:solidFill>
                            <a:srgbClr val="000000"/>
                          </a:solidFill>
                          <a:effectLst/>
                          <a:latin typeface="+mn-lt"/>
                          <a:ea typeface="Geneva" charset="-128"/>
                          <a:cs typeface="Arial" pitchFamily="34" charset="0"/>
                        </a:rPr>
                        <a:t>SE ENCONTRÓ PROPAGANDA ESTATAL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JÉSICA ANGÉLICA REYNA VÁZQUEZ</a:t>
                      </a: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15-MAYO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IXTLAHUACA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CINEMAS MARIANA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3</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LA OTRA FAMILIA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ALEJANDRO MORENO MONROY</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15-MAYO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ZONA ESMERALDA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10</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 DEFENSOR</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CÉSAR G. PINEDA RODRÍGUEZ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79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15-MAYO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NEZAHUALCÓYOTL</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smtClean="0">
                          <a:ln>
                            <a:noFill/>
                          </a:ln>
                          <a:solidFill>
                            <a:srgbClr val="000000"/>
                          </a:solidFill>
                          <a:effectLst/>
                          <a:latin typeface="+mn-lt"/>
                          <a:ea typeface="Geneva" charset="-128"/>
                          <a:cs typeface="Arial" pitchFamily="34" charset="0"/>
                        </a:rPr>
                        <a:t>10</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RÁPIDO Y FURIOSO 5</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ALBERTO BOBADILLA RAMÍREZ</a:t>
                      </a: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80</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15-MAYO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XXXVIII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COACALCO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CINÉPOLIS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ZENTRALIA</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COACALCO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 DEFENSOR</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INTERCAMPAÑA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ALFREDO CERÓN MARTÍNEZ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81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20-MAYO</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CINÉPOLIS GRAND PLAZA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4</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4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RODOLFO  LÓPEZ PICHARDO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dirty="0">
                          <a:solidFill>
                            <a:srgbClr val="000000"/>
                          </a:solidFill>
                          <a:effectLst/>
                          <a:latin typeface="Calibri"/>
                        </a:rPr>
                        <a:t>82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20-MAYO</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MULTICINEMAS</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VILLA DE LA HACIENDA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3 </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 DEFENSOR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CÉSAR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GEOVANNI</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PINEDA RODRÍGUEZ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23</a:t>
            </a:fld>
            <a:endParaRPr lang="es-ES" dirty="0"/>
          </a:p>
        </p:txBody>
      </p:sp>
    </p:spTree>
    <p:extLst>
      <p:ext uri="{BB962C8B-B14F-4D97-AF65-F5344CB8AC3E}">
        <p14:creationId xmlns:p14="http://schemas.microsoft.com/office/powerpoint/2010/main" val="7267394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257902027"/>
              </p:ext>
            </p:extLst>
          </p:nvPr>
        </p:nvGraphicFramePr>
        <p:xfrm>
          <a:off x="323528" y="764704"/>
          <a:ext cx="8599797" cy="5339381"/>
        </p:xfrm>
        <a:graphic>
          <a:graphicData uri="http://schemas.openxmlformats.org/drawingml/2006/table">
            <a:tbl>
              <a:tblPr>
                <a:effectLst/>
                <a:tableStyleId>{C4B1156A-380E-4F78-BDF5-A606A8083BF9}</a:tableStyleId>
              </a:tblPr>
              <a:tblGrid>
                <a:gridCol w="176889"/>
                <a:gridCol w="575604"/>
                <a:gridCol w="348916"/>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288000">
                <a:tc>
                  <a:txBody>
                    <a:bodyPr/>
                    <a:lstStyle/>
                    <a:p>
                      <a:pPr algn="ctr" fontAlgn="ctr"/>
                      <a:r>
                        <a:rPr lang="es-MX" sz="800" b="0" i="0" u="none" strike="noStrike" dirty="0" smtClean="0">
                          <a:solidFill>
                            <a:srgbClr val="000000"/>
                          </a:solidFill>
                          <a:effectLst/>
                          <a:latin typeface="Calibri"/>
                        </a:rPr>
                        <a:t>83</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20-MAYO</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XXIX</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NAUCALPAN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PLAZA SATÉLITE</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10</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 VENGADOR </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GUSTAVO A. GARCÍA VARÓN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rowSpan="2">
                  <a:txBody>
                    <a:bodyPr/>
                    <a:lstStyle/>
                    <a:p>
                      <a:pPr algn="ctr" fontAlgn="ctr"/>
                      <a:r>
                        <a:rPr lang="es-MX" sz="800" b="0" i="0" u="none" strike="noStrike" dirty="0" smtClean="0">
                          <a:solidFill>
                            <a:srgbClr val="000000"/>
                          </a:solidFill>
                          <a:effectLst/>
                          <a:latin typeface="Calibri"/>
                        </a:rPr>
                        <a:t>84</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20-MAYO</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METEPEC</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GALERÍAS METEPEC</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15</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4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MA. E. DAFNE. SALAZAR MÉNDEZ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vMerge="1">
                  <a:txBody>
                    <a:bodyPr/>
                    <a:lstStyle/>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dirty="0"/>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288000">
                <a:tc rowSpan="2">
                  <a:txBody>
                    <a:bodyPr/>
                    <a:lstStyle/>
                    <a:p>
                      <a:pPr algn="ctr" fontAlgn="ctr"/>
                      <a:r>
                        <a:rPr lang="es-MX" sz="800" b="0" i="0" u="none" strike="noStrike" dirty="0" smtClean="0">
                          <a:solidFill>
                            <a:srgbClr val="000000"/>
                          </a:solidFill>
                          <a:effectLst/>
                          <a:latin typeface="Calibri"/>
                        </a:rPr>
                        <a:t>85</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20-MAYO</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METEPEC</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GALERÍAS METEPEC</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10</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AGUA PARA ELEFANTES </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ELVA MARISOL FUENTES ESTRADA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vMerge="1">
                  <a:txBody>
                    <a:bodyPr/>
                    <a:lstStyle/>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dirty="0"/>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86</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20-MAYO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XL</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IXTAPALUCA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INTERLOMAS</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11</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4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GUMARO REYES TORRES</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rowSpan="2">
                  <a:txBody>
                    <a:bodyPr/>
                    <a:lstStyle/>
                    <a:p>
                      <a:pPr algn="ctr" fontAlgn="ctr"/>
                      <a:r>
                        <a:rPr lang="es-MX" sz="800" b="0" i="0" u="none" strike="noStrike" dirty="0" smtClean="0">
                          <a:solidFill>
                            <a:srgbClr val="000000"/>
                          </a:solidFill>
                          <a:effectLst/>
                          <a:latin typeface="Calibri"/>
                        </a:rPr>
                        <a:t>87</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20-MAYO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XXV</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NEZAHUALCÓYOTL</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PLAZA TELMEX</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10</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4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BOBADILLA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vMerge="1">
                  <a:txBody>
                    <a:bodyPr/>
                    <a:lstStyle/>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dirty="0"/>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88</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21-MAYO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ZONA ESMERALDA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01</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 DEFENSOR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CÉSAR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GEOVANNI</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PINEDA RODRÍGUEZ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89</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21-MAYO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XVIII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TLALNEPANTLA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MUNDO E</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12</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 REFUGIO</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GUSTAVO A. GARCÍA VARÓN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90</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21-MAYO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IV</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SAN MATEO ATENCO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PLAZA SENDERO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4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JÉSICA ANGÉLICA REYNA VÁZQUEZ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91</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21-MAYO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XXXII</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NEZAHUALCÓYOTL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CINÉPOLIS NEZAHUALCÓYOTL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12</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RÁPIDO Y FURIOSO 5</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ERUVIEL</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3" marB="0" anchor="ctr" horzOverflow="overflow">
                    <a:solidFill>
                      <a:srgbClr val="F2E5FF">
                        <a:alpha val="44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LUIS ALBERTO BOBADILLA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92</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noProof="0" dirty="0" smtClean="0">
                          <a:ln>
                            <a:noFill/>
                          </a:ln>
                          <a:solidFill>
                            <a:schemeClr val="accent4">
                              <a:lumMod val="50000"/>
                            </a:schemeClr>
                          </a:solidFill>
                          <a:effectLst/>
                          <a:uLnTx/>
                          <a:uFillTx/>
                          <a:latin typeface="+mj-lt"/>
                          <a:ea typeface="Geneva" charset="-128"/>
                          <a:cs typeface="+mn-cs"/>
                        </a:rPr>
                        <a:t>21-MAYO</a:t>
                      </a:r>
                      <a:endParaRPr kumimoji="0" lang="es-ES" sz="800" b="0" i="0" u="none" strike="noStrike" kern="1200" cap="none" spc="0" normalizeH="0" baseline="0" noProof="0" dirty="0" smtClean="0">
                        <a:ln>
                          <a:noFill/>
                        </a:ln>
                        <a:solidFill>
                          <a:schemeClr val="accent4">
                            <a:lumMod val="50000"/>
                          </a:schemeClr>
                        </a:solidFill>
                        <a:effectLst/>
                        <a:uLnTx/>
                        <a:uFillTx/>
                        <a:latin typeface="+mj-lt"/>
                        <a:ea typeface="Geneva" charset="-128"/>
                        <a:cs typeface="+mn-cs"/>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XLIII</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CUAUTITLÁN IZCALLI</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err="1" smtClean="0">
                          <a:ln>
                            <a:noFill/>
                          </a:ln>
                          <a:solidFill>
                            <a:schemeClr val="accent4">
                              <a:lumMod val="50000"/>
                            </a:schemeClr>
                          </a:solidFill>
                          <a:effectLst/>
                          <a:latin typeface="+mj-lt"/>
                          <a:ea typeface="Geneva" charset="-128"/>
                        </a:rPr>
                        <a:t>CINEMEX</a:t>
                      </a:r>
                      <a:r>
                        <a:rPr kumimoji="0" lang="es-MX" sz="800" b="0" i="0" u="none" strike="noStrike" cap="none" normalizeH="0" baseline="0" dirty="0" smtClean="0">
                          <a:ln>
                            <a:noFill/>
                          </a:ln>
                          <a:solidFill>
                            <a:schemeClr val="accent4">
                              <a:lumMod val="50000"/>
                            </a:schemeClr>
                          </a:solidFill>
                          <a:effectLst/>
                          <a:latin typeface="+mj-lt"/>
                          <a:ea typeface="Geneva" charset="-128"/>
                        </a:rPr>
                        <a:t> PLAZA SAN MARCOS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2</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RÍO</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u="none" strike="noStrike" cap="none" normalizeH="0" baseline="0" dirty="0" smtClean="0">
                          <a:ln>
                            <a:noFill/>
                          </a:ln>
                          <a:solidFill>
                            <a:schemeClr val="accent4">
                              <a:lumMod val="50000"/>
                            </a:schemeClr>
                          </a:solidFill>
                          <a:effectLst/>
                        </a:rPr>
                        <a:t>(CLASIFICACIÓN A)</a:t>
                      </a:r>
                      <a:endParaRPr kumimoji="0" lang="es-MX" sz="800" b="0" i="0" u="none" strike="noStrike" cap="none" normalizeH="0" baseline="0" dirty="0" smtClean="0">
                        <a:ln>
                          <a:noFill/>
                        </a:ln>
                        <a:solidFill>
                          <a:schemeClr val="accent4">
                            <a:lumMod val="50000"/>
                          </a:schemeClr>
                        </a:solidFill>
                        <a:effectLst/>
                        <a:latin typeface="Arial" charset="0"/>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chemeClr val="accent4">
                              <a:lumMod val="50000"/>
                            </a:schemeClr>
                          </a:solidFill>
                          <a:effectLst/>
                          <a:latin typeface="+mn-lt"/>
                          <a:ea typeface="Geneva" charset="-128"/>
                          <a:cs typeface="+mn-cs"/>
                        </a:rPr>
                        <a:t>ALFREDO CERÓN MARTÍNEZ</a:t>
                      </a:r>
                      <a:endPar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endParaRP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93</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21-MAYO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XXXIII</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TECAMAC</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PLAZA SENDERO ECATEPEC</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4</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ROCÍO FIERROS COLÍN</a:t>
                      </a:r>
                    </a:p>
                  </a:txBody>
                  <a:tcPr marL="6183" marR="6183" marT="6183" marB="0" anchor="ctr" horzOverflow="overflow">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94</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22-MAYO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XXXVIII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COACALCO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ZENTRALIA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6</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ALFREDO CERÓN MARTÍNEZ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24</a:t>
            </a:fld>
            <a:endParaRPr lang="es-ES" dirty="0"/>
          </a:p>
        </p:txBody>
      </p:sp>
    </p:spTree>
    <p:extLst>
      <p:ext uri="{BB962C8B-B14F-4D97-AF65-F5344CB8AC3E}">
        <p14:creationId xmlns:p14="http://schemas.microsoft.com/office/powerpoint/2010/main" val="329123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056275635"/>
              </p:ext>
            </p:extLst>
          </p:nvPr>
        </p:nvGraphicFramePr>
        <p:xfrm>
          <a:off x="323528" y="764704"/>
          <a:ext cx="8599797" cy="5303381"/>
        </p:xfrm>
        <a:graphic>
          <a:graphicData uri="http://schemas.openxmlformats.org/drawingml/2006/table">
            <a:tbl>
              <a:tblPr>
                <a:effectLst/>
                <a:tableStyleId>{C4B1156A-380E-4F78-BDF5-A606A8083BF9}</a:tableStyleId>
              </a:tblPr>
              <a:tblGrid>
                <a:gridCol w="176889"/>
                <a:gridCol w="575604"/>
                <a:gridCol w="348916"/>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324000">
                <a:tc rowSpan="2">
                  <a:txBody>
                    <a:bodyPr/>
                    <a:lstStyle/>
                    <a:p>
                      <a:pPr algn="ctr" fontAlgn="b"/>
                      <a:r>
                        <a:rPr lang="es-MX" sz="700" b="0" i="0" u="none" strike="noStrike" dirty="0" smtClean="0">
                          <a:solidFill>
                            <a:srgbClr val="000000"/>
                          </a:solidFill>
                          <a:effectLst/>
                          <a:latin typeface="Arial" pitchFamily="34" charset="0"/>
                          <a:cs typeface="Arial" pitchFamily="34" charset="0"/>
                        </a:rPr>
                        <a:t>95</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22-MAYO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IV</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SAN MATEO ATENCO</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PLAZA SENDERO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3</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 DEFENSOR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JÉSICA ANGÉLICA REYNA VÁZQUEZ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324000">
                <a:tc vMerge="1">
                  <a:txBody>
                    <a:bodyPr/>
                    <a:lstStyle/>
                    <a:p>
                      <a:pPr algn="ctr" fontAlgn="b"/>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dirty="0"/>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324000">
                <a:tc>
                  <a:txBody>
                    <a:bodyPr/>
                    <a:lstStyle/>
                    <a:p>
                      <a:pPr algn="ctr" fontAlgn="ctr"/>
                      <a:r>
                        <a:rPr lang="es-MX" sz="800" b="0" i="0" u="none" strike="noStrike">
                          <a:solidFill>
                            <a:srgbClr val="000000"/>
                          </a:solidFill>
                          <a:effectLst/>
                          <a:latin typeface="Calibri"/>
                        </a:rPr>
                        <a:t>96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22-MAYO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XXXI</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LA PAZ</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PLAZA LOS REYES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3</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THOR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GUMARO REYES TORRES</a:t>
                      </a:r>
                    </a:p>
                  </a:txBody>
                  <a:tcPr marL="6183" marR="6183" marT="6184" marB="0" anchor="ctr" horzOverflow="overflow">
                    <a:solidFill>
                      <a:srgbClr val="F2E5FF">
                        <a:alpha val="44000"/>
                      </a:srgbClr>
                    </a:solidFill>
                  </a:tcPr>
                </a:tc>
              </a:tr>
              <a:tr h="324000">
                <a:tc>
                  <a:txBody>
                    <a:bodyPr/>
                    <a:lstStyle/>
                    <a:p>
                      <a:pPr algn="ctr" fontAlgn="ctr"/>
                      <a:r>
                        <a:rPr lang="es-MX" sz="800" b="0" i="0" u="none" strike="noStrike">
                          <a:solidFill>
                            <a:srgbClr val="000000"/>
                          </a:solidFill>
                          <a:effectLst/>
                          <a:latin typeface="Calibri"/>
                        </a:rPr>
                        <a:t>97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22-MAYO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XLII</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ECATEPEC</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CINÉPOLIS PLAZA ARAGÓN</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4</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EL REFUGIO</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ROCÍO FIERROS COLÍN</a:t>
                      </a:r>
                    </a:p>
                  </a:txBody>
                  <a:tcPr marL="6183" marR="6183" marT="6184" marB="0" anchor="ctr" horzOverflow="overflow">
                    <a:solidFill>
                      <a:srgbClr val="F2E5FF">
                        <a:alpha val="44000"/>
                      </a:srgbClr>
                    </a:solidFill>
                  </a:tcPr>
                </a:tc>
              </a:tr>
              <a:tr h="324000">
                <a:tc>
                  <a:txBody>
                    <a:bodyPr/>
                    <a:lstStyle/>
                    <a:p>
                      <a:pPr algn="ctr" fontAlgn="ctr"/>
                      <a:r>
                        <a:rPr lang="es-MX" sz="800" b="0" i="0" u="none" strike="noStrike">
                          <a:solidFill>
                            <a:srgbClr val="000000"/>
                          </a:solidFill>
                          <a:effectLst/>
                          <a:latin typeface="Calibri"/>
                        </a:rPr>
                        <a:t>98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25-MAYO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GRAND PLAZA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3</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RÁPIDO Y FURIOSO 5</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MAURO GARCÍA TENORIO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324000">
                <a:tc>
                  <a:txBody>
                    <a:bodyPr/>
                    <a:lstStyle/>
                    <a:p>
                      <a:pPr algn="ctr" fontAlgn="ctr"/>
                      <a:r>
                        <a:rPr lang="es-MX" sz="800" b="0" i="0" u="none" strike="noStrike">
                          <a:solidFill>
                            <a:srgbClr val="000000"/>
                          </a:solidFill>
                          <a:effectLst/>
                          <a:latin typeface="Calibri"/>
                        </a:rPr>
                        <a:t>99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25-MAYO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IV</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LERMA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PLAZA SENDERO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5</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RÁPIDO Y FURIOSO 5</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JULIO MICHEL SERNA</a:t>
                      </a:r>
                    </a:p>
                  </a:txBody>
                  <a:tcPr marL="6183" marR="6183" marT="6184" marB="0" anchor="ctr" horzOverflow="overflow">
                    <a:solidFill>
                      <a:srgbClr val="F2E5FF">
                        <a:alpha val="44000"/>
                      </a:srgbClr>
                    </a:solidFill>
                  </a:tcPr>
                </a:tc>
              </a:tr>
              <a:tr h="324000">
                <a:tc rowSpan="2">
                  <a:txBody>
                    <a:bodyPr/>
                    <a:lstStyle/>
                    <a:p>
                      <a:pPr algn="ctr" fontAlgn="ctr"/>
                      <a:r>
                        <a:rPr lang="es-MX" sz="800" b="0" i="0" u="none" strike="noStrike" dirty="0">
                          <a:solidFill>
                            <a:srgbClr val="000000"/>
                          </a:solidFill>
                          <a:effectLst/>
                          <a:latin typeface="Calibri"/>
                        </a:rPr>
                        <a:t>100</a:t>
                      </a:r>
                    </a:p>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25-MAYO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IV</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SAN MATEO ATENCO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PLAZA SENDERO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a:t>
                      </a:r>
                    </a:p>
                  </a:txBody>
                  <a:tcPr marL="6183" marR="6183" marT="6185"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5"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JAZMÍN GARCÍA MORENO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324000">
                <a:tc vMerge="1">
                  <a:txBody>
                    <a:bodyPr/>
                    <a:lstStyle/>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dirty="0"/>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324000">
                <a:tc rowSpan="2">
                  <a:txBody>
                    <a:bodyPr/>
                    <a:lstStyle/>
                    <a:p>
                      <a:pPr algn="ctr" fontAlgn="ctr"/>
                      <a:r>
                        <a:rPr lang="es-MX" sz="800" b="0" i="0" u="none" strike="noStrike" dirty="0" smtClean="0">
                          <a:solidFill>
                            <a:srgbClr val="000000"/>
                          </a:solidFill>
                          <a:effectLst/>
                          <a:latin typeface="Calibri"/>
                        </a:rPr>
                        <a:t>101</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25-MAYO</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XXXV</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METEPEC</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CINEMEX PABELLÓN METEPEC</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THOR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ELVA MARISOL FUENTES ESTRADA</a:t>
                      </a:r>
                    </a:p>
                  </a:txBody>
                  <a:tcPr marL="6183" marR="6183" marT="6183" marB="0" anchor="ctr" horzOverflow="overflow">
                    <a:solidFill>
                      <a:srgbClr val="F2E5FF">
                        <a:alpha val="44000"/>
                      </a:srgbClr>
                    </a:solidFill>
                  </a:tcPr>
                </a:tc>
              </a:tr>
              <a:tr h="324000">
                <a:tc vMerge="1">
                  <a:txBody>
                    <a:bodyPr/>
                    <a:lstStyle/>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dirty="0"/>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324000">
                <a:tc rowSpan="2">
                  <a:txBody>
                    <a:bodyPr/>
                    <a:lstStyle/>
                    <a:p>
                      <a:pPr algn="ctr" fontAlgn="ctr"/>
                      <a:r>
                        <a:rPr lang="es-MX" sz="800" b="0" i="0" u="none" strike="noStrike" dirty="0" smtClean="0">
                          <a:solidFill>
                            <a:srgbClr val="000000"/>
                          </a:solidFill>
                          <a:effectLst/>
                          <a:latin typeface="Calibri"/>
                        </a:rPr>
                        <a:t>102</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25-MAYO</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XXXV</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METEPEC</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CINEMEX PABELLÓN METEPEC</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RÁPIDO Y FURIOSO 5</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MA. E. DAFNE SALAZAR MÉNDEZ</a:t>
                      </a:r>
                    </a:p>
                  </a:txBody>
                  <a:tcPr marL="6183" marR="6183" marT="6183" marB="0" anchor="ctr" horzOverflow="overflow">
                    <a:solidFill>
                      <a:srgbClr val="F2E5FF">
                        <a:alpha val="44000"/>
                      </a:srgbClr>
                    </a:solidFill>
                  </a:tcPr>
                </a:tc>
              </a:tr>
              <a:tr h="324000">
                <a:tc vMerge="1">
                  <a:txBody>
                    <a:bodyPr/>
                    <a:lstStyle/>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324000">
                <a:tc>
                  <a:txBody>
                    <a:bodyPr/>
                    <a:lstStyle/>
                    <a:p>
                      <a:pPr algn="ctr" fontAlgn="ctr"/>
                      <a:r>
                        <a:rPr lang="es-MX" sz="800" b="0" i="0" u="none" strike="noStrike" dirty="0" smtClean="0">
                          <a:solidFill>
                            <a:srgbClr val="000000"/>
                          </a:solidFill>
                          <a:effectLst/>
                          <a:latin typeface="Calibri"/>
                        </a:rPr>
                        <a:t>103</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27-MAYO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XXI</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ECATEPEC</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XTRACINEMAS</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6</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RÍO</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a:t>
                      </a:r>
                    </a:p>
                  </a:txBody>
                  <a:tcPr marL="6183" marR="6183" marT="6183" marB="0" anchor="ctr" horzOverflow="overflow">
                    <a:solidFill>
                      <a:srgbClr val="F2E5FF">
                        <a:alpha val="44000"/>
                      </a:srgbClr>
                    </a:solidFill>
                  </a:tcPr>
                </a:tc>
                <a:tc>
                  <a:txBody>
                    <a:bodyPr/>
                    <a:lstStyle/>
                    <a:p>
                      <a:pPr algn="ctr" fontAlgn="b"/>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ROCÍO FIERROS COLÍN</a:t>
                      </a:r>
                    </a:p>
                  </a:txBody>
                  <a:tcPr marL="6183" marR="6183" marT="6183" marB="0" anchor="ctr" horzOverflow="overflow">
                    <a:solidFill>
                      <a:srgbClr val="F2E5FF">
                        <a:alpha val="44000"/>
                      </a:srgbClr>
                    </a:solidFill>
                  </a:tcPr>
                </a:tc>
              </a:tr>
              <a:tr h="324000">
                <a:tc>
                  <a:txBody>
                    <a:bodyPr/>
                    <a:lstStyle/>
                    <a:p>
                      <a:pPr algn="ctr" fontAlgn="ctr"/>
                      <a:r>
                        <a:rPr lang="es-MX" sz="800" b="0" i="0" u="none" strike="noStrike" dirty="0" smtClean="0">
                          <a:solidFill>
                            <a:srgbClr val="000000"/>
                          </a:solidFill>
                          <a:effectLst/>
                          <a:latin typeface="Calibri"/>
                        </a:rPr>
                        <a:t>104</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27-MAYO</a:t>
                      </a:r>
                    </a:p>
                  </a:txBody>
                  <a:tcPr marL="6183" marR="6183" marT="6183" marB="0" anchor="ctr" horzOverflow="overflow">
                    <a:solidFill>
                      <a:srgbClr val="F2E5FF">
                        <a:alpha val="44000"/>
                      </a:srgbClr>
                    </a:solidFill>
                  </a:tcPr>
                </a:tc>
                <a:tc>
                  <a:txBody>
                    <a:bodyPr/>
                    <a:lstStyle/>
                    <a:p>
                      <a:pPr algn="ctr">
                        <a:spcAft>
                          <a:spcPts val="0"/>
                        </a:spcAft>
                      </a:pPr>
                      <a:r>
                        <a:rPr kumimoji="0" lang="es-MX" sz="800" b="0" i="0" u="none" strike="noStrike" kern="1200" cap="none" normalizeH="0" baseline="0" dirty="0">
                          <a:ln>
                            <a:noFill/>
                          </a:ln>
                          <a:solidFill>
                            <a:srgbClr val="000000"/>
                          </a:solidFill>
                          <a:effectLst/>
                          <a:latin typeface="+mn-lt"/>
                          <a:ea typeface="Geneva" charset="-128"/>
                          <a:cs typeface="Arial" pitchFamily="34" charset="0"/>
                        </a:rPr>
                        <a:t>XXIII</a:t>
                      </a:r>
                    </a:p>
                  </a:txBody>
                  <a:tcPr marL="68580" marR="68580" marT="0" marB="0" anchor="ctr">
                    <a:solidFill>
                      <a:srgbClr val="F2E5FF">
                        <a:alpha val="44000"/>
                      </a:srgbClr>
                    </a:solidFill>
                  </a:tcPr>
                </a:tc>
                <a:tc>
                  <a:txBody>
                    <a:bodyPr/>
                    <a:lstStyle/>
                    <a:p>
                      <a:pPr algn="ctr">
                        <a:spcAft>
                          <a:spcPts val="0"/>
                        </a:spcAft>
                      </a:pPr>
                      <a:r>
                        <a:rPr kumimoji="0" lang="es-MX" sz="800" b="0" i="0" u="none" strike="noStrike" kern="1200" cap="none" normalizeH="0" baseline="0" dirty="0">
                          <a:ln>
                            <a:noFill/>
                          </a:ln>
                          <a:solidFill>
                            <a:srgbClr val="000000"/>
                          </a:solidFill>
                          <a:effectLst/>
                          <a:latin typeface="+mn-lt"/>
                          <a:ea typeface="Geneva" charset="-128"/>
                          <a:cs typeface="Arial" pitchFamily="34" charset="0"/>
                        </a:rPr>
                        <a:t>TEXCOCO</a:t>
                      </a:r>
                    </a:p>
                  </a:txBody>
                  <a:tcPr marL="68580" marR="68580" marT="0" marB="0" anchor="ctr">
                    <a:solidFill>
                      <a:srgbClr val="F2E5FF">
                        <a:alpha val="44000"/>
                      </a:srgbClr>
                    </a:solidFill>
                  </a:tcPr>
                </a:tc>
                <a:tc>
                  <a:txBody>
                    <a:bodyPr/>
                    <a:lstStyle/>
                    <a:p>
                      <a:pPr algn="ctr">
                        <a:spcAft>
                          <a:spcPts val="0"/>
                        </a:spcAft>
                      </a:pPr>
                      <a:r>
                        <a:rPr kumimoji="0" lang="es-ES" sz="800" b="0" i="0" u="none" strike="noStrike" kern="1200" cap="none" normalizeH="0" baseline="0" dirty="0">
                          <a:ln>
                            <a:noFill/>
                          </a:ln>
                          <a:solidFill>
                            <a:srgbClr val="000000"/>
                          </a:solidFill>
                          <a:effectLst/>
                          <a:latin typeface="+mn-lt"/>
                          <a:ea typeface="Geneva" charset="-128"/>
                          <a:cs typeface="Arial" pitchFamily="34" charset="0"/>
                        </a:rPr>
                        <a:t>METRÓPOLIS CINEMAS</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10</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4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a:t>
                      </a:r>
                    </a:p>
                  </a:txBody>
                  <a:tcPr marL="6183" marR="6183" marT="6183" marB="0" anchor="ctr" horzOverflow="overflow">
                    <a:solidFill>
                      <a:srgbClr val="F2E5FF">
                        <a:alpha val="44000"/>
                      </a:srgbClr>
                    </a:solidFill>
                  </a:tcPr>
                </a:tc>
                <a:tc>
                  <a:txBody>
                    <a:bodyPr/>
                    <a:lstStyle/>
                    <a:p>
                      <a:pPr algn="ctr" fontAlgn="b"/>
                      <a:r>
                        <a:rPr lang="es-MX" sz="800" b="0" i="0" u="none" strike="noStrike" dirty="0" smtClean="0">
                          <a:solidFill>
                            <a:schemeClr val="accent4">
                              <a:lumMod val="50000"/>
                            </a:schemeClr>
                          </a:solidFill>
                          <a:effectLst/>
                          <a:latin typeface="+mj-lt"/>
                        </a:rPr>
                        <a:t>-</a:t>
                      </a:r>
                      <a:endParaRPr lang="es-MX" sz="800" b="0" i="0" u="none" strike="noStrike" dirty="0">
                        <a:solidFill>
                          <a:schemeClr val="accent4">
                            <a:lumMod val="50000"/>
                          </a:schemeClr>
                        </a:solidFill>
                        <a:effectLst/>
                        <a:latin typeface="+mj-lt"/>
                      </a:endParaRPr>
                    </a:p>
                  </a:txBody>
                  <a:tcPr marL="9525" marR="9525" marT="9525" marB="0" anchor="ctr">
                    <a:solidFill>
                      <a:srgbClr val="F2E5FF">
                        <a:alpha val="44000"/>
                      </a:srgbClr>
                    </a:solidFill>
                  </a:tcPr>
                </a:tc>
                <a:tc>
                  <a:txBody>
                    <a:bodyPr/>
                    <a:lstStyle/>
                    <a:p>
                      <a:pPr marL="6985" algn="ctr">
                        <a:spcAft>
                          <a:spcPts val="0"/>
                        </a:spcAft>
                        <a:tabLst>
                          <a:tab pos="7620" algn="l"/>
                          <a:tab pos="74295" algn="l"/>
                          <a:tab pos="109855" algn="l"/>
                          <a:tab pos="3752850" algn="l"/>
                        </a:tabLst>
                      </a:pPr>
                      <a:r>
                        <a:rPr lang="es-ES" sz="800" dirty="0">
                          <a:solidFill>
                            <a:schemeClr val="accent4">
                              <a:lumMod val="50000"/>
                            </a:schemeClr>
                          </a:solidFill>
                          <a:effectLst/>
                          <a:latin typeface="+mj-lt"/>
                          <a:ea typeface="Times New Roman"/>
                        </a:rPr>
                        <a:t>LUIS ALBERTO MEDINA ROSALES</a:t>
                      </a:r>
                      <a:endParaRPr lang="es-MX" sz="800" dirty="0">
                        <a:solidFill>
                          <a:schemeClr val="accent4">
                            <a:lumMod val="50000"/>
                          </a:schemeClr>
                        </a:solidFill>
                        <a:effectLst/>
                        <a:latin typeface="+mj-lt"/>
                        <a:ea typeface="Times New Roman"/>
                      </a:endParaRPr>
                    </a:p>
                  </a:txBody>
                  <a:tcPr marL="68580" marR="68580" marT="0" marB="0" anchor="ctr">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25</a:t>
            </a:fld>
            <a:endParaRPr lang="es-ES" dirty="0"/>
          </a:p>
        </p:txBody>
      </p:sp>
    </p:spTree>
    <p:extLst>
      <p:ext uri="{BB962C8B-B14F-4D97-AF65-F5344CB8AC3E}">
        <p14:creationId xmlns:p14="http://schemas.microsoft.com/office/powerpoint/2010/main" val="8700382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204199722"/>
              </p:ext>
            </p:extLst>
          </p:nvPr>
        </p:nvGraphicFramePr>
        <p:xfrm>
          <a:off x="251520" y="682408"/>
          <a:ext cx="8675378" cy="5444677"/>
        </p:xfrm>
        <a:graphic>
          <a:graphicData uri="http://schemas.openxmlformats.org/drawingml/2006/table">
            <a:tbl>
              <a:tblPr>
                <a:effectLst/>
                <a:tableStyleId>{C4B1156A-380E-4F78-BDF5-A606A8083BF9}</a:tableStyleId>
              </a:tblPr>
              <a:tblGrid>
                <a:gridCol w="176889"/>
                <a:gridCol w="575604"/>
                <a:gridCol w="424497"/>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0">
                <a:tc rowSpan="2">
                  <a:txBody>
                    <a:bodyPr/>
                    <a:lstStyle/>
                    <a:p>
                      <a:pPr algn="ctr" fontAlgn="b"/>
                      <a:r>
                        <a:rPr lang="es-MX" sz="700" b="0" i="0" u="none" strike="noStrike" dirty="0" smtClean="0">
                          <a:solidFill>
                            <a:srgbClr val="000000"/>
                          </a:solidFill>
                          <a:effectLst/>
                          <a:latin typeface="Arial" pitchFamily="34" charset="0"/>
                          <a:cs typeface="Arial" pitchFamily="34" charset="0"/>
                        </a:rPr>
                        <a:t>105</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27-MAYO</a:t>
                      </a:r>
                    </a:p>
                  </a:txBody>
                  <a:tcPr marL="6183" marR="6183" marT="6183" marB="0" anchor="ctr" horzOverflow="overflow">
                    <a:solidFill>
                      <a:srgbClr val="F2E5FF">
                        <a:alpha val="44000"/>
                      </a:srgbClr>
                    </a:solidFill>
                  </a:tcPr>
                </a:tc>
                <a:tc rowSpan="2">
                  <a:txBody>
                    <a:bodyPr/>
                    <a:lstStyle/>
                    <a:p>
                      <a:pPr algn="ctr">
                        <a:spcAft>
                          <a:spcPts val="0"/>
                        </a:spcAft>
                      </a:pPr>
                      <a:r>
                        <a:rPr kumimoji="0" lang="es-MX" sz="800" b="0" i="0" u="none" strike="noStrike" kern="1200" cap="none" normalizeH="0" baseline="0" dirty="0">
                          <a:ln>
                            <a:noFill/>
                          </a:ln>
                          <a:solidFill>
                            <a:srgbClr val="000000"/>
                          </a:solidFill>
                          <a:effectLst/>
                          <a:latin typeface="+mn-lt"/>
                          <a:ea typeface="Geneva" charset="-128"/>
                          <a:cs typeface="Arial" pitchFamily="34" charset="0"/>
                        </a:rPr>
                        <a:t>XL</a:t>
                      </a:r>
                    </a:p>
                  </a:txBody>
                  <a:tcPr marL="68580" marR="68580" marT="0" marB="0" anchor="ctr">
                    <a:solidFill>
                      <a:srgbClr val="F2E5FF">
                        <a:alpha val="44000"/>
                      </a:srgbClr>
                    </a:solidFill>
                  </a:tcPr>
                </a:tc>
                <a:tc rowSpan="2">
                  <a:txBody>
                    <a:bodyPr/>
                    <a:lstStyle/>
                    <a:p>
                      <a:pPr algn="ctr">
                        <a:spcAft>
                          <a:spcPts val="0"/>
                        </a:spcAft>
                      </a:pPr>
                      <a:r>
                        <a:rPr kumimoji="0" lang="es-MX" sz="800" b="0" i="0" u="none" strike="noStrike" kern="1200" cap="none" normalizeH="0" baseline="0" dirty="0">
                          <a:ln>
                            <a:noFill/>
                          </a:ln>
                          <a:solidFill>
                            <a:srgbClr val="000000"/>
                          </a:solidFill>
                          <a:effectLst/>
                          <a:latin typeface="+mn-lt"/>
                          <a:ea typeface="Geneva" charset="-128"/>
                          <a:cs typeface="Arial" pitchFamily="34" charset="0"/>
                        </a:rPr>
                        <a:t>IXTAPALUCA</a:t>
                      </a:r>
                    </a:p>
                  </a:txBody>
                  <a:tcPr marL="68580" marR="68580" marT="0" marB="0" anchor="ctr">
                    <a:solidFill>
                      <a:srgbClr val="F2E5FF">
                        <a:alpha val="44000"/>
                      </a:srgbClr>
                    </a:solidFill>
                  </a:tcPr>
                </a:tc>
                <a:tc rowSpan="2">
                  <a:txBody>
                    <a:bodyPr/>
                    <a:lstStyle/>
                    <a:p>
                      <a:pPr algn="ctr">
                        <a:spcAft>
                          <a:spcPts val="0"/>
                        </a:spcAft>
                      </a:pPr>
                      <a:r>
                        <a:rPr kumimoji="0" lang="es-ES" sz="800" b="0" i="0" u="none" strike="noStrike" kern="1200" cap="none" normalizeH="0" baseline="0" dirty="0">
                          <a:ln>
                            <a:noFill/>
                          </a:ln>
                          <a:solidFill>
                            <a:srgbClr val="000000"/>
                          </a:solidFill>
                          <a:effectLst/>
                          <a:latin typeface="+mn-lt"/>
                          <a:ea typeface="Geneva" charset="-128"/>
                          <a:cs typeface="Arial" pitchFamily="34" charset="0"/>
                        </a:rPr>
                        <a:t>CINEPOLIS SENDERO IXTAPALUCA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6</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BUZA CAPERUZA</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ERUVIEL ÁVILA VILLEGAS</a:t>
                      </a:r>
                    </a:p>
                  </a:txBody>
                  <a:tcPr marL="6183" marR="6183" marT="6184" marB="0" anchor="ctr" horzOverflow="overflow">
                    <a:solidFill>
                      <a:srgbClr val="F2E5FF">
                        <a:alpha val="44000"/>
                      </a:srgbClr>
                    </a:solidFill>
                  </a:tcPr>
                </a:tc>
                <a:tc>
                  <a:txBody>
                    <a:bodyPr/>
                    <a:lstStyle/>
                    <a:p>
                      <a:pPr algn="ctr" fontAlgn="b"/>
                      <a:r>
                        <a:rPr lang="es-MX" sz="800" b="0" i="0" u="none" strike="noStrike" dirty="0" smtClean="0">
                          <a:solidFill>
                            <a:schemeClr val="accent4">
                              <a:lumMod val="50000"/>
                            </a:schemeClr>
                          </a:solidFill>
                          <a:effectLst/>
                          <a:latin typeface="+mj-lt"/>
                        </a:rPr>
                        <a:t>«PELUQUERÍA»</a:t>
                      </a:r>
                      <a:endParaRPr lang="es-MX" sz="800" b="0" i="0" u="none" strike="noStrike" dirty="0">
                        <a:solidFill>
                          <a:schemeClr val="accent4">
                            <a:lumMod val="50000"/>
                          </a:schemeClr>
                        </a:solidFill>
                        <a:effectLst/>
                        <a:latin typeface="+mj-lt"/>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ES" sz="800" kern="1200" dirty="0" smtClean="0">
                          <a:solidFill>
                            <a:schemeClr val="accent4">
                              <a:lumMod val="50000"/>
                            </a:schemeClr>
                          </a:solidFill>
                          <a:effectLst/>
                          <a:latin typeface="+mj-lt"/>
                          <a:ea typeface="+mn-ea"/>
                          <a:cs typeface="+mn-cs"/>
                        </a:rPr>
                        <a:t>GUMARO REYES TORRES</a:t>
                      </a:r>
                      <a:endParaRPr kumimoji="0" lang="es-MX" sz="800" b="0" i="0" u="none" strike="noStrike" cap="none" normalizeH="0" baseline="0" dirty="0" smtClean="0">
                        <a:ln>
                          <a:noFill/>
                        </a:ln>
                        <a:solidFill>
                          <a:schemeClr val="accent4">
                            <a:lumMod val="50000"/>
                          </a:schemeClr>
                        </a:solidFill>
                        <a:effectLst/>
                        <a:latin typeface="+mj-lt"/>
                        <a:ea typeface="Geneva" charset="-128"/>
                      </a:endParaRPr>
                    </a:p>
                  </a:txBody>
                  <a:tcPr marL="6183" marR="6183" marT="6183" marB="0" anchor="ctr" horzOverflow="overflow">
                    <a:solidFill>
                      <a:srgbClr val="F2E5FF">
                        <a:alpha val="44000"/>
                      </a:srgbClr>
                    </a:solidFill>
                  </a:tcPr>
                </a:tc>
              </a:tr>
              <a:tr h="0">
                <a:tc vMerge="1">
                  <a:txBody>
                    <a:bodyPr/>
                    <a:lstStyle/>
                    <a:p>
                      <a:pPr algn="ctr" fontAlgn="b"/>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LUIS FELIPE BRAVO MENA</a:t>
                      </a:r>
                    </a:p>
                  </a:txBody>
                  <a:tcPr marL="6183" marR="6183" marT="6184" marB="0" anchor="ctr" horzOverflow="overflow">
                    <a:solidFill>
                      <a:srgbClr val="F2E5FF">
                        <a:alpha val="44000"/>
                      </a:srgbClr>
                    </a:solidFill>
                  </a:tcPr>
                </a:tc>
                <a:tc>
                  <a:txBody>
                    <a:bodyPr/>
                    <a:lstStyle/>
                    <a:p>
                      <a:pPr algn="ctr" fontAlgn="b"/>
                      <a:r>
                        <a:rPr lang="es-MX" sz="800" b="0" i="0" u="none" strike="noStrike" dirty="0" smtClean="0">
                          <a:solidFill>
                            <a:schemeClr val="accent4">
                              <a:lumMod val="50000"/>
                            </a:schemeClr>
                          </a:solidFill>
                          <a:effectLst/>
                          <a:latin typeface="+mj-lt"/>
                        </a:rPr>
                        <a:t>«BRAVO</a:t>
                      </a:r>
                      <a:r>
                        <a:rPr lang="es-MX" sz="800" b="0" i="0" u="none" strike="noStrike" baseline="0" dirty="0" smtClean="0">
                          <a:solidFill>
                            <a:schemeClr val="accent4">
                              <a:lumMod val="50000"/>
                            </a:schemeClr>
                          </a:solidFill>
                          <a:effectLst/>
                          <a:latin typeface="+mj-lt"/>
                        </a:rPr>
                        <a:t> EN REUNIÓN»</a:t>
                      </a:r>
                      <a:endParaRPr lang="es-MX" sz="800" b="0" i="0" u="none" strike="noStrike" dirty="0">
                        <a:solidFill>
                          <a:schemeClr val="accent4">
                            <a:lumMod val="50000"/>
                          </a:schemeClr>
                        </a:solidFill>
                        <a:effectLst/>
                        <a:latin typeface="+mj-lt"/>
                      </a:endParaRPr>
                    </a:p>
                  </a:txBody>
                  <a:tcPr marL="9525" marR="9525" marT="9525" marB="0" anchor="ctr">
                    <a:solidFill>
                      <a:srgbClr val="F2E5FF">
                        <a:alpha val="44000"/>
                      </a:srgbClr>
                    </a:solidFill>
                  </a:tcPr>
                </a:tc>
                <a:tc vMerge="1">
                  <a:txBody>
                    <a:bodyPr/>
                    <a:lstStyle/>
                    <a:p>
                      <a:endParaRPr lang="es-MX" dirty="0"/>
                    </a:p>
                  </a:txBody>
                  <a:tcPr>
                    <a:solidFill>
                      <a:srgbClr val="F2E5FF">
                        <a:alpha val="44000"/>
                      </a:srgbClr>
                    </a:solidFill>
                  </a:tcPr>
                </a:tc>
              </a:tr>
              <a:tr h="0">
                <a:tc rowSpan="2">
                  <a:txBody>
                    <a:bodyPr/>
                    <a:lstStyle/>
                    <a:p>
                      <a:pPr algn="ctr" fontAlgn="b"/>
                      <a:r>
                        <a:rPr lang="es-MX" sz="700" b="0" i="0" u="none" strike="noStrike" dirty="0" smtClean="0">
                          <a:solidFill>
                            <a:srgbClr val="000000"/>
                          </a:solidFill>
                          <a:effectLst/>
                          <a:latin typeface="Arial" pitchFamily="34" charset="0"/>
                          <a:cs typeface="Arial" pitchFamily="34" charset="0"/>
                        </a:rPr>
                        <a:t>106</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27-MAYO</a:t>
                      </a:r>
                    </a:p>
                  </a:txBody>
                  <a:tcPr marL="6183" marR="6183" marT="6183" marB="0" anchor="ctr" horzOverflow="overflow">
                    <a:solidFill>
                      <a:srgbClr val="F2E5FF">
                        <a:alpha val="44000"/>
                      </a:srgbClr>
                    </a:solidFill>
                  </a:tcPr>
                </a:tc>
                <a:tc rowSpan="2">
                  <a:txBody>
                    <a:bodyPr/>
                    <a:lstStyle/>
                    <a:p>
                      <a:pPr algn="ctr">
                        <a:spcAft>
                          <a:spcPts val="0"/>
                        </a:spcAft>
                      </a:pPr>
                      <a:r>
                        <a:rPr kumimoji="0" lang="es-MX" sz="800" b="0" i="0" u="none" strike="noStrike" kern="1200" cap="none" normalizeH="0" baseline="0" dirty="0">
                          <a:ln>
                            <a:noFill/>
                          </a:ln>
                          <a:solidFill>
                            <a:srgbClr val="000000"/>
                          </a:solidFill>
                          <a:effectLst/>
                          <a:latin typeface="+mn-lt"/>
                          <a:ea typeface="Geneva" charset="-128"/>
                          <a:cs typeface="Arial" pitchFamily="34" charset="0"/>
                        </a:rPr>
                        <a:t>XLIII</a:t>
                      </a:r>
                    </a:p>
                  </a:txBody>
                  <a:tcPr marL="68580" marR="68580" marT="0" marB="0" anchor="ctr">
                    <a:solidFill>
                      <a:srgbClr val="F2E5FF">
                        <a:alpha val="44000"/>
                      </a:srgbClr>
                    </a:solidFill>
                  </a:tcPr>
                </a:tc>
                <a:tc rowSpan="2">
                  <a:txBody>
                    <a:bodyPr/>
                    <a:lstStyle/>
                    <a:p>
                      <a:pPr algn="ctr">
                        <a:spcAft>
                          <a:spcPts val="0"/>
                        </a:spcAft>
                      </a:pPr>
                      <a:r>
                        <a:rPr kumimoji="0" lang="es-MX" sz="800" b="0" i="0" u="none" strike="noStrike" kern="1200" cap="none" normalizeH="0" baseline="0" dirty="0">
                          <a:ln>
                            <a:noFill/>
                          </a:ln>
                          <a:solidFill>
                            <a:srgbClr val="000000"/>
                          </a:solidFill>
                          <a:effectLst/>
                          <a:latin typeface="+mn-lt"/>
                          <a:ea typeface="Geneva" charset="-128"/>
                          <a:cs typeface="Arial" pitchFamily="34" charset="0"/>
                        </a:rPr>
                        <a:t>CUAUTITLÁN IZCALLI</a:t>
                      </a:r>
                    </a:p>
                  </a:txBody>
                  <a:tcPr marL="68580" marR="68580" marT="0" marB="0" anchor="ctr">
                    <a:solidFill>
                      <a:srgbClr val="F2E5FF">
                        <a:alpha val="44000"/>
                      </a:srgbClr>
                    </a:solidFill>
                  </a:tcPr>
                </a:tc>
                <a:tc rowSpan="2">
                  <a:txBody>
                    <a:bodyPr/>
                    <a:lstStyle/>
                    <a:p>
                      <a:pPr algn="ctr">
                        <a:spcAft>
                          <a:spcPts val="0"/>
                        </a:spcAft>
                      </a:pPr>
                      <a:r>
                        <a:rPr kumimoji="0" lang="es-ES" sz="800" b="0" i="0" u="none" strike="noStrike" kern="1200" cap="none" normalizeH="0" baseline="0" dirty="0">
                          <a:ln>
                            <a:noFill/>
                          </a:ln>
                          <a:solidFill>
                            <a:srgbClr val="000000"/>
                          </a:solidFill>
                          <a:effectLst/>
                          <a:latin typeface="+mn-lt"/>
                          <a:ea typeface="Geneva" charset="-128"/>
                          <a:cs typeface="Arial" pitchFamily="34" charset="0"/>
                        </a:rPr>
                        <a:t>CINEPOLIS LUNA PARK</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4</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¿QUÉ PASÓ AYER?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smtClean="0">
                          <a:ln>
                            <a:noFill/>
                          </a:ln>
                          <a:solidFill>
                            <a:srgbClr val="000000"/>
                          </a:solidFill>
                          <a:effectLst/>
                          <a:latin typeface="+mn-lt"/>
                          <a:ea typeface="Geneva" charset="-128"/>
                          <a:cs typeface="Arial" pitchFamily="34" charset="0"/>
                        </a:rPr>
                        <a:t>SE ENCONTRÓ PROPAGANDA ELECTORAL</a:t>
                      </a:r>
                      <a:endParaRPr kumimoji="0" lang="es-ES" sz="750" b="1"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ES" sz="800" kern="1200" dirty="0" smtClean="0">
                          <a:solidFill>
                            <a:schemeClr val="accent4">
                              <a:lumMod val="50000"/>
                            </a:schemeClr>
                          </a:solidFill>
                          <a:effectLst/>
                          <a:latin typeface="+mj-lt"/>
                          <a:ea typeface="+mn-ea"/>
                          <a:cs typeface="+mn-cs"/>
                        </a:rPr>
                        <a:t>ALFREDO CERÓN MARTÍNEZ</a:t>
                      </a:r>
                      <a:endParaRPr kumimoji="0" lang="es-MX" sz="800" b="0" i="0" u="none" strike="noStrike" cap="none" normalizeH="0" baseline="0" dirty="0" smtClean="0">
                        <a:ln>
                          <a:noFill/>
                        </a:ln>
                        <a:solidFill>
                          <a:schemeClr val="accent4">
                            <a:lumMod val="50000"/>
                          </a:schemeClr>
                        </a:solidFill>
                        <a:effectLst/>
                        <a:latin typeface="+mj-lt"/>
                        <a:ea typeface="Geneva" charset="-128"/>
                      </a:endParaRPr>
                    </a:p>
                  </a:txBody>
                  <a:tcPr marL="6183" marR="6183" marT="6183" marB="0" anchor="ctr" horzOverflow="overflow">
                    <a:solidFill>
                      <a:srgbClr val="F2E5FF">
                        <a:alpha val="44000"/>
                      </a:srgbClr>
                    </a:solidFill>
                  </a:tcPr>
                </a:tc>
              </a:tr>
              <a:tr h="0">
                <a:tc vMerge="1">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endParaRPr kumimoji="0" lang="es-MX" sz="700" b="0" i="0" u="none" strike="noStrike" kern="1200" cap="none" spc="0" normalizeH="0" baseline="0" dirty="0">
                        <a:ln>
                          <a:noFill/>
                        </a:ln>
                        <a:solidFill>
                          <a:schemeClr val="accent4">
                            <a:lumMod val="50000"/>
                          </a:schemeClr>
                        </a:solidFill>
                        <a:effectLst/>
                        <a:uLnTx/>
                        <a:uFillTx/>
                        <a:latin typeface="Arial" pitchFamily="34" charset="0"/>
                        <a:ea typeface="Geneva" charset="-128"/>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u="none" strike="noStrike" cap="none" normalizeH="0" baseline="0" dirty="0" smtClean="0">
                          <a:ln>
                            <a:noFill/>
                          </a:ln>
                          <a:solidFill>
                            <a:schemeClr val="accent4">
                              <a:lumMod val="50000"/>
                            </a:schemeClr>
                          </a:solidFill>
                          <a:effectLst/>
                        </a:rPr>
                        <a:t>«INSEGURIDAD Y TRANSPORTE PÚBLICO»</a:t>
                      </a:r>
                      <a:endParaRPr kumimoji="0" lang="es-MX" sz="800" b="0" i="0" u="none" strike="noStrike" cap="none" normalizeH="0" baseline="0" dirty="0" smtClean="0">
                        <a:ln>
                          <a:noFill/>
                        </a:ln>
                        <a:solidFill>
                          <a:schemeClr val="accent4">
                            <a:lumMod val="50000"/>
                          </a:schemeClr>
                        </a:solidFill>
                        <a:effectLst/>
                        <a:latin typeface="Arial" charset="0"/>
                        <a:ea typeface="Geneva" charset="-128"/>
                      </a:endParaRP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0">
                <a:tc>
                  <a:txBody>
                    <a:bodyPr/>
                    <a:lstStyle/>
                    <a:p>
                      <a:pPr algn="ctr" fontAlgn="ctr"/>
                      <a:r>
                        <a:rPr lang="es-MX" sz="800" b="0" i="0" u="none" strike="noStrike">
                          <a:solidFill>
                            <a:srgbClr val="000000"/>
                          </a:solidFill>
                          <a:effectLst/>
                          <a:latin typeface="Calibri"/>
                        </a:rPr>
                        <a:t>107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27-MAYO</a:t>
                      </a:r>
                    </a:p>
                  </a:txBody>
                  <a:tcPr marL="6183" marR="6183" marT="6183" marB="0" anchor="ctr" horzOverflow="overflow">
                    <a:solidFill>
                      <a:srgbClr val="F2E5FF">
                        <a:alpha val="44000"/>
                      </a:srgbClr>
                    </a:solidFill>
                  </a:tcPr>
                </a:tc>
                <a:tc>
                  <a:txBody>
                    <a:bodyPr/>
                    <a:lstStyle/>
                    <a:p>
                      <a:pPr algn="ctr">
                        <a:spcAft>
                          <a:spcPts val="0"/>
                        </a:spcAft>
                      </a:pPr>
                      <a:r>
                        <a:rPr kumimoji="0" lang="es-MX" sz="800" b="0" i="0" u="none" strike="noStrike" kern="1200" cap="none" normalizeH="0" baseline="0" dirty="0">
                          <a:ln>
                            <a:noFill/>
                          </a:ln>
                          <a:solidFill>
                            <a:srgbClr val="000000"/>
                          </a:solidFill>
                          <a:effectLst/>
                          <a:latin typeface="+mn-lt"/>
                          <a:ea typeface="Geneva" charset="-128"/>
                          <a:cs typeface="Arial" pitchFamily="34" charset="0"/>
                        </a:rPr>
                        <a:t>IV</a:t>
                      </a:r>
                    </a:p>
                  </a:txBody>
                  <a:tcPr marL="68580" marR="68580" marT="0" marB="0" anchor="ctr">
                    <a:solidFill>
                      <a:srgbClr val="F2E5FF">
                        <a:alpha val="44000"/>
                      </a:srgbClr>
                    </a:solidFill>
                  </a:tcPr>
                </a:tc>
                <a:tc>
                  <a:txBody>
                    <a:bodyPr/>
                    <a:lstStyle/>
                    <a:p>
                      <a:pPr algn="ctr">
                        <a:spcAft>
                          <a:spcPts val="0"/>
                        </a:spcAft>
                      </a:pPr>
                      <a:r>
                        <a:rPr kumimoji="0" lang="es-MX" sz="800" b="0" i="0" u="none" strike="noStrike" kern="1200" cap="none" normalizeH="0" baseline="0" dirty="0">
                          <a:ln>
                            <a:noFill/>
                          </a:ln>
                          <a:solidFill>
                            <a:srgbClr val="000000"/>
                          </a:solidFill>
                          <a:effectLst/>
                          <a:latin typeface="+mn-lt"/>
                          <a:ea typeface="Geneva" charset="-128"/>
                          <a:cs typeface="Arial" pitchFamily="34" charset="0"/>
                        </a:rPr>
                        <a:t>LERMA</a:t>
                      </a:r>
                    </a:p>
                  </a:txBody>
                  <a:tcPr marL="68580" marR="68580" marT="0" marB="0" anchor="ctr">
                    <a:solidFill>
                      <a:srgbClr val="F2E5FF">
                        <a:alpha val="44000"/>
                      </a:srgbClr>
                    </a:solidFill>
                  </a:tcPr>
                </a:tc>
                <a:tc>
                  <a:txBody>
                    <a:bodyPr/>
                    <a:lstStyle/>
                    <a:p>
                      <a:pPr algn="ctr">
                        <a:spcAft>
                          <a:spcPts val="0"/>
                        </a:spcAft>
                      </a:pPr>
                      <a:r>
                        <a:rPr kumimoji="0" lang="es-ES" sz="800" b="0" i="0" u="none" strike="noStrike" kern="1200" cap="none" normalizeH="0" baseline="0" dirty="0">
                          <a:ln>
                            <a:noFill/>
                          </a:ln>
                          <a:solidFill>
                            <a:srgbClr val="000000"/>
                          </a:solidFill>
                          <a:effectLst/>
                          <a:latin typeface="+mn-lt"/>
                          <a:ea typeface="Geneva" charset="-128"/>
                          <a:cs typeface="Arial" pitchFamily="34" charset="0"/>
                        </a:rPr>
                        <a:t>CINEMAS LERMA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3</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¿QUÉ PASÓ AYER?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ERUVIEL ÁVILA VILLEGAS</a:t>
                      </a:r>
                    </a:p>
                  </a:txBody>
                  <a:tcPr marL="6183" marR="6183" marT="6183" marB="0" anchor="ctr" horzOverflow="overflow">
                    <a:solidFill>
                      <a:srgbClr val="F2E5FF">
                        <a:alpha val="44000"/>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ES" sz="800" kern="1200" dirty="0" smtClean="0">
                          <a:solidFill>
                            <a:schemeClr val="accent4">
                              <a:lumMod val="50000"/>
                            </a:schemeClr>
                          </a:solidFill>
                          <a:effectLst/>
                          <a:latin typeface="+mj-lt"/>
                          <a:ea typeface="+mn-ea"/>
                          <a:cs typeface="+mn-cs"/>
                        </a:rPr>
                        <a:t>JESICA A. REYNA VÁZQUEZ</a:t>
                      </a:r>
                      <a:endParaRPr kumimoji="0" lang="es-MX" sz="800" b="0" i="0" u="none" strike="noStrike" cap="none" normalizeH="0" baseline="0" dirty="0" smtClean="0">
                        <a:ln>
                          <a:noFill/>
                        </a:ln>
                        <a:solidFill>
                          <a:schemeClr val="accent4">
                            <a:lumMod val="50000"/>
                          </a:schemeClr>
                        </a:solidFill>
                        <a:effectLst/>
                        <a:latin typeface="+mj-lt"/>
                        <a:ea typeface="Geneva" charset="-128"/>
                      </a:endParaRP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108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27-MAYO</a:t>
                      </a:r>
                    </a:p>
                  </a:txBody>
                  <a:tcPr marL="6183" marR="6183" marT="6183" marB="0" anchor="ctr" horzOverflow="overflow">
                    <a:solidFill>
                      <a:srgbClr val="F2E5FF">
                        <a:alpha val="44000"/>
                      </a:srgbClr>
                    </a:solidFill>
                  </a:tcPr>
                </a:tc>
                <a:tc>
                  <a:txBody>
                    <a:bodyPr/>
                    <a:lstStyle/>
                    <a:p>
                      <a:pPr algn="ctr">
                        <a:spcAft>
                          <a:spcPts val="0"/>
                        </a:spcAf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XXXVII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algn="ctr">
                        <a:spcAft>
                          <a:spcPts val="0"/>
                        </a:spcAft>
                      </a:pPr>
                      <a:r>
                        <a:rPr kumimoji="0" lang="es-MX" sz="800" b="0" i="0" u="none" strike="noStrike" kern="1200" cap="none" normalizeH="0" baseline="0" dirty="0">
                          <a:ln>
                            <a:noFill/>
                          </a:ln>
                          <a:solidFill>
                            <a:srgbClr val="000000"/>
                          </a:solidFill>
                          <a:effectLst/>
                          <a:latin typeface="+mn-lt"/>
                          <a:ea typeface="Geneva" charset="-128"/>
                          <a:cs typeface="Arial" pitchFamily="34" charset="0"/>
                        </a:rPr>
                        <a:t>TLALNEPANTLA</a:t>
                      </a:r>
                    </a:p>
                  </a:txBody>
                  <a:tcPr marL="68580" marR="68580" marT="0" marB="0" anchor="ctr">
                    <a:solidFill>
                      <a:srgbClr val="F2E5FF">
                        <a:alpha val="44000"/>
                      </a:srgbClr>
                    </a:solidFill>
                  </a:tcPr>
                </a:tc>
                <a:tc>
                  <a:txBody>
                    <a:bodyPr/>
                    <a:lstStyle/>
                    <a:p>
                      <a:pPr algn="ctr">
                        <a:spcAft>
                          <a:spcPts val="0"/>
                        </a:spcAft>
                      </a:pPr>
                      <a:r>
                        <a:rPr kumimoji="0" lang="es-ES" sz="800" b="0" i="0" u="none" strike="noStrike" kern="1200" cap="none" normalizeH="0" baseline="0" dirty="0">
                          <a:ln>
                            <a:noFill/>
                          </a:ln>
                          <a:solidFill>
                            <a:srgbClr val="000000"/>
                          </a:solidFill>
                          <a:effectLst/>
                          <a:latin typeface="+mn-lt"/>
                          <a:ea typeface="Geneva" charset="-128"/>
                          <a:cs typeface="Arial" pitchFamily="34" charset="0"/>
                        </a:rPr>
                        <a:t>CINEMEX VALLE DORADO</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9</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4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j-lt"/>
                          <a:ea typeface="Geneva" charset="-128"/>
                        </a:rPr>
                        <a:t>ERUVIEL ÁVILA VILLEGAS</a:t>
                      </a:r>
                    </a:p>
                  </a:txBody>
                  <a:tcPr marL="6183" marR="6183" marT="6183" marB="0" anchor="ctr" horzOverflow="overflow">
                    <a:solidFill>
                      <a:srgbClr val="F2E5FF">
                        <a:alpha val="44000"/>
                      </a:srgb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ES" sz="800" kern="1200" dirty="0" smtClean="0">
                          <a:solidFill>
                            <a:schemeClr val="accent4">
                              <a:lumMod val="50000"/>
                            </a:schemeClr>
                          </a:solidFill>
                          <a:effectLst/>
                          <a:latin typeface="+mj-lt"/>
                          <a:ea typeface="+mn-ea"/>
                          <a:cs typeface="+mn-cs"/>
                        </a:rPr>
                        <a:t>GUSTAVO A. GARCÍA VARÓN</a:t>
                      </a:r>
                      <a:endParaRPr kumimoji="0" lang="es-MX" sz="800" b="0" i="0" u="none" strike="noStrike" cap="none" normalizeH="0" baseline="0" dirty="0" smtClean="0">
                        <a:ln>
                          <a:noFill/>
                        </a:ln>
                        <a:solidFill>
                          <a:schemeClr val="accent4">
                            <a:lumMod val="50000"/>
                          </a:schemeClr>
                        </a:solidFill>
                        <a:effectLst/>
                        <a:latin typeface="+mj-lt"/>
                        <a:ea typeface="Geneva" charset="-128"/>
                      </a:endParaRP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109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28-MAYO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XXXV</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METEPEC</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GALERÍAS METEPEC</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5</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 DEFENSOR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ES" sz="800" kern="1200" dirty="0" smtClean="0">
                          <a:solidFill>
                            <a:schemeClr val="accent4">
                              <a:lumMod val="50000"/>
                            </a:schemeClr>
                          </a:solidFill>
                          <a:effectLst/>
                          <a:latin typeface="+mj-lt"/>
                          <a:ea typeface="+mn-ea"/>
                          <a:cs typeface="+mn-cs"/>
                        </a:rPr>
                        <a:t>JOSÉ SANTOS BARAJAS LÓPEZ</a:t>
                      </a:r>
                      <a:endParaRPr kumimoji="0" lang="es-MX" sz="800" b="0" i="0" u="none" strike="noStrike" cap="none" normalizeH="0" baseline="0" dirty="0" smtClean="0">
                        <a:ln>
                          <a:noFill/>
                        </a:ln>
                        <a:solidFill>
                          <a:schemeClr val="accent4">
                            <a:lumMod val="50000"/>
                          </a:schemeClr>
                        </a:solidFill>
                        <a:effectLst/>
                        <a:latin typeface="+mj-lt"/>
                        <a:ea typeface="Geneva" charset="-128"/>
                      </a:endParaRPr>
                    </a:p>
                  </a:txBody>
                  <a:tcPr marL="6183" marR="6183" marT="6184" marB="0" anchor="ctr" horzOverflow="overflow">
                    <a:solidFill>
                      <a:srgbClr val="F2E5FF">
                        <a:alpha val="44000"/>
                      </a:srgbClr>
                    </a:solidFill>
                  </a:tcPr>
                </a:tc>
              </a:tr>
              <a:tr h="0">
                <a:tc rowSpan="2">
                  <a:txBody>
                    <a:bodyPr/>
                    <a:lstStyle/>
                    <a:p>
                      <a:pPr algn="ctr" fontAlgn="ctr"/>
                      <a:r>
                        <a:rPr lang="es-MX" sz="800" b="0" i="0" u="none" strike="noStrike" dirty="0" smtClean="0">
                          <a:solidFill>
                            <a:srgbClr val="000000"/>
                          </a:solidFill>
                          <a:effectLst/>
                          <a:latin typeface="Calibri"/>
                        </a:rPr>
                        <a:t>110</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28-MAYO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XXXV</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METEPEC</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GALERÍAS METEPEC</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10</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AGUA PARA ELEFANTES</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ES" sz="800" kern="1200" dirty="0" smtClean="0">
                          <a:solidFill>
                            <a:schemeClr val="accent4">
                              <a:lumMod val="50000"/>
                            </a:schemeClr>
                          </a:solidFill>
                          <a:effectLst/>
                          <a:latin typeface="+mj-lt"/>
                          <a:ea typeface="+mn-ea"/>
                          <a:cs typeface="+mn-cs"/>
                        </a:rPr>
                        <a:t>NORMA GARCÍA GONZÁLEZ </a:t>
                      </a:r>
                      <a:endParaRPr kumimoji="0" lang="es-MX" sz="800" b="0" i="0" u="none" strike="noStrike" cap="none" normalizeH="0" baseline="0" dirty="0" smtClean="0">
                        <a:ln>
                          <a:noFill/>
                        </a:ln>
                        <a:solidFill>
                          <a:schemeClr val="accent4">
                            <a:lumMod val="50000"/>
                          </a:schemeClr>
                        </a:solidFill>
                        <a:effectLst/>
                        <a:latin typeface="+mj-lt"/>
                        <a:ea typeface="Geneva" charset="-128"/>
                      </a:endParaRPr>
                    </a:p>
                  </a:txBody>
                  <a:tcPr marL="6183" marR="6183" marT="6184" marB="0" anchor="ctr" horzOverflow="overflow">
                    <a:solidFill>
                      <a:srgbClr val="F2E5FF">
                        <a:alpha val="44000"/>
                      </a:srgbClr>
                    </a:solidFill>
                  </a:tcPr>
                </a:tc>
              </a:tr>
              <a:tr h="0">
                <a:tc vMerge="1">
                  <a:txBody>
                    <a:bodyPr/>
                    <a:lstStyle/>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u="none" strike="noStrike" cap="none" normalizeH="0" baseline="0" dirty="0" smtClean="0">
                          <a:ln>
                            <a:noFill/>
                          </a:ln>
                          <a:solidFill>
                            <a:schemeClr val="accent4">
                              <a:lumMod val="50000"/>
                            </a:schemeClr>
                          </a:solidFill>
                          <a:effectLst/>
                        </a:rPr>
                        <a:t>«INSEGURIDAD Y TRANSPORTE PÚBLICO»</a:t>
                      </a:r>
                      <a:endParaRPr kumimoji="0" lang="es-MX" sz="800" b="0" i="0" u="none" strike="noStrike" cap="none" normalizeH="0" baseline="0" dirty="0" smtClean="0">
                        <a:ln>
                          <a:noFill/>
                        </a:ln>
                        <a:solidFill>
                          <a:schemeClr val="accent4">
                            <a:lumMod val="50000"/>
                          </a:schemeClr>
                        </a:solidFill>
                        <a:effectLst/>
                        <a:latin typeface="Arial" charset="0"/>
                        <a:ea typeface="Geneva" charset="-128"/>
                      </a:endParaRP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0">
                <a:tc rowSpan="2">
                  <a:txBody>
                    <a:bodyPr/>
                    <a:lstStyle/>
                    <a:p>
                      <a:pPr algn="ctr" fontAlgn="b"/>
                      <a:r>
                        <a:rPr lang="es-MX" sz="700" b="0" i="0" u="none" strike="noStrike" dirty="0" smtClean="0">
                          <a:solidFill>
                            <a:srgbClr val="000000"/>
                          </a:solidFill>
                          <a:effectLst/>
                          <a:latin typeface="Arial" pitchFamily="34" charset="0"/>
                          <a:cs typeface="Arial" pitchFamily="34" charset="0"/>
                        </a:rPr>
                        <a:t>111</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28-MAYO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GRAND PLAZA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4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ES" sz="800" kern="1200" dirty="0" smtClean="0">
                          <a:solidFill>
                            <a:schemeClr val="accent4">
                              <a:lumMod val="50000"/>
                            </a:schemeClr>
                          </a:solidFill>
                          <a:effectLst/>
                          <a:latin typeface="+mj-lt"/>
                          <a:ea typeface="+mn-ea"/>
                          <a:cs typeface="+mn-cs"/>
                        </a:rPr>
                        <a:t>ALICIA M. RODARTE LEAL</a:t>
                      </a:r>
                      <a:endParaRPr kumimoji="0" lang="es-MX" sz="800" b="0" i="0" u="none" strike="noStrike" cap="none" normalizeH="0" baseline="0" dirty="0" smtClean="0">
                        <a:ln>
                          <a:noFill/>
                        </a:ln>
                        <a:solidFill>
                          <a:schemeClr val="accent4">
                            <a:lumMod val="50000"/>
                          </a:schemeClr>
                        </a:solidFill>
                        <a:effectLst/>
                        <a:latin typeface="+mj-lt"/>
                        <a:ea typeface="Geneva" charset="-128"/>
                      </a:endParaRPr>
                    </a:p>
                  </a:txBody>
                  <a:tcPr marL="6183" marR="6183" marT="6184" marB="0" anchor="ctr" horzOverflow="overflow">
                    <a:solidFill>
                      <a:srgbClr val="F2E5FF">
                        <a:alpha val="44000"/>
                      </a:srgbClr>
                    </a:solidFill>
                  </a:tcPr>
                </a:tc>
              </a:tr>
              <a:tr h="0">
                <a:tc vMerge="1">
                  <a:txBody>
                    <a:bodyPr/>
                    <a:lstStyle/>
                    <a:p>
                      <a:pPr algn="ctr" fontAlgn="b"/>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u="none" strike="noStrike" cap="none" normalizeH="0" baseline="0" dirty="0" smtClean="0">
                          <a:ln>
                            <a:noFill/>
                          </a:ln>
                          <a:solidFill>
                            <a:schemeClr val="accent4">
                              <a:lumMod val="50000"/>
                            </a:schemeClr>
                          </a:solidFill>
                          <a:effectLst/>
                        </a:rPr>
                        <a:t>«INSEGURIDAD Y TRANSPORTE PÚBLICO»</a:t>
                      </a:r>
                      <a:endParaRPr kumimoji="0" lang="es-MX" sz="800" b="0" i="0" u="none" strike="noStrike" cap="none" normalizeH="0" baseline="0" dirty="0" smtClean="0">
                        <a:ln>
                          <a:noFill/>
                        </a:ln>
                        <a:solidFill>
                          <a:schemeClr val="accent4">
                            <a:lumMod val="50000"/>
                          </a:schemeClr>
                        </a:solidFill>
                        <a:effectLst/>
                        <a:latin typeface="Arial" charset="0"/>
                        <a:ea typeface="Geneva" charset="-128"/>
                      </a:endParaRP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0">
                <a:tc rowSpan="2">
                  <a:txBody>
                    <a:bodyPr/>
                    <a:lstStyle/>
                    <a:p>
                      <a:pPr algn="ctr" fontAlgn="b"/>
                      <a:r>
                        <a:rPr lang="es-MX" sz="700" b="0" i="0" u="none" strike="noStrike" dirty="0" smtClean="0">
                          <a:solidFill>
                            <a:srgbClr val="000000"/>
                          </a:solidFill>
                          <a:effectLst/>
                          <a:latin typeface="Arial" pitchFamily="34" charset="0"/>
                          <a:cs typeface="Arial" pitchFamily="34" charset="0"/>
                        </a:rPr>
                        <a:t>112</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28-MAYO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I</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CINÉPOLIS GRAND PLAZA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5</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PIRATAS DEL CARIBE 4 (CLASIFICACIÓN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ES" sz="800" kern="1200" dirty="0" smtClean="0">
                          <a:solidFill>
                            <a:schemeClr val="accent4">
                              <a:lumMod val="50000"/>
                            </a:schemeClr>
                          </a:solidFill>
                          <a:effectLst/>
                          <a:latin typeface="+mj-lt"/>
                          <a:ea typeface="+mn-ea"/>
                          <a:cs typeface="+mn-cs"/>
                        </a:rPr>
                        <a:t>JUAN R. DOMÍNGUEZ PAULÍN</a:t>
                      </a:r>
                      <a:endParaRPr kumimoji="0" lang="es-MX" sz="800" b="0" i="0" u="none" strike="noStrike" kern="1200" cap="none" spc="0" normalizeH="0" baseline="0" dirty="0" smtClean="0">
                        <a:ln>
                          <a:noFill/>
                        </a:ln>
                        <a:solidFill>
                          <a:schemeClr val="accent4">
                            <a:lumMod val="50000"/>
                          </a:schemeClr>
                        </a:solidFill>
                        <a:effectLst/>
                        <a:uLnTx/>
                        <a:uFillTx/>
                        <a:latin typeface="+mj-lt"/>
                        <a:ea typeface="Geneva" charset="-128"/>
                        <a:cs typeface="+mn-cs"/>
                      </a:endParaRPr>
                    </a:p>
                  </a:txBody>
                  <a:tcPr marL="6183" marR="6183" marT="6184" marB="0" anchor="ctr" horzOverflow="overflow">
                    <a:solidFill>
                      <a:srgbClr val="F2E5FF">
                        <a:alpha val="44000"/>
                      </a:srgbClr>
                    </a:solidFill>
                  </a:tcPr>
                </a:tc>
              </a:tr>
              <a:tr h="0">
                <a:tc vMerge="1">
                  <a:txBody>
                    <a:bodyPr/>
                    <a:lstStyle/>
                    <a:p>
                      <a:pPr algn="ctr" fontAlgn="b"/>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j-lt"/>
                          <a:ea typeface="Geneva" charset="-128"/>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u="none" strike="noStrike" cap="none" normalizeH="0" baseline="0" dirty="0" smtClean="0">
                          <a:ln>
                            <a:noFill/>
                          </a:ln>
                          <a:solidFill>
                            <a:schemeClr val="accent4">
                              <a:lumMod val="50000"/>
                            </a:schemeClr>
                          </a:solidFill>
                          <a:effectLst/>
                        </a:rPr>
                        <a:t>«INSEGURIDAD Y TRANSPORTE PÚBLICO»</a:t>
                      </a:r>
                      <a:endParaRPr kumimoji="0" lang="es-MX" sz="800" b="0" i="0" u="none" strike="noStrike" cap="none" normalizeH="0" baseline="0" dirty="0" smtClean="0">
                        <a:ln>
                          <a:noFill/>
                        </a:ln>
                        <a:solidFill>
                          <a:schemeClr val="accent4">
                            <a:lumMod val="50000"/>
                          </a:schemeClr>
                        </a:solidFill>
                        <a:effectLst/>
                        <a:latin typeface="Arial" charset="0"/>
                        <a:ea typeface="Geneva" charset="-128"/>
                      </a:endParaRP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r h="0">
                <a:tc>
                  <a:txBody>
                    <a:bodyPr/>
                    <a:lstStyle/>
                    <a:p>
                      <a:pPr algn="ctr" fontAlgn="b"/>
                      <a:r>
                        <a:rPr lang="es-MX" sz="700" b="0" i="0" u="none" strike="noStrike" dirty="0" smtClean="0">
                          <a:solidFill>
                            <a:srgbClr val="000000"/>
                          </a:solidFill>
                          <a:effectLst/>
                          <a:latin typeface="Arial" pitchFamily="34" charset="0"/>
                          <a:cs typeface="Arial" pitchFamily="34" charset="0"/>
                        </a:rPr>
                        <a:t>113</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29-MAYO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algn="ctr">
                        <a:spcAft>
                          <a:spcPts val="0"/>
                        </a:spcAf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XXXV</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algn="ctr">
                        <a:spcAft>
                          <a:spcPts val="0"/>
                        </a:spcAf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METEPEC</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algn="ctr">
                        <a:spcAft>
                          <a:spcPts val="0"/>
                        </a:spcAf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CINEMEX PABELLÓN METEPEC</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7</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¿QUÉ PASÓ AYER?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j-lt"/>
                          <a:ea typeface="Geneva" charset="-128"/>
                          <a:cs typeface="+mn-cs"/>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9525" marR="9525" marT="9525" marB="0" anchor="ctr">
                    <a:solidFill>
                      <a:srgbClr val="F2E5FF">
                        <a:alpha val="44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800" kern="1200" dirty="0" err="1" smtClean="0">
                          <a:solidFill>
                            <a:schemeClr val="accent4">
                              <a:lumMod val="50000"/>
                            </a:schemeClr>
                          </a:solidFill>
                          <a:effectLst/>
                          <a:latin typeface="+mj-lt"/>
                          <a:ea typeface="+mn-ea"/>
                          <a:cs typeface="+mn-cs"/>
                        </a:rPr>
                        <a:t>MARIELI</a:t>
                      </a:r>
                      <a:r>
                        <a:rPr lang="es-ES" sz="800" kern="1200" dirty="0" smtClean="0">
                          <a:solidFill>
                            <a:schemeClr val="accent4">
                              <a:lumMod val="50000"/>
                            </a:schemeClr>
                          </a:solidFill>
                          <a:effectLst/>
                          <a:latin typeface="+mj-lt"/>
                          <a:ea typeface="+mn-ea"/>
                          <a:cs typeface="+mn-cs"/>
                        </a:rPr>
                        <a:t> FÁTIMA LARA </a:t>
                      </a:r>
                      <a:r>
                        <a:rPr lang="es-ES" sz="800" kern="1200" dirty="0" err="1" smtClean="0">
                          <a:solidFill>
                            <a:schemeClr val="accent4">
                              <a:lumMod val="50000"/>
                            </a:schemeClr>
                          </a:solidFill>
                          <a:effectLst/>
                          <a:latin typeface="+mj-lt"/>
                          <a:ea typeface="+mn-ea"/>
                          <a:cs typeface="+mn-cs"/>
                        </a:rPr>
                        <a:t>TEPICHÍN</a:t>
                      </a:r>
                      <a:endParaRPr lang="es-MX" sz="800" kern="1200" dirty="0" smtClean="0">
                        <a:solidFill>
                          <a:schemeClr val="accent4">
                            <a:lumMod val="50000"/>
                          </a:schemeClr>
                        </a:solidFill>
                        <a:effectLst/>
                        <a:latin typeface="+mj-lt"/>
                        <a:ea typeface="+mn-ea"/>
                        <a:cs typeface="+mn-cs"/>
                      </a:endParaRPr>
                    </a:p>
                  </a:txBody>
                  <a:tcPr marL="9525" marR="9525" marT="9525" marB="0" anchor="ctr">
                    <a:solidFill>
                      <a:srgbClr val="F2E5FF">
                        <a:alpha val="44000"/>
                      </a:srgbClr>
                    </a:solidFill>
                  </a:tcPr>
                </a:tc>
              </a:tr>
              <a:tr h="0">
                <a:tc>
                  <a:txBody>
                    <a:bodyPr/>
                    <a:lstStyle/>
                    <a:p>
                      <a:pPr algn="ctr" fontAlgn="b"/>
                      <a:r>
                        <a:rPr lang="es-MX" sz="700" b="0" i="0" u="none" strike="noStrike" dirty="0" smtClean="0">
                          <a:solidFill>
                            <a:srgbClr val="000000"/>
                          </a:solidFill>
                          <a:effectLst/>
                          <a:latin typeface="Arial" pitchFamily="34" charset="0"/>
                          <a:cs typeface="Arial" pitchFamily="34" charset="0"/>
                        </a:rPr>
                        <a:t>114</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29-MAYO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algn="ctr">
                        <a:spcAft>
                          <a:spcPts val="0"/>
                        </a:spcAf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XXXV</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algn="ctr">
                        <a:spcAft>
                          <a:spcPts val="0"/>
                        </a:spcAf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METEPEC</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algn="ctr">
                        <a:spcAft>
                          <a:spcPts val="0"/>
                        </a:spcAf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CINEMEX PABELLÓN METEPEC</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 DEFENSOR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MX" sz="800" kern="1200" dirty="0" smtClean="0">
                          <a:solidFill>
                            <a:schemeClr val="accent4">
                              <a:lumMod val="50000"/>
                            </a:schemeClr>
                          </a:solidFill>
                          <a:effectLst/>
                          <a:latin typeface="+mj-lt"/>
                          <a:ea typeface="+mn-ea"/>
                          <a:cs typeface="+mn-cs"/>
                        </a:rPr>
                        <a:t>«VIDRIERÍA»</a:t>
                      </a:r>
                    </a:p>
                  </a:txBody>
                  <a:tcPr marL="9525" marR="9525" marT="9525" marB="0" anchor="ctr">
                    <a:solidFill>
                      <a:srgbClr val="F2E5FF">
                        <a:alpha val="44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800" kern="1200" dirty="0" smtClean="0">
                          <a:solidFill>
                            <a:schemeClr val="accent4">
                              <a:lumMod val="50000"/>
                            </a:schemeClr>
                          </a:solidFill>
                          <a:effectLst/>
                          <a:latin typeface="+mj-lt"/>
                          <a:ea typeface="+mn-ea"/>
                          <a:cs typeface="+mn-cs"/>
                        </a:rPr>
                        <a:t>NORMA GARCÍA GONZÁLEZ </a:t>
                      </a:r>
                      <a:endParaRPr lang="es-MX" sz="800" kern="1200" dirty="0" smtClean="0">
                        <a:solidFill>
                          <a:schemeClr val="accent4">
                            <a:lumMod val="50000"/>
                          </a:schemeClr>
                        </a:solidFill>
                        <a:effectLst/>
                        <a:latin typeface="+mj-lt"/>
                        <a:ea typeface="+mn-ea"/>
                        <a:cs typeface="+mn-cs"/>
                      </a:endParaRPr>
                    </a:p>
                  </a:txBody>
                  <a:tcPr marL="9525" marR="9525" marT="9525" marB="0" anchor="ctr">
                    <a:solidFill>
                      <a:srgbClr val="F2E5FF">
                        <a:alpha val="44000"/>
                      </a:srgbClr>
                    </a:solidFill>
                  </a:tcPr>
                </a:tc>
              </a:tr>
              <a:tr h="0">
                <a:tc>
                  <a:txBody>
                    <a:bodyPr/>
                    <a:lstStyle/>
                    <a:p>
                      <a:pPr algn="ctr" fontAlgn="b"/>
                      <a:r>
                        <a:rPr lang="es-MX" sz="700" b="0" i="0" u="none" strike="noStrike" dirty="0" smtClean="0">
                          <a:solidFill>
                            <a:srgbClr val="000000"/>
                          </a:solidFill>
                          <a:effectLst/>
                          <a:latin typeface="Arial" pitchFamily="34" charset="0"/>
                          <a:cs typeface="Arial" pitchFamily="34" charset="0"/>
                        </a:rPr>
                        <a:t>115</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noProof="0" dirty="0" smtClean="0">
                          <a:ln>
                            <a:noFill/>
                          </a:ln>
                          <a:solidFill>
                            <a:srgbClr val="000000"/>
                          </a:solidFill>
                          <a:effectLst/>
                          <a:latin typeface="+mn-lt"/>
                          <a:ea typeface="Geneva" charset="-128"/>
                          <a:cs typeface="Arial" pitchFamily="34" charset="0"/>
                        </a:rPr>
                        <a:t>29-MAYO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a:ln>
                            <a:noFill/>
                          </a:ln>
                          <a:solidFill>
                            <a:srgbClr val="000000"/>
                          </a:solidFill>
                          <a:effectLst/>
                          <a:latin typeface="+mn-lt"/>
                          <a:ea typeface="Geneva" charset="-128"/>
                          <a:cs typeface="Arial" pitchFamily="34" charset="0"/>
                        </a:rPr>
                        <a:t>IV</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a:ln>
                            <a:noFill/>
                          </a:ln>
                          <a:solidFill>
                            <a:srgbClr val="000000"/>
                          </a:solidFill>
                          <a:effectLst/>
                          <a:latin typeface="+mn-lt"/>
                          <a:ea typeface="Geneva" charset="-128"/>
                          <a:cs typeface="Arial" pitchFamily="34" charset="0"/>
                        </a:rPr>
                        <a:t>LERMA</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a:ln>
                            <a:noFill/>
                          </a:ln>
                          <a:solidFill>
                            <a:srgbClr val="000000"/>
                          </a:solidFill>
                          <a:effectLst/>
                          <a:latin typeface="+mn-lt"/>
                          <a:ea typeface="Geneva" charset="-128"/>
                          <a:cs typeface="Arial" pitchFamily="34" charset="0"/>
                        </a:rPr>
                        <a:t>PLAZA SENDERO</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3</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¿QUÉ PASÓ AYER?</a:t>
                      </a:r>
                    </a:p>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JOSÉ SANTOS BARAJAS LÓPEZ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9525" marR="9525" marT="9525" marB="0" anchor="ctr">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26</a:t>
            </a:fld>
            <a:endParaRPr lang="es-ES" dirty="0"/>
          </a:p>
        </p:txBody>
      </p:sp>
    </p:spTree>
    <p:extLst>
      <p:ext uri="{BB962C8B-B14F-4D97-AF65-F5344CB8AC3E}">
        <p14:creationId xmlns:p14="http://schemas.microsoft.com/office/powerpoint/2010/main" val="34448693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719550455"/>
              </p:ext>
            </p:extLst>
          </p:nvPr>
        </p:nvGraphicFramePr>
        <p:xfrm>
          <a:off x="323528" y="605864"/>
          <a:ext cx="8622991" cy="5773740"/>
        </p:xfrm>
        <a:graphic>
          <a:graphicData uri="http://schemas.openxmlformats.org/drawingml/2006/table">
            <a:tbl>
              <a:tblPr>
                <a:effectLst/>
                <a:tableStyleId>{C4B1156A-380E-4F78-BDF5-A606A8083BF9}</a:tableStyleId>
              </a:tblPr>
              <a:tblGrid>
                <a:gridCol w="176889"/>
                <a:gridCol w="575604"/>
                <a:gridCol w="372110"/>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0">
                <a:tc>
                  <a:txBody>
                    <a:bodyPr/>
                    <a:lstStyle/>
                    <a:p>
                      <a:pPr algn="ctr" fontAlgn="ctr"/>
                      <a:r>
                        <a:rPr lang="es-MX" sz="800" b="0" i="0" u="none" strike="noStrike">
                          <a:solidFill>
                            <a:srgbClr val="000000"/>
                          </a:solidFill>
                          <a:effectLst/>
                          <a:latin typeface="Calibri"/>
                        </a:rPr>
                        <a:t>116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3-JUNIO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CHEDRAUI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a:t>
                      </a: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MEN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MA. E. DAFNE SALAZAR MÉNDEZ</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117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smtClean="0">
                          <a:ln>
                            <a:noFill/>
                          </a:ln>
                          <a:solidFill>
                            <a:srgbClr val="000000"/>
                          </a:solidFill>
                          <a:effectLst/>
                          <a:latin typeface="+mn-lt"/>
                          <a:ea typeface="Geneva" charset="-128"/>
                          <a:cs typeface="Arial" pitchFamily="34" charset="0"/>
                        </a:rPr>
                        <a:t>3-JUNIO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CHEDRAUI</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4</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PIRATAS DEL CARIBE 4 </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ELVA MARISOL FUENTES ESTRADA</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118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smtClean="0">
                          <a:ln>
                            <a:noFill/>
                          </a:ln>
                          <a:solidFill>
                            <a:srgbClr val="000000"/>
                          </a:solidFill>
                          <a:effectLst/>
                          <a:latin typeface="+mn-lt"/>
                          <a:ea typeface="Geneva" charset="-128"/>
                          <a:cs typeface="Arial" pitchFamily="34" charset="0"/>
                        </a:rPr>
                        <a:t>3-JUNIO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CHEDRAUI</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a:t>
                      </a: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MEN</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PEDRO SALGADO VALDÉS</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119</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3-JUNIO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PLATINO ZONA ESMERALDA</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P3</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KUNG FU PANDA 2</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AA)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CÉSAR </a:t>
                      </a:r>
                      <a:r>
                        <a:rPr kumimoji="0" lang="es-ES" sz="800" b="0" i="0" u="none" strike="noStrike" kern="1200" cap="none" normalizeH="0" baseline="0" dirty="0" err="1" smtClean="0">
                          <a:ln>
                            <a:noFill/>
                          </a:ln>
                          <a:solidFill>
                            <a:srgbClr val="000000"/>
                          </a:solidFill>
                          <a:effectLst/>
                          <a:latin typeface="+mn-lt"/>
                          <a:ea typeface="Geneva" charset="-128"/>
                          <a:cs typeface="Arial" pitchFamily="34" charset="0"/>
                        </a:rPr>
                        <a:t>GEOVANNI</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 PINEDA JIMÉNEZ</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120</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4-JUNIO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PLAZA </a:t>
                      </a: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SANTÍN</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7</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a:t>
                      </a: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MEN</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JÉSICA ANGÉLICA REYNA VÁZQUEZ</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121</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smtClean="0">
                          <a:ln>
                            <a:noFill/>
                          </a:ln>
                          <a:solidFill>
                            <a:srgbClr val="000000"/>
                          </a:solidFill>
                          <a:effectLst/>
                          <a:latin typeface="+mn-lt"/>
                          <a:ea typeface="Geneva" charset="-128"/>
                          <a:cs typeface="Arial" pitchFamily="34" charset="0"/>
                        </a:rPr>
                        <a:t>4-JUNIO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CHEDRAUI</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3</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PIRATAS DEL CARIBE 4 </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PEDRO SALGADO VALDÉS</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122</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smtClean="0">
                          <a:ln>
                            <a:noFill/>
                          </a:ln>
                          <a:solidFill>
                            <a:srgbClr val="000000"/>
                          </a:solidFill>
                          <a:effectLst/>
                          <a:latin typeface="+mn-lt"/>
                          <a:ea typeface="Geneva" charset="-128"/>
                          <a:cs typeface="Arial" pitchFamily="34" charset="0"/>
                        </a:rPr>
                        <a:t>4-JUNIO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XIII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ATLACOMULCO</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ATLACOMULCO</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PIRATAS DEL CARIBE 4</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ALEJANDRO MORENO MONROY</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123</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smtClean="0">
                          <a:ln>
                            <a:noFill/>
                          </a:ln>
                          <a:solidFill>
                            <a:srgbClr val="000000"/>
                          </a:solidFill>
                          <a:effectLst/>
                          <a:latin typeface="+mn-lt"/>
                          <a:ea typeface="Geneva" charset="-128"/>
                          <a:cs typeface="Arial" pitchFamily="34" charset="0"/>
                        </a:rPr>
                        <a:t>4-JUNIO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XVI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ATIZAPÁN DE ZARAGOZA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CINÉPOLIS GALERÍAS ATIZAPÁN</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2</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¿QUÉ PASÓ AYER?</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smtClean="0">
                          <a:ln>
                            <a:noFill/>
                          </a:ln>
                          <a:solidFill>
                            <a:srgbClr val="000000"/>
                          </a:solidFill>
                          <a:effectLst/>
                          <a:latin typeface="+mn-lt"/>
                          <a:ea typeface="Geneva" charset="-128"/>
                          <a:cs typeface="Arial" pitchFamily="34" charset="0"/>
                        </a:rPr>
                        <a:t>SE ENCONTRÓ PROPAGANDA ELECTORAL</a:t>
                      </a:r>
                      <a:endParaRPr kumimoji="0" lang="es-ES" sz="750" b="1"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CÉSAR </a:t>
                      </a: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GEOVANNI</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PINEDA RODRÍGUEZ</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124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4-JUNIO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a:ln>
                            <a:noFill/>
                          </a:ln>
                          <a:solidFill>
                            <a:srgbClr val="000000"/>
                          </a:solidFill>
                          <a:effectLst/>
                          <a:latin typeface="+mn-lt"/>
                          <a:ea typeface="Geneva" charset="-128"/>
                          <a:cs typeface="Arial" pitchFamily="34" charset="0"/>
                        </a:rPr>
                        <a:t>XXVII</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a:ln>
                            <a:noFill/>
                          </a:ln>
                          <a:solidFill>
                            <a:srgbClr val="000000"/>
                          </a:solidFill>
                          <a:effectLst/>
                          <a:latin typeface="+mn-lt"/>
                          <a:ea typeface="Geneva" charset="-128"/>
                          <a:cs typeface="Arial" pitchFamily="34" charset="0"/>
                        </a:rPr>
                        <a:t>CHALCO</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a:ln>
                            <a:noFill/>
                          </a:ln>
                          <a:solidFill>
                            <a:srgbClr val="000000"/>
                          </a:solidFill>
                          <a:effectLst/>
                          <a:latin typeface="+mn-lt"/>
                          <a:ea typeface="Geneva" charset="-128"/>
                          <a:cs typeface="Arial" pitchFamily="34" charset="0"/>
                        </a:rPr>
                        <a:t>LUMIERE</a:t>
                      </a:r>
                      <a:r>
                        <a:rPr kumimoji="0" lang="es-ES" sz="800" b="0" i="0" u="none" strike="noStrike" kern="1200" cap="none" normalizeH="0" baseline="0" dirty="0">
                          <a:ln>
                            <a:noFill/>
                          </a:ln>
                          <a:solidFill>
                            <a:srgbClr val="000000"/>
                          </a:solidFill>
                          <a:effectLst/>
                          <a:latin typeface="+mn-lt"/>
                          <a:ea typeface="Geneva" charset="-128"/>
                          <a:cs typeface="Arial" pitchFamily="34" charset="0"/>
                        </a:rPr>
                        <a:t> PLAZA CHALCO</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5</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PIRATAS DEL CARIBE 4</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GUMARO REYES TORRES</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125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smtClean="0">
                          <a:ln>
                            <a:noFill/>
                          </a:ln>
                          <a:solidFill>
                            <a:srgbClr val="000000"/>
                          </a:solidFill>
                          <a:effectLst/>
                          <a:latin typeface="+mn-lt"/>
                          <a:ea typeface="Geneva" charset="-128"/>
                          <a:cs typeface="Arial" pitchFamily="34" charset="0"/>
                        </a:rPr>
                        <a:t>4-JUNIO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a:ln>
                            <a:noFill/>
                          </a:ln>
                          <a:solidFill>
                            <a:srgbClr val="000000"/>
                          </a:solidFill>
                          <a:effectLst/>
                          <a:latin typeface="+mn-lt"/>
                          <a:ea typeface="Geneva" charset="-128"/>
                          <a:cs typeface="Arial" pitchFamily="34" charset="0"/>
                        </a:rPr>
                        <a:t>XXVII</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a:ln>
                            <a:noFill/>
                          </a:ln>
                          <a:solidFill>
                            <a:srgbClr val="000000"/>
                          </a:solidFill>
                          <a:effectLst/>
                          <a:latin typeface="+mn-lt"/>
                          <a:ea typeface="Geneva" charset="-128"/>
                          <a:cs typeface="Arial" pitchFamily="34" charset="0"/>
                        </a:rPr>
                        <a:t>CHALCO</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err="1">
                          <a:ln>
                            <a:noFill/>
                          </a:ln>
                          <a:solidFill>
                            <a:srgbClr val="000000"/>
                          </a:solidFill>
                          <a:effectLst/>
                          <a:latin typeface="+mn-lt"/>
                          <a:ea typeface="Geneva" charset="-128"/>
                          <a:cs typeface="Arial" pitchFamily="34" charset="0"/>
                        </a:rPr>
                        <a:t>LUMIERE</a:t>
                      </a:r>
                      <a:r>
                        <a:rPr kumimoji="0" lang="es-ES" sz="800" b="0" i="0" u="none" strike="noStrike" kern="1200" cap="none" normalizeH="0" baseline="0" dirty="0">
                          <a:ln>
                            <a:noFill/>
                          </a:ln>
                          <a:solidFill>
                            <a:srgbClr val="000000"/>
                          </a:solidFill>
                          <a:effectLst/>
                          <a:latin typeface="+mn-lt"/>
                          <a:ea typeface="Geneva" charset="-128"/>
                          <a:cs typeface="Arial" pitchFamily="34" charset="0"/>
                        </a:rPr>
                        <a:t> PLAZA CHALCO</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10</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PIRATAS DEL CARIBE 4</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ERUVIEL</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ÁVILA VILLEGAS</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«CARMEN SALINAS»</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MAURO GARCÍA TENORIO</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0">
                <a:tc rowSpan="2">
                  <a:txBody>
                    <a:bodyPr/>
                    <a:lstStyle/>
                    <a:p>
                      <a:pPr algn="ctr" fontAlgn="ctr"/>
                      <a:r>
                        <a:rPr lang="es-MX" sz="800" b="0" i="0" u="none" strike="noStrike" dirty="0" smtClean="0">
                          <a:solidFill>
                            <a:srgbClr val="000000"/>
                          </a:solidFill>
                          <a:effectLst/>
                          <a:latin typeface="Calibri"/>
                        </a:rPr>
                        <a:t>126</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4-JUNIO</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a:ln>
                            <a:noFill/>
                          </a:ln>
                          <a:solidFill>
                            <a:srgbClr val="000000"/>
                          </a:solidFill>
                          <a:effectLst/>
                          <a:latin typeface="+mn-lt"/>
                          <a:ea typeface="Geneva" charset="-128"/>
                          <a:cs typeface="Arial" pitchFamily="34" charset="0"/>
                        </a:rPr>
                        <a:t>XXIII</a:t>
                      </a:r>
                    </a:p>
                  </a:txBody>
                  <a:tcPr marL="68580" marR="68580" marT="0"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a:ln>
                            <a:noFill/>
                          </a:ln>
                          <a:solidFill>
                            <a:srgbClr val="000000"/>
                          </a:solidFill>
                          <a:effectLst/>
                          <a:latin typeface="+mn-lt"/>
                          <a:ea typeface="Geneva" charset="-128"/>
                          <a:cs typeface="Arial" pitchFamily="34" charset="0"/>
                        </a:rPr>
                        <a:t>TEXCOCO</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a:ln>
                            <a:noFill/>
                          </a:ln>
                          <a:solidFill>
                            <a:srgbClr val="000000"/>
                          </a:solidFill>
                          <a:effectLst/>
                          <a:latin typeface="+mn-lt"/>
                          <a:ea typeface="Geneva" charset="-128"/>
                          <a:cs typeface="Arial" pitchFamily="34" charset="0"/>
                        </a:rPr>
                        <a:t>CINÉPOLIS PLAZA </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PUERTA </a:t>
                      </a:r>
                      <a:r>
                        <a:rPr kumimoji="0" lang="es-ES" sz="800" b="0" i="0" u="none" strike="noStrike" kern="1200" cap="none" normalizeH="0" baseline="0" dirty="0">
                          <a:ln>
                            <a:noFill/>
                          </a:ln>
                          <a:solidFill>
                            <a:srgbClr val="000000"/>
                          </a:solidFill>
                          <a:effectLst/>
                          <a:latin typeface="+mn-lt"/>
                          <a:ea typeface="Geneva" charset="-128"/>
                          <a:cs typeface="Arial" pitchFamily="34" charset="0"/>
                        </a:rPr>
                        <a:t>GRANDE</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5</a:t>
                      </a:r>
                    </a:p>
                  </a:txBody>
                  <a:tcPr marL="6183" marR="6183" marT="6185"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a:t>
                      </a: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MEN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smtClean="0">
                          <a:ln>
                            <a:noFill/>
                          </a:ln>
                          <a:solidFill>
                            <a:srgbClr val="000000"/>
                          </a:solidFill>
                          <a:effectLst/>
                          <a:latin typeface="+mn-lt"/>
                          <a:ea typeface="Geneva" charset="-128"/>
                          <a:cs typeface="Arial" pitchFamily="34" charset="0"/>
                        </a:rPr>
                        <a:t>SE ENCONTRÓ PROPAGANDA ELECTORAL</a:t>
                      </a:r>
                      <a:endParaRPr kumimoji="0" lang="es-ES" sz="750" b="1"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ERUVIEL</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ÁVILA VILLEGAS</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«CARMEN SALINAS»</a:t>
                      </a:r>
                    </a:p>
                  </a:txBody>
                  <a:tcPr marL="9525" marR="9525" marT="9525"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ROCÍO FIERROS COLÍN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r>
              <a:tr h="0">
                <a:tc vMerge="1">
                  <a:txBody>
                    <a:bodyPr/>
                    <a:lstStyle/>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ERUVIEL</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ÁVILA VILLEGAS</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9525" marR="9525" marT="9525" marB="0" anchor="ctr">
                    <a:solidFill>
                      <a:srgbClr val="F2E5FF">
                        <a:alpha val="44000"/>
                      </a:srgbClr>
                    </a:solidFill>
                  </a:tcPr>
                </a:tc>
                <a:tc vMerge="1">
                  <a:txBody>
                    <a:bodyPr/>
                    <a:lstStyle/>
                    <a:p>
                      <a:endParaRPr lang="es-MX" dirty="0"/>
                    </a:p>
                  </a:txBody>
                  <a:tcPr>
                    <a:solidFill>
                      <a:srgbClr val="F2E5FF">
                        <a:alpha val="44000"/>
                      </a:srgbClr>
                    </a:solidFill>
                  </a:tcPr>
                </a:tc>
              </a:tr>
              <a:tr h="0">
                <a:tc>
                  <a:txBody>
                    <a:bodyPr/>
                    <a:lstStyle/>
                    <a:p>
                      <a:pPr algn="ctr" fontAlgn="ctr"/>
                      <a:r>
                        <a:rPr lang="es-MX" sz="800" b="0" i="0" u="none" strike="noStrike" dirty="0" smtClean="0">
                          <a:solidFill>
                            <a:srgbClr val="000000"/>
                          </a:solidFill>
                          <a:effectLst/>
                          <a:latin typeface="Calibri"/>
                        </a:rPr>
                        <a:t>127</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smtClean="0">
                          <a:ln>
                            <a:noFill/>
                          </a:ln>
                          <a:solidFill>
                            <a:srgbClr val="000000"/>
                          </a:solidFill>
                          <a:effectLst/>
                          <a:latin typeface="+mn-lt"/>
                          <a:ea typeface="Geneva" charset="-128"/>
                          <a:cs typeface="Arial" pitchFamily="34" charset="0"/>
                        </a:rPr>
                        <a:t>4-JUNIO</a:t>
                      </a:r>
                      <a:endPar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XVIII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TLALNEPANTLA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CINÉPOLIS</a:t>
                      </a:r>
                    </a:p>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MULTIPLAZA</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ARBOLEDAS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9</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BUZA CAPERUZA 2 </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A)</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smtClean="0">
                          <a:ln>
                            <a:noFill/>
                          </a:ln>
                          <a:solidFill>
                            <a:srgbClr val="000000"/>
                          </a:solidFill>
                          <a:effectLst/>
                          <a:latin typeface="+mn-lt"/>
                          <a:ea typeface="Geneva" charset="-128"/>
                          <a:cs typeface="Arial" pitchFamily="34" charset="0"/>
                        </a:rPr>
                        <a:t>SE ENCONTRÓ PROPAGANDA ELECTORAL</a:t>
                      </a:r>
                      <a:endParaRPr kumimoji="0" lang="es-ES" sz="750" b="1"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GUSTAVO ALFONSO GARCÍA VARÓN</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0">
                <a:tc>
                  <a:txBody>
                    <a:bodyPr/>
                    <a:lstStyle/>
                    <a:p>
                      <a:pPr algn="ctr" fontAlgn="ctr"/>
                      <a:r>
                        <a:rPr lang="es-MX" sz="800" b="0" i="0" u="none" strike="noStrike" dirty="0" smtClean="0">
                          <a:solidFill>
                            <a:srgbClr val="000000"/>
                          </a:solidFill>
                          <a:effectLst/>
                          <a:latin typeface="Calibri"/>
                        </a:rPr>
                        <a:t>128</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4-JUNIO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IXTAPALUCA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PLAZA SENDERO IXTAPALUCA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12</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PIRATAS DEL CARIBE 4 </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RAÚL TENORIO BARRERA</a:t>
                      </a:r>
                    </a:p>
                  </a:txBody>
                  <a:tcPr marL="6183" marR="6183" marT="6184" marB="0" anchor="ctr" horzOverflow="overflow">
                    <a:solidFill>
                      <a:srgbClr val="F2E5FF">
                        <a:alpha val="44000"/>
                      </a:srgbClr>
                    </a:solidFill>
                  </a:tcPr>
                </a:tc>
              </a:tr>
              <a:tr h="0">
                <a:tc>
                  <a:txBody>
                    <a:bodyPr/>
                    <a:lstStyle/>
                    <a:p>
                      <a:pPr algn="ctr" fontAlgn="ctr"/>
                      <a:r>
                        <a:rPr lang="es-MX" sz="800" b="0" i="0" u="none" strike="noStrike" dirty="0" smtClean="0">
                          <a:solidFill>
                            <a:srgbClr val="000000"/>
                          </a:solidFill>
                          <a:effectLst/>
                          <a:latin typeface="Calibri"/>
                        </a:rPr>
                        <a:t>129</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5-JUNIO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TOLUCA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CHEDRAUI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4</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RÁPIDO Y FURIOSO 5 </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PEDRO SALGADO VALDÉS</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r>
              <a:tr h="0">
                <a:tc>
                  <a:txBody>
                    <a:bodyPr/>
                    <a:lstStyle/>
                    <a:p>
                      <a:pPr algn="ctr" fontAlgn="ctr"/>
                      <a:r>
                        <a:rPr lang="es-MX" sz="800" b="0" i="0" u="none" strike="noStrike" dirty="0" smtClean="0">
                          <a:solidFill>
                            <a:srgbClr val="000000"/>
                          </a:solidFill>
                          <a:effectLst/>
                          <a:latin typeface="Calibri"/>
                        </a:rPr>
                        <a:t>130</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5-JUNIO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XVII</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HUIXQUILUCAN</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CINEMEX</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INTERLOMAS</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4</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PIRATAS DEL CARIBE 4 </a:t>
                      </a: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rgbClr val="000000"/>
                          </a:solidFill>
                          <a:effectLst/>
                          <a:latin typeface="+mn-lt"/>
                          <a:ea typeface="Geneva" charset="-128"/>
                          <a:cs typeface="Arial" pitchFamily="34" charset="0"/>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GUSTAVO ALFONSO GARCÍA VARÓN</a:t>
                      </a:r>
                    </a:p>
                  </a:txBody>
                  <a:tcPr marL="6183" marR="6183" marT="6184" marB="0" anchor="ctr" horzOverflow="overflow">
                    <a:solidFill>
                      <a:srgbClr val="F2E5FF">
                        <a:alpha val="44000"/>
                      </a:srgbClr>
                    </a:solidFill>
                  </a:tcPr>
                </a:tc>
              </a:tr>
              <a:tr h="0">
                <a:tc rowSpan="2">
                  <a:txBody>
                    <a:bodyPr/>
                    <a:lstStyle/>
                    <a:p>
                      <a:pPr algn="ctr" fontAlgn="ctr"/>
                      <a:r>
                        <a:rPr lang="es-MX" sz="800" b="0" i="0" u="none" strike="noStrike" dirty="0" smtClean="0">
                          <a:solidFill>
                            <a:srgbClr val="000000"/>
                          </a:solidFill>
                          <a:effectLst/>
                          <a:latin typeface="Calibri"/>
                        </a:rPr>
                        <a:t>131</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row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noProof="0" dirty="0" smtClean="0">
                          <a:ln>
                            <a:noFill/>
                          </a:ln>
                          <a:solidFill>
                            <a:srgbClr val="000000"/>
                          </a:solidFill>
                          <a:effectLst/>
                          <a:latin typeface="+mn-lt"/>
                          <a:ea typeface="Geneva" charset="-128"/>
                          <a:cs typeface="Arial" pitchFamily="34" charset="0"/>
                        </a:rPr>
                        <a:t>5-JUNIO</a:t>
                      </a:r>
                    </a:p>
                  </a:txBody>
                  <a:tcPr marL="6183" marR="6183" marT="6183" marB="0" anchor="ctr" horzOverflow="overflow">
                    <a:solidFill>
                      <a:srgbClr val="F2E5FF">
                        <a:alpha val="44000"/>
                      </a:srgbClr>
                    </a:solidFill>
                  </a:tcPr>
                </a:tc>
                <a:tc rowSpan="2">
                  <a:txBody>
                    <a:bodyPr/>
                    <a:lstStyle/>
                    <a:p>
                      <a:pPr algn="ctr">
                        <a:spcAft>
                          <a:spcPts val="0"/>
                        </a:spcAf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XL</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rowSpan="2">
                  <a:txBody>
                    <a:bodyPr/>
                    <a:lstStyle/>
                    <a:p>
                      <a:pPr algn="ctr">
                        <a:spcAft>
                          <a:spcPts val="0"/>
                        </a:spcAf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IXTAPALUCA</a:t>
                      </a:r>
                      <a:endParaRPr kumimoji="0" lang="es-MX" sz="800" b="0" i="0" u="none" strike="noStrike" kern="1200" cap="none" normalizeH="0" baseline="0" dirty="0">
                        <a:ln>
                          <a:noFill/>
                        </a:ln>
                        <a:solidFill>
                          <a:srgbClr val="000000"/>
                        </a:solidFill>
                        <a:effectLst/>
                        <a:latin typeface="+mn-lt"/>
                        <a:ea typeface="Geneva" charset="-128"/>
                        <a:cs typeface="Arial" pitchFamily="34" charset="0"/>
                      </a:endParaRPr>
                    </a:p>
                  </a:txBody>
                  <a:tcPr marL="68580" marR="68580" marT="0" marB="0" anchor="ctr">
                    <a:solidFill>
                      <a:srgbClr val="F2E5FF">
                        <a:alpha val="44000"/>
                      </a:srgbClr>
                    </a:solidFill>
                  </a:tcPr>
                </a:tc>
                <a:tc rowSpan="2">
                  <a:txBody>
                    <a:bodyPr/>
                    <a:lstStyle/>
                    <a:p>
                      <a:pPr marL="0" marR="0" indent="0" algn="ctr" defTabSz="457200" rtl="0" eaLnBrk="1" fontAlgn="auto" latinLnBrk="0" hangingPunct="1">
                        <a:lnSpc>
                          <a:spcPct val="100000"/>
                        </a:lnSpc>
                        <a:spcBef>
                          <a:spcPts val="0"/>
                        </a:spcBef>
                        <a:spcAft>
                          <a:spcPts val="0"/>
                        </a:spcAft>
                        <a:buClrTx/>
                        <a:buSzTx/>
                        <a:buFontTx/>
                        <a:buNone/>
                        <a:tabLst>
                          <a:tab pos="3752850" algn="l"/>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PLAZA SENDERO IXTAPALUCA</a:t>
                      </a:r>
                    </a:p>
                  </a:txBody>
                  <a:tcPr marL="68580" marR="68580" marT="0" marB="0" anchor="ctr">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11</a:t>
                      </a: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X-</a:t>
                      </a:r>
                      <a:r>
                        <a:rPr kumimoji="0" lang="es-MX" sz="800" b="0" i="0" u="none" strike="noStrike" kern="1200" cap="none" normalizeH="0" baseline="0" dirty="0" err="1" smtClean="0">
                          <a:ln>
                            <a:noFill/>
                          </a:ln>
                          <a:solidFill>
                            <a:srgbClr val="000000"/>
                          </a:solidFill>
                          <a:effectLst/>
                          <a:latin typeface="+mn-lt"/>
                          <a:ea typeface="Geneva" charset="-128"/>
                          <a:cs typeface="Arial" pitchFamily="34" charset="0"/>
                        </a:rPr>
                        <a:t>MEN</a:t>
                      </a: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 </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(Clasificación B)</a:t>
                      </a:r>
                      <a:endParaRPr kumimoji="0" lang="es-MX"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«VIDRIERÍA»</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RAÚL TENORIO BARRERA</a:t>
                      </a:r>
                    </a:p>
                  </a:txBody>
                  <a:tcPr marL="6183" marR="6183" marT="6184" marB="0" anchor="ctr" horzOverflow="overflow">
                    <a:solidFill>
                      <a:srgbClr val="F2E5FF">
                        <a:alpha val="44000"/>
                      </a:srgbClr>
                    </a:solidFill>
                  </a:tcPr>
                </a:tc>
              </a:tr>
              <a:tr h="0">
                <a:tc vMerge="1">
                  <a:txBody>
                    <a:bodyPr/>
                    <a:lstStyle/>
                    <a:p>
                      <a:pPr algn="ctr" fontAlgn="ct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rgbClr val="000000"/>
                          </a:solidFill>
                          <a:effectLst/>
                          <a:latin typeface="+mn-lt"/>
                          <a:ea typeface="Geneva" charset="-128"/>
                          <a:cs typeface="Arial" pitchFamily="34" charset="0"/>
                        </a:rPr>
                        <a:t>«INSEGURIDAD Y TRANSPORTE PÚBLICO»</a:t>
                      </a:r>
                    </a:p>
                  </a:txBody>
                  <a:tcPr marL="6183" marR="6183" marT="6184" marB="0" anchor="ctr" horzOverflow="overflow">
                    <a:solidFill>
                      <a:srgbClr val="F2E5FF">
                        <a:alpha val="44000"/>
                      </a:srgbClr>
                    </a:solidFill>
                  </a:tcPr>
                </a:tc>
                <a:tc vMerge="1">
                  <a:txBody>
                    <a:bodyPr/>
                    <a:lstStyle/>
                    <a:p>
                      <a:endParaRPr lang="es-MX" dirty="0"/>
                    </a:p>
                  </a:txBody>
                  <a:tcPr>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27</a:t>
            </a:fld>
            <a:endParaRPr lang="es-ES" dirty="0"/>
          </a:p>
        </p:txBody>
      </p:sp>
    </p:spTree>
    <p:extLst>
      <p:ext uri="{BB962C8B-B14F-4D97-AF65-F5344CB8AC3E}">
        <p14:creationId xmlns:p14="http://schemas.microsoft.com/office/powerpoint/2010/main" val="35696246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016082441"/>
              </p:ext>
            </p:extLst>
          </p:nvPr>
        </p:nvGraphicFramePr>
        <p:xfrm>
          <a:off x="222944" y="645832"/>
          <a:ext cx="8675378" cy="5517390"/>
        </p:xfrm>
        <a:graphic>
          <a:graphicData uri="http://schemas.openxmlformats.org/drawingml/2006/table">
            <a:tbl>
              <a:tblPr>
                <a:effectLst/>
                <a:tableStyleId>{C4B1156A-380E-4F78-BDF5-A606A8083BF9}</a:tableStyleId>
              </a:tblPr>
              <a:tblGrid>
                <a:gridCol w="176889"/>
                <a:gridCol w="575604"/>
                <a:gridCol w="424497"/>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288000">
                <a:tc>
                  <a:txBody>
                    <a:bodyPr/>
                    <a:lstStyle/>
                    <a:p>
                      <a:pPr algn="ctr" fontAlgn="b"/>
                      <a:r>
                        <a:rPr lang="es-MX" sz="700" b="0" i="0" u="none" strike="noStrike" dirty="0" smtClean="0">
                          <a:solidFill>
                            <a:srgbClr val="000000"/>
                          </a:solidFill>
                          <a:effectLst/>
                          <a:latin typeface="Arial" pitchFamily="34" charset="0"/>
                          <a:cs typeface="Arial" pitchFamily="34" charset="0"/>
                        </a:rPr>
                        <a:t>132</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noProof="0" dirty="0" smtClean="0">
                          <a:ln>
                            <a:noFill/>
                          </a:ln>
                          <a:solidFill>
                            <a:schemeClr val="accent4">
                              <a:lumMod val="50000"/>
                            </a:schemeClr>
                          </a:solidFill>
                          <a:effectLst/>
                          <a:latin typeface="+mn-lt"/>
                          <a:ea typeface="Geneva" charset="-128"/>
                          <a:cs typeface="+mn-cs"/>
                        </a:rPr>
                        <a:t>5-JUNIO</a:t>
                      </a:r>
                    </a:p>
                  </a:txBody>
                  <a:tcPr marL="6183" marR="6183" marT="6183" marB="0" anchor="ctr" horzOverflow="overflow">
                    <a:solidFill>
                      <a:srgbClr val="F2E5FF">
                        <a:alpha val="44000"/>
                      </a:srgbClr>
                    </a:solidFill>
                  </a:tcPr>
                </a:tc>
                <a:tc>
                  <a:txBody>
                    <a:bodyPr/>
                    <a:lstStyle/>
                    <a:p>
                      <a:pPr algn="ctr">
                        <a:spcAft>
                          <a:spcPts val="0"/>
                        </a:spcAft>
                      </a:pPr>
                      <a:r>
                        <a:rPr lang="es-MX" sz="800" kern="1200" dirty="0">
                          <a:solidFill>
                            <a:schemeClr val="accent4">
                              <a:lumMod val="50000"/>
                            </a:schemeClr>
                          </a:solidFill>
                          <a:effectLst/>
                          <a:latin typeface="+mn-lt"/>
                          <a:ea typeface="Times New Roman"/>
                          <a:cs typeface="+mn-cs"/>
                        </a:rPr>
                        <a:t>II</a:t>
                      </a:r>
                    </a:p>
                  </a:txBody>
                  <a:tcPr marL="68580" marR="68580" marT="0" marB="0" anchor="ctr">
                    <a:solidFill>
                      <a:srgbClr val="F2E5FF">
                        <a:alpha val="44000"/>
                      </a:srgbClr>
                    </a:solidFill>
                  </a:tcPr>
                </a:tc>
                <a:tc>
                  <a:txBody>
                    <a:bodyPr/>
                    <a:lstStyle/>
                    <a:p>
                      <a:pPr algn="ctr">
                        <a:spcAft>
                          <a:spcPts val="0"/>
                        </a:spcAft>
                      </a:pPr>
                      <a:r>
                        <a:rPr lang="es-ES" sz="800" kern="1200" dirty="0">
                          <a:solidFill>
                            <a:schemeClr val="accent4">
                              <a:lumMod val="50000"/>
                            </a:schemeClr>
                          </a:solidFill>
                          <a:effectLst/>
                          <a:latin typeface="+mn-lt"/>
                          <a:ea typeface="Times New Roman"/>
                          <a:cs typeface="+mn-cs"/>
                        </a:rPr>
                        <a:t>TOLUCA</a:t>
                      </a:r>
                      <a:endParaRPr lang="es-MX" sz="800" kern="1200" dirty="0">
                        <a:solidFill>
                          <a:schemeClr val="accent4">
                            <a:lumMod val="50000"/>
                          </a:schemeClr>
                        </a:solidFill>
                        <a:effectLst/>
                        <a:latin typeface="+mn-lt"/>
                        <a:ea typeface="Times New Roman"/>
                        <a:cs typeface="+mn-cs"/>
                      </a:endParaRPr>
                    </a:p>
                  </a:txBody>
                  <a:tcPr marL="68580" marR="68580" marT="0" marB="0" anchor="ctr">
                    <a:solidFill>
                      <a:srgbClr val="F2E5FF">
                        <a:alpha val="44000"/>
                      </a:srgbClr>
                    </a:solidFill>
                  </a:tcPr>
                </a:tc>
                <a:tc>
                  <a:txBody>
                    <a:bodyPr/>
                    <a:lstStyle/>
                    <a:p>
                      <a:pPr algn="ctr">
                        <a:spcAft>
                          <a:spcPts val="0"/>
                        </a:spcAft>
                      </a:pPr>
                      <a:r>
                        <a:rPr lang="es-ES" sz="800" kern="1200" dirty="0" err="1">
                          <a:solidFill>
                            <a:schemeClr val="accent4">
                              <a:lumMod val="50000"/>
                            </a:schemeClr>
                          </a:solidFill>
                          <a:effectLst/>
                          <a:latin typeface="+mn-lt"/>
                          <a:ea typeface="Times New Roman"/>
                          <a:cs typeface="+mn-cs"/>
                        </a:rPr>
                        <a:t>CINEMEX</a:t>
                      </a:r>
                      <a:r>
                        <a:rPr lang="es-ES" sz="800" kern="1200" dirty="0">
                          <a:solidFill>
                            <a:schemeClr val="accent4">
                              <a:lumMod val="50000"/>
                            </a:schemeClr>
                          </a:solidFill>
                          <a:effectLst/>
                          <a:latin typeface="+mn-lt"/>
                          <a:ea typeface="Times New Roman"/>
                          <a:cs typeface="+mn-cs"/>
                        </a:rPr>
                        <a:t> CHEDRAUI</a:t>
                      </a:r>
                      <a:endParaRPr lang="es-MX" sz="800" kern="1200" dirty="0">
                        <a:solidFill>
                          <a:schemeClr val="accent4">
                            <a:lumMod val="50000"/>
                          </a:schemeClr>
                        </a:solidFill>
                        <a:effectLst/>
                        <a:latin typeface="+mn-lt"/>
                        <a:ea typeface="Times New Roman"/>
                        <a:cs typeface="+mn-cs"/>
                      </a:endParaRPr>
                    </a:p>
                  </a:txBody>
                  <a:tcPr marL="68580" marR="68580" marT="0" marB="0" anchor="ctr">
                    <a:solidFill>
                      <a:srgbClr val="F2E5FF">
                        <a:alpha val="44000"/>
                      </a:srgbClr>
                    </a:solidFill>
                  </a:tcPr>
                </a:tc>
                <a:tc>
                  <a:txBody>
                    <a:bodyPr/>
                    <a:lstStyle/>
                    <a:p>
                      <a:pPr algn="ctr"/>
                      <a:r>
                        <a:rPr lang="es-MX" sz="800" kern="1200" dirty="0" smtClean="0">
                          <a:solidFill>
                            <a:schemeClr val="accent4">
                              <a:lumMod val="50000"/>
                            </a:schemeClr>
                          </a:solidFill>
                          <a:effectLst/>
                          <a:latin typeface="+mn-lt"/>
                          <a:ea typeface="Times New Roman"/>
                          <a:cs typeface="+mn-cs"/>
                        </a:rPr>
                        <a:t>2</a:t>
                      </a:r>
                      <a:endParaRPr lang="es-MX" sz="800" kern="1200" dirty="0">
                        <a:solidFill>
                          <a:schemeClr val="accent4">
                            <a:lumMod val="50000"/>
                          </a:schemeClr>
                        </a:solidFill>
                        <a:effectLst/>
                        <a:latin typeface="+mn-lt"/>
                        <a:ea typeface="Times New Roman"/>
                        <a:cs typeface="+mn-cs"/>
                      </a:endParaRPr>
                    </a:p>
                  </a:txBody>
                  <a:tcPr marL="6183" marR="6183" marT="6184"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X-</a:t>
                      </a:r>
                      <a:r>
                        <a:rPr kumimoji="0" lang="es-MX" sz="800" b="0" i="0" u="none" strike="noStrike" cap="none" normalizeH="0" baseline="0" dirty="0" err="1" smtClean="0">
                          <a:ln>
                            <a:noFill/>
                          </a:ln>
                          <a:solidFill>
                            <a:schemeClr val="accent4">
                              <a:lumMod val="50000"/>
                            </a:schemeClr>
                          </a:solidFill>
                          <a:effectLst/>
                          <a:latin typeface="+mn-lt"/>
                          <a:ea typeface="Geneva" charset="-128"/>
                        </a:rPr>
                        <a:t>MEN</a:t>
                      </a:r>
                      <a:r>
                        <a:rPr kumimoji="0" lang="es-MX" sz="800" b="0" i="0" u="none" strike="noStrike" cap="none" normalizeH="0" baseline="0" dirty="0" smtClean="0">
                          <a:ln>
                            <a:noFill/>
                          </a:ln>
                          <a:solidFill>
                            <a:schemeClr val="accent4">
                              <a:lumMod val="50000"/>
                            </a:schemeClr>
                          </a:solidFill>
                          <a:effectLst/>
                          <a:latin typeface="+mn-lt"/>
                          <a:ea typeface="Geneva" charset="-128"/>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4"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algn="ctr"/>
                      <a:r>
                        <a:rPr kumimoji="0" lang="es-ES"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JULIO MICHEL SERNA</a:t>
                      </a:r>
                      <a:endParaRPr kumimoji="0" lang="es-MX" sz="800" b="0" i="0" u="none" strike="noStrike" kern="1200" cap="none" spc="0" normalizeH="0" baseline="0" dirty="0">
                        <a:ln>
                          <a:noFill/>
                        </a:ln>
                        <a:solidFill>
                          <a:schemeClr val="accent4">
                            <a:lumMod val="50000"/>
                          </a:schemeClr>
                        </a:solidFill>
                        <a:effectLst/>
                        <a:uLnTx/>
                        <a:uFillTx/>
                        <a:latin typeface="+mn-lt"/>
                        <a:ea typeface="Geneva" charset="-128"/>
                        <a:cs typeface="+mn-cs"/>
                      </a:endParaRPr>
                    </a:p>
                  </a:txBody>
                  <a:tcPr marL="6183" marR="6183" marT="6184" marB="0" anchor="ctr" horzOverflow="overflow">
                    <a:solidFill>
                      <a:srgbClr val="F2E5FF">
                        <a:alpha val="44000"/>
                      </a:srgbClr>
                    </a:solidFill>
                  </a:tcPr>
                </a:tc>
              </a:tr>
              <a:tr h="288000">
                <a:tc>
                  <a:txBody>
                    <a:bodyPr/>
                    <a:lstStyle/>
                    <a:p>
                      <a:pPr algn="ctr" fontAlgn="b"/>
                      <a:r>
                        <a:rPr lang="es-MX" sz="700" b="0" i="0" u="none" strike="noStrike" dirty="0" smtClean="0">
                          <a:solidFill>
                            <a:srgbClr val="000000"/>
                          </a:solidFill>
                          <a:effectLst/>
                          <a:latin typeface="Arial" pitchFamily="34" charset="0"/>
                          <a:cs typeface="Arial" pitchFamily="34" charset="0"/>
                        </a:rPr>
                        <a:t>133</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noProof="0" smtClean="0">
                          <a:ln>
                            <a:noFill/>
                          </a:ln>
                          <a:solidFill>
                            <a:schemeClr val="accent4">
                              <a:lumMod val="50000"/>
                            </a:schemeClr>
                          </a:solidFill>
                          <a:effectLst/>
                          <a:latin typeface="+mn-lt"/>
                          <a:ea typeface="Geneva" charset="-128"/>
                          <a:cs typeface="+mn-cs"/>
                        </a:rPr>
                        <a:t>5-JUNIO</a:t>
                      </a:r>
                      <a:endParaRPr kumimoji="0" lang="es-ES" sz="800" b="0" i="0" u="none" strike="noStrike" kern="1200" cap="none" normalizeH="0" baseline="0" noProof="0" dirty="0" smtClean="0">
                        <a:ln>
                          <a:noFill/>
                        </a:ln>
                        <a:solidFill>
                          <a:schemeClr val="accent4">
                            <a:lumMod val="50000"/>
                          </a:schemeClr>
                        </a:solidFill>
                        <a:effectLst/>
                        <a:latin typeface="+mn-lt"/>
                        <a:ea typeface="Geneva" charset="-128"/>
                        <a:cs typeface="+mn-cs"/>
                      </a:endParaRPr>
                    </a:p>
                  </a:txBody>
                  <a:tcPr marL="6183" marR="6183" marT="6183" marB="0" anchor="ctr" horzOverflow="overflow">
                    <a:solidFill>
                      <a:srgbClr val="F2E5FF">
                        <a:alpha val="44000"/>
                      </a:srgbClr>
                    </a:solidFill>
                  </a:tcPr>
                </a:tc>
                <a:tc>
                  <a:txBody>
                    <a:bodyPr/>
                    <a:lstStyle/>
                    <a:p>
                      <a:pPr algn="ctr">
                        <a:spcAft>
                          <a:spcPts val="0"/>
                        </a:spcAft>
                      </a:pPr>
                      <a:r>
                        <a:rPr lang="es-MX" sz="800" dirty="0">
                          <a:effectLst/>
                          <a:latin typeface="+mn-lt"/>
                          <a:ea typeface="Times New Roman"/>
                        </a:rPr>
                        <a:t>XIII</a:t>
                      </a:r>
                    </a:p>
                  </a:txBody>
                  <a:tcPr marL="68580" marR="68580" marT="0" marB="0" anchor="ctr">
                    <a:solidFill>
                      <a:srgbClr val="F2E5FF">
                        <a:alpha val="44000"/>
                      </a:srgbClr>
                    </a:solidFill>
                  </a:tcPr>
                </a:tc>
                <a:tc>
                  <a:txBody>
                    <a:bodyPr/>
                    <a:lstStyle/>
                    <a:p>
                      <a:pPr algn="ctr">
                        <a:spcAft>
                          <a:spcPts val="0"/>
                        </a:spcAft>
                      </a:pPr>
                      <a:r>
                        <a:rPr lang="es-MX" sz="800">
                          <a:effectLst/>
                          <a:latin typeface="+mn-lt"/>
                          <a:ea typeface="Times New Roman"/>
                        </a:rPr>
                        <a:t>ATLACOMULCO</a:t>
                      </a:r>
                    </a:p>
                  </a:txBody>
                  <a:tcPr marL="68580" marR="68580" marT="0" marB="0" anchor="ctr">
                    <a:solidFill>
                      <a:srgbClr val="F2E5FF">
                        <a:alpha val="44000"/>
                      </a:srgbClr>
                    </a:solidFill>
                  </a:tcPr>
                </a:tc>
                <a:tc>
                  <a:txBody>
                    <a:bodyPr/>
                    <a:lstStyle/>
                    <a:p>
                      <a:pPr algn="ctr">
                        <a:spcAft>
                          <a:spcPts val="0"/>
                        </a:spcAft>
                      </a:pPr>
                      <a:r>
                        <a:rPr lang="es-ES" sz="800" dirty="0">
                          <a:solidFill>
                            <a:srgbClr val="000000"/>
                          </a:solidFill>
                          <a:effectLst/>
                          <a:latin typeface="+mn-lt"/>
                          <a:ea typeface="Times New Roman"/>
                        </a:rPr>
                        <a:t>PLAZA ESTRELLA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accent4">
                              <a:lumMod val="50000"/>
                            </a:schemeClr>
                          </a:solidFill>
                          <a:effectLst/>
                          <a:latin typeface="+mn-lt"/>
                          <a:ea typeface="Times New Roman"/>
                          <a:cs typeface="+mn-cs"/>
                        </a:rPr>
                        <a:t>1</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RÁPIDO Y FURIOSO 5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5"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5"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ALEJANDRO MORENO MONROY</a:t>
                      </a:r>
                      <a:endParaRPr lang="es-ES" sz="800" kern="1200" dirty="0" smtClean="0">
                        <a:solidFill>
                          <a:schemeClr val="accent4">
                            <a:lumMod val="50000"/>
                          </a:schemeClr>
                        </a:solidFill>
                        <a:effectLst/>
                        <a:latin typeface="+mn-lt"/>
                        <a:ea typeface="Times New Roman"/>
                        <a:cs typeface="+mn-cs"/>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134</a:t>
                      </a:r>
                    </a:p>
                  </a:txBody>
                  <a:tcPr marL="9525" marR="9525" marT="9525" marB="0" anchor="ctr">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noProof="0" dirty="0" smtClean="0">
                          <a:ln>
                            <a:noFill/>
                          </a:ln>
                          <a:solidFill>
                            <a:schemeClr val="accent4">
                              <a:lumMod val="50000"/>
                            </a:schemeClr>
                          </a:solidFill>
                          <a:effectLst/>
                          <a:latin typeface="+mn-lt"/>
                          <a:ea typeface="Geneva" charset="-128"/>
                          <a:cs typeface="+mn-cs"/>
                        </a:rPr>
                        <a:t>5-JUNIO</a:t>
                      </a:r>
                    </a:p>
                  </a:txBody>
                  <a:tcPr marL="6183" marR="6183" marT="6183" marB="0" anchor="ctr" horzOverflow="overflow">
                    <a:solidFill>
                      <a:srgbClr val="F2E5FF">
                        <a:alpha val="44000"/>
                      </a:srgbClr>
                    </a:solidFill>
                  </a:tcPr>
                </a:tc>
                <a:tc>
                  <a:txBody>
                    <a:bodyPr/>
                    <a:lstStyle/>
                    <a:p>
                      <a:pPr algn="ctr">
                        <a:spcAft>
                          <a:spcPts val="0"/>
                        </a:spcAft>
                      </a:pPr>
                      <a:r>
                        <a:rPr lang="es-MX" sz="800" kern="1200" dirty="0" smtClean="0">
                          <a:solidFill>
                            <a:schemeClr val="tx1"/>
                          </a:solidFill>
                          <a:effectLst/>
                          <a:latin typeface="+mn-lt"/>
                          <a:ea typeface="Times New Roman"/>
                          <a:cs typeface="+mn-cs"/>
                        </a:rPr>
                        <a:t>XXXII</a:t>
                      </a:r>
                      <a:endParaRPr lang="es-MX" sz="800" kern="1200" dirty="0">
                        <a:solidFill>
                          <a:schemeClr val="tx1"/>
                        </a:solidFill>
                        <a:effectLst/>
                        <a:latin typeface="+mn-lt"/>
                        <a:ea typeface="Times New Roman"/>
                        <a:cs typeface="+mn-cs"/>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tx1"/>
                          </a:solidFill>
                          <a:effectLst/>
                          <a:latin typeface="+mn-lt"/>
                          <a:ea typeface="Times New Roman"/>
                          <a:cs typeface="+mn-cs"/>
                        </a:rPr>
                        <a:t>NEZAHUALCÓYOTL</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MX" sz="800" kern="1200" dirty="0" smtClean="0">
                          <a:solidFill>
                            <a:schemeClr val="accent4">
                              <a:lumMod val="50000"/>
                            </a:schemeClr>
                          </a:solidFill>
                          <a:effectLst/>
                          <a:latin typeface="+mn-lt"/>
                          <a:ea typeface="Times New Roman"/>
                          <a:cs typeface="+mn-cs"/>
                        </a:rPr>
                        <a:t>CINÉPOLIS NEZAHUALCÓYOTL</a:t>
                      </a:r>
                      <a:endParaRPr lang="es-MX" sz="800" kern="1200" dirty="0">
                        <a:solidFill>
                          <a:schemeClr val="accent4">
                            <a:lumMod val="50000"/>
                          </a:schemeClr>
                        </a:solidFill>
                        <a:effectLst/>
                        <a:latin typeface="+mn-lt"/>
                        <a:ea typeface="Times New Roman"/>
                        <a:cs typeface="+mn-cs"/>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accent4">
                              <a:lumMod val="50000"/>
                            </a:schemeClr>
                          </a:solidFill>
                          <a:effectLst/>
                          <a:latin typeface="+mn-lt"/>
                          <a:ea typeface="Times New Roman"/>
                          <a:cs typeface="+mn-cs"/>
                        </a:rPr>
                        <a:t>10</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PIRATAS DEL CARIBE 4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5"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5"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normalizeH="0" baseline="0" dirty="0" smtClean="0">
                          <a:ln>
                            <a:noFill/>
                          </a:ln>
                          <a:solidFill>
                            <a:schemeClr val="accent4">
                              <a:lumMod val="50000"/>
                            </a:schemeClr>
                          </a:solidFill>
                          <a:effectLst/>
                          <a:latin typeface="+mn-lt"/>
                          <a:ea typeface="Geneva" charset="-128"/>
                          <a:cs typeface="+mn-cs"/>
                        </a:rPr>
                        <a:t>LUIS ALBERTO BOBADILLA</a:t>
                      </a:r>
                      <a:endPar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endParaRPr>
                    </a:p>
                  </a:txBody>
                  <a:tcPr marL="6183" marR="6183" marT="6185"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135</a:t>
                      </a:r>
                    </a:p>
                  </a:txBody>
                  <a:tcPr marL="9525" marR="9525" marT="9525" marB="0" anchor="ctr">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noProof="0" dirty="0" smtClean="0">
                          <a:ln>
                            <a:noFill/>
                          </a:ln>
                          <a:solidFill>
                            <a:schemeClr val="accent4">
                              <a:lumMod val="50000"/>
                            </a:schemeClr>
                          </a:solidFill>
                          <a:effectLst/>
                          <a:latin typeface="+mn-lt"/>
                          <a:ea typeface="Geneva" charset="-128"/>
                          <a:cs typeface="+mn-cs"/>
                        </a:rPr>
                        <a:t>5-JUNIO</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MX" sz="800" kern="1200" dirty="0" smtClean="0">
                          <a:solidFill>
                            <a:schemeClr val="tx1"/>
                          </a:solidFill>
                          <a:effectLst/>
                          <a:latin typeface="+mn-lt"/>
                          <a:ea typeface="Times New Roman"/>
                          <a:cs typeface="+mn-cs"/>
                        </a:rPr>
                        <a:t>XXXII</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tx1"/>
                          </a:solidFill>
                          <a:effectLst/>
                          <a:latin typeface="+mn-lt"/>
                          <a:ea typeface="Times New Roman"/>
                          <a:cs typeface="+mn-cs"/>
                        </a:rPr>
                        <a:t>NEZAHUALCÓYOTL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accent4">
                              <a:lumMod val="50000"/>
                            </a:schemeClr>
                          </a:solidFill>
                          <a:effectLst/>
                          <a:latin typeface="+mn-lt"/>
                          <a:ea typeface="Times New Roman"/>
                          <a:cs typeface="+mn-cs"/>
                        </a:rPr>
                        <a:t>CINÉPOLIS NEZAHUALCÓYOTL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MX" sz="800" kern="1200" dirty="0" smtClean="0">
                          <a:solidFill>
                            <a:schemeClr val="accent4">
                              <a:lumMod val="50000"/>
                            </a:schemeClr>
                          </a:solidFill>
                          <a:effectLst/>
                          <a:latin typeface="+mn-lt"/>
                          <a:ea typeface="Times New Roman"/>
                          <a:cs typeface="+mn-cs"/>
                        </a:rPr>
                        <a:t>6</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accent4">
                              <a:lumMod val="50000"/>
                            </a:schemeClr>
                          </a:solidFill>
                          <a:effectLst/>
                          <a:latin typeface="+mn-lt"/>
                          <a:ea typeface="Times New Roman"/>
                          <a:cs typeface="+mn-cs"/>
                        </a:rPr>
                        <a:t>THOR</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A)</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4"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ES" sz="800" kern="1200" dirty="0" smtClean="0">
                          <a:solidFill>
                            <a:schemeClr val="accent4">
                              <a:lumMod val="50000"/>
                            </a:schemeClr>
                          </a:solidFill>
                          <a:effectLst/>
                          <a:latin typeface="+mn-lt"/>
                          <a:ea typeface="Times New Roman"/>
                          <a:cs typeface="+mn-cs"/>
                        </a:rPr>
                        <a:t>LUIS ALBERTO MEDINA ROSALES</a:t>
                      </a: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a:solidFill>
                            <a:srgbClr val="000000"/>
                          </a:solidFill>
                          <a:effectLst/>
                          <a:latin typeface="Calibri"/>
                        </a:rPr>
                        <a:t>136</a:t>
                      </a:r>
                    </a:p>
                  </a:txBody>
                  <a:tcPr marL="9525" marR="9525" marT="9525" marB="0" anchor="ctr">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noProof="0" smtClean="0">
                          <a:ln>
                            <a:noFill/>
                          </a:ln>
                          <a:solidFill>
                            <a:schemeClr val="accent4">
                              <a:lumMod val="50000"/>
                            </a:schemeClr>
                          </a:solidFill>
                          <a:effectLst/>
                          <a:latin typeface="+mn-lt"/>
                          <a:ea typeface="Geneva" charset="-128"/>
                          <a:cs typeface="+mn-cs"/>
                        </a:rPr>
                        <a:t>5-JUNIO</a:t>
                      </a:r>
                      <a:endParaRPr kumimoji="0" lang="es-ES" sz="800" b="0" i="0" u="none" strike="noStrike" kern="1200" cap="none" normalizeH="0" baseline="0" noProof="0" dirty="0" smtClean="0">
                        <a:ln>
                          <a:noFill/>
                        </a:ln>
                        <a:solidFill>
                          <a:schemeClr val="accent4">
                            <a:lumMod val="50000"/>
                          </a:schemeClr>
                        </a:solidFill>
                        <a:effectLst/>
                        <a:latin typeface="+mn-lt"/>
                        <a:ea typeface="Geneva" charset="-128"/>
                        <a:cs typeface="+mn-cs"/>
                      </a:endParaRPr>
                    </a:p>
                  </a:txBody>
                  <a:tcPr marL="6183" marR="6183" marT="6183" marB="0" anchor="ctr" horzOverflow="overflow">
                    <a:solidFill>
                      <a:srgbClr val="F2E5FF">
                        <a:alpha val="44000"/>
                      </a:srgbClr>
                    </a:solidFill>
                  </a:tcPr>
                </a:tc>
                <a:tc>
                  <a:txBody>
                    <a:bodyPr/>
                    <a:lstStyle/>
                    <a:p>
                      <a:pPr algn="ctr">
                        <a:spcAft>
                          <a:spcPts val="0"/>
                        </a:spcAft>
                      </a:pPr>
                      <a:r>
                        <a:rPr lang="es-MX" sz="800" dirty="0">
                          <a:effectLst/>
                          <a:latin typeface="+mn-lt"/>
                          <a:ea typeface="Times New Roman"/>
                        </a:rPr>
                        <a:t>XXXI</a:t>
                      </a:r>
                    </a:p>
                  </a:txBody>
                  <a:tcPr marL="68580" marR="68580" marT="0" marB="0" anchor="ctr">
                    <a:solidFill>
                      <a:srgbClr val="F2E5FF">
                        <a:alpha val="44000"/>
                      </a:srgbClr>
                    </a:solidFill>
                  </a:tcPr>
                </a:tc>
                <a:tc>
                  <a:txBody>
                    <a:bodyPr/>
                    <a:lstStyle/>
                    <a:p>
                      <a:pPr algn="ctr">
                        <a:spcAft>
                          <a:spcPts val="0"/>
                        </a:spcAft>
                      </a:pPr>
                      <a:r>
                        <a:rPr lang="es-ES" sz="800">
                          <a:effectLst/>
                          <a:latin typeface="+mn-lt"/>
                          <a:ea typeface="Times New Roman"/>
                        </a:rPr>
                        <a:t>LA PAZ</a:t>
                      </a:r>
                      <a:endParaRPr lang="es-MX" sz="80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solidFill>
                            <a:srgbClr val="000000"/>
                          </a:solidFill>
                          <a:effectLst/>
                          <a:latin typeface="+mn-lt"/>
                          <a:ea typeface="Times New Roman"/>
                        </a:rPr>
                        <a:t>CINEMA VALLE DE LOS </a:t>
                      </a:r>
                      <a:r>
                        <a:rPr lang="es-ES" sz="800" dirty="0" smtClean="0">
                          <a:solidFill>
                            <a:srgbClr val="000000"/>
                          </a:solidFill>
                          <a:effectLst/>
                          <a:latin typeface="+mn-lt"/>
                          <a:ea typeface="Times New Roman"/>
                        </a:rPr>
                        <a:t>REYES</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MX" sz="800" kern="1200" dirty="0" smtClean="0">
                          <a:solidFill>
                            <a:schemeClr val="accent4">
                              <a:lumMod val="50000"/>
                            </a:schemeClr>
                          </a:solidFill>
                          <a:effectLst/>
                          <a:latin typeface="+mn-lt"/>
                          <a:ea typeface="Times New Roman"/>
                          <a:cs typeface="+mn-cs"/>
                        </a:rPr>
                        <a:t>8</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PIRATAS DEL CARIBE 4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spc="0" normalizeH="0" baseline="0" dirty="0" err="1" smtClean="0">
                          <a:ln>
                            <a:noFill/>
                          </a:ln>
                          <a:solidFill>
                            <a:schemeClr val="accent4">
                              <a:lumMod val="50000"/>
                            </a:schemeClr>
                          </a:solidFill>
                          <a:effectLst/>
                          <a:uLnTx/>
                          <a:uFillTx/>
                          <a:latin typeface="+mn-lt"/>
                          <a:ea typeface="Geneva" charset="-128"/>
                          <a:cs typeface="+mn-cs"/>
                        </a:rPr>
                        <a:t>ERUVIEL</a:t>
                      </a: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«CARMEN SALINAS»</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ES" sz="800" kern="1200" dirty="0" smtClean="0">
                          <a:solidFill>
                            <a:schemeClr val="accent4">
                              <a:lumMod val="50000"/>
                            </a:schemeClr>
                          </a:solidFill>
                          <a:effectLst/>
                          <a:latin typeface="+mn-lt"/>
                          <a:ea typeface="Times New Roman"/>
                          <a:cs typeface="+mn-cs"/>
                        </a:rPr>
                        <a:t>GUMARO REYES TORRES</a:t>
                      </a:r>
                      <a:endParaRPr lang="es-MX" sz="800" kern="1200" dirty="0" smtClean="0">
                        <a:solidFill>
                          <a:schemeClr val="accent4">
                            <a:lumMod val="50000"/>
                          </a:schemeClr>
                        </a:solidFill>
                        <a:effectLst/>
                        <a:latin typeface="+mn-lt"/>
                        <a:ea typeface="Times New Roman"/>
                        <a:cs typeface="+mn-cs"/>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137</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noProof="0" smtClean="0">
                          <a:ln>
                            <a:noFill/>
                          </a:ln>
                          <a:solidFill>
                            <a:schemeClr val="accent4">
                              <a:lumMod val="50000"/>
                            </a:schemeClr>
                          </a:solidFill>
                          <a:effectLst/>
                          <a:latin typeface="+mn-lt"/>
                          <a:ea typeface="Geneva" charset="-128"/>
                          <a:cs typeface="+mn-cs"/>
                        </a:rPr>
                        <a:t>5-JUNIO</a:t>
                      </a:r>
                      <a:endParaRPr kumimoji="0" lang="es-ES" sz="800" b="0" i="0" u="none" strike="noStrike" kern="1200" cap="none" normalizeH="0" baseline="0" noProof="0" dirty="0" smtClean="0">
                        <a:ln>
                          <a:noFill/>
                        </a:ln>
                        <a:solidFill>
                          <a:schemeClr val="accent4">
                            <a:lumMod val="50000"/>
                          </a:schemeClr>
                        </a:solidFill>
                        <a:effectLst/>
                        <a:latin typeface="+mn-lt"/>
                        <a:ea typeface="Geneva" charset="-128"/>
                        <a:cs typeface="+mn-cs"/>
                      </a:endParaRPr>
                    </a:p>
                  </a:txBody>
                  <a:tcPr marL="68580" marR="68580" marT="0" marB="0" anchor="ctr">
                    <a:solidFill>
                      <a:srgbClr val="F2E5FF">
                        <a:alpha val="44000"/>
                      </a:srgbClr>
                    </a:solidFill>
                  </a:tcPr>
                </a:tc>
                <a:tc>
                  <a:txBody>
                    <a:bodyPr/>
                    <a:lstStyle/>
                    <a:p>
                      <a:pPr algn="ctr">
                        <a:spcAft>
                          <a:spcPts val="0"/>
                        </a:spcAft>
                      </a:pPr>
                      <a:r>
                        <a:rPr lang="es-MX" sz="800" dirty="0" smtClean="0">
                          <a:effectLst/>
                          <a:latin typeface="+mn-lt"/>
                          <a:ea typeface="Times New Roman"/>
                        </a:rPr>
                        <a:t>XXXIII</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rPr>
                        <a:t>ECATEPEC</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err="1">
                          <a:solidFill>
                            <a:srgbClr val="000000"/>
                          </a:solidFill>
                          <a:effectLst/>
                          <a:latin typeface="+mn-lt"/>
                          <a:ea typeface="Times New Roman"/>
                        </a:rPr>
                        <a:t>CINEMEX</a:t>
                      </a:r>
                      <a:r>
                        <a:rPr lang="es-ES" sz="800" dirty="0">
                          <a:solidFill>
                            <a:srgbClr val="000000"/>
                          </a:solidFill>
                          <a:effectLst/>
                          <a:latin typeface="+mn-lt"/>
                          <a:ea typeface="Times New Roman"/>
                        </a:rPr>
                        <a:t> PALOMAS CHEDRAUI</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accent4">
                              <a:lumMod val="50000"/>
                            </a:schemeClr>
                          </a:solidFill>
                          <a:effectLst/>
                          <a:latin typeface="+mn-lt"/>
                          <a:ea typeface="Times New Roman"/>
                          <a:cs typeface="+mn-cs"/>
                        </a:rPr>
                        <a:t>3</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accent4">
                              <a:lumMod val="50000"/>
                            </a:schemeClr>
                          </a:solidFill>
                          <a:effectLst/>
                          <a:latin typeface="+mn-lt"/>
                          <a:ea typeface="Times New Roman"/>
                          <a:cs typeface="+mn-cs"/>
                        </a:rPr>
                        <a:t>¿QUÉ PASÓ AYER?</a:t>
                      </a:r>
                    </a:p>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accent4">
                              <a:lumMod val="50000"/>
                            </a:schemeClr>
                          </a:solidFill>
                          <a:effectLst/>
                          <a:latin typeface="+mn-lt"/>
                          <a:ea typeface="Times New Roman"/>
                          <a:cs typeface="+mn-cs"/>
                        </a:rPr>
                        <a:t>(</a:t>
                      </a:r>
                      <a:r>
                        <a:rPr kumimoji="0" lang="es-ES" sz="800" u="none" strike="noStrike" cap="none" normalizeH="0" baseline="0" dirty="0" smtClean="0">
                          <a:ln>
                            <a:noFill/>
                          </a:ln>
                          <a:solidFill>
                            <a:schemeClr val="accent4">
                              <a:lumMod val="50000"/>
                            </a:schemeClr>
                          </a:solidFill>
                          <a:effectLst/>
                          <a:latin typeface="+mn-lt"/>
                        </a:rPr>
                        <a:t>Clasificación</a:t>
                      </a:r>
                      <a:r>
                        <a:rPr lang="es-MX" sz="800" kern="1200" dirty="0" smtClean="0">
                          <a:solidFill>
                            <a:schemeClr val="accent4">
                              <a:lumMod val="50000"/>
                            </a:schemeClr>
                          </a:solidFill>
                          <a:effectLst/>
                          <a:latin typeface="+mn-lt"/>
                          <a:ea typeface="Times New Roman"/>
                          <a:cs typeface="+mn-cs"/>
                        </a:rPr>
                        <a:t> B)</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ES" sz="800" kern="1200" dirty="0" smtClean="0">
                          <a:solidFill>
                            <a:schemeClr val="accent4">
                              <a:lumMod val="50000"/>
                            </a:schemeClr>
                          </a:solidFill>
                          <a:effectLst/>
                          <a:latin typeface="+mn-lt"/>
                          <a:ea typeface="Times New Roman"/>
                          <a:cs typeface="+mn-cs"/>
                        </a:rPr>
                        <a:t>ROCÍO FIERROS COLÍN</a:t>
                      </a:r>
                      <a:endParaRPr lang="es-MX" sz="800" kern="1200" dirty="0" smtClean="0">
                        <a:solidFill>
                          <a:schemeClr val="accent4">
                            <a:lumMod val="50000"/>
                          </a:schemeClr>
                        </a:solidFill>
                        <a:effectLst/>
                        <a:latin typeface="+mn-lt"/>
                        <a:ea typeface="Times New Roman"/>
                        <a:cs typeface="+mn-cs"/>
                      </a:endParaRPr>
                    </a:p>
                  </a:txBody>
                  <a:tcPr marL="6183" marR="6183" marT="6184" marB="0" anchor="ctr" horzOverflow="overflow">
                    <a:solidFill>
                      <a:srgbClr val="F2E5FF">
                        <a:alpha val="44000"/>
                      </a:srgbClr>
                    </a:solidFill>
                  </a:tcPr>
                </a:tc>
              </a:tr>
              <a:tr h="288000">
                <a:tc>
                  <a:txBody>
                    <a:bodyPr/>
                    <a:lstStyle/>
                    <a:p>
                      <a:pPr algn="ctr" fontAlgn="ctr"/>
                      <a:r>
                        <a:rPr lang="es-MX" sz="800" b="0" i="0" u="none" strike="noStrike" dirty="0" smtClean="0">
                          <a:solidFill>
                            <a:srgbClr val="000000"/>
                          </a:solidFill>
                          <a:effectLst/>
                          <a:latin typeface="Calibri"/>
                        </a:rPr>
                        <a:t>138</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normalizeH="0" baseline="0" noProof="0" dirty="0" smtClean="0">
                          <a:ln>
                            <a:noFill/>
                          </a:ln>
                          <a:solidFill>
                            <a:schemeClr val="accent4">
                              <a:lumMod val="50000"/>
                            </a:schemeClr>
                          </a:solidFill>
                          <a:effectLst/>
                          <a:latin typeface="+mn-lt"/>
                          <a:ea typeface="Geneva" charset="-128"/>
                          <a:cs typeface="+mn-cs"/>
                        </a:rPr>
                        <a:t>5-JUNIO</a:t>
                      </a:r>
                    </a:p>
                  </a:txBody>
                  <a:tcPr marL="6183" marR="6183" marT="6183" marB="0" anchor="ctr" horzOverflow="overflow">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XLIII</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CUAUTITLÁN IZCALLI</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tabLst>
                          <a:tab pos="3752850" algn="l"/>
                        </a:tabLst>
                      </a:pPr>
                      <a:r>
                        <a:rPr lang="es-MX" sz="800" dirty="0" smtClean="0">
                          <a:solidFill>
                            <a:schemeClr val="accent4">
                              <a:lumMod val="50000"/>
                            </a:schemeClr>
                          </a:solidFill>
                          <a:effectLst/>
                          <a:latin typeface="+mn-lt"/>
                          <a:ea typeface="Times New Roman"/>
                        </a:rPr>
                        <a:t>PLAZA SAN MARCOS</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12</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PIRATAS DEL CARIBE 4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3"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MARÍA EUGENIA RAMÍREZ NAVARRETE</a:t>
                      </a:r>
                    </a:p>
                  </a:txBody>
                  <a:tcPr marL="6183" marR="6183" marT="6183" marB="0" anchor="ctr" horzOverflow="overflow">
                    <a:solidFill>
                      <a:srgbClr val="F2E5FF">
                        <a:alpha val="44000"/>
                      </a:srgbClr>
                    </a:solidFill>
                  </a:tcPr>
                </a:tc>
              </a:tr>
              <a:tr h="288000">
                <a:tc>
                  <a:txBody>
                    <a:bodyPr/>
                    <a:lstStyle/>
                    <a:p>
                      <a:pPr algn="ctr" fontAlgn="b"/>
                      <a:r>
                        <a:rPr lang="es-MX" sz="700" b="0" i="0" u="none" strike="noStrike" dirty="0" smtClean="0">
                          <a:solidFill>
                            <a:srgbClr val="000000"/>
                          </a:solidFill>
                          <a:effectLst/>
                          <a:latin typeface="Arial" pitchFamily="34" charset="0"/>
                          <a:cs typeface="Arial" pitchFamily="34" charset="0"/>
                        </a:rPr>
                        <a:t>139</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algn="ctr"/>
                      <a:r>
                        <a:rPr lang="es-MX" sz="800" dirty="0" smtClean="0">
                          <a:latin typeface="+mn-lt"/>
                        </a:rPr>
                        <a:t>10-JUNIO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MX" sz="800" dirty="0">
                          <a:effectLst/>
                          <a:latin typeface="+mn-lt"/>
                          <a:ea typeface="Times New Roman"/>
                          <a:cs typeface="Calibri"/>
                        </a:rPr>
                        <a:t>IV</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Arial"/>
                        </a:rPr>
                        <a:t>LERMA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Arial"/>
                        </a:rPr>
                        <a:t>MM CINEMAS LERMA, PLAZA </a:t>
                      </a:r>
                      <a:r>
                        <a:rPr lang="es-ES" sz="800" dirty="0" err="1">
                          <a:effectLst/>
                          <a:latin typeface="+mn-lt"/>
                          <a:ea typeface="Times New Roman"/>
                          <a:cs typeface="Arial"/>
                        </a:rPr>
                        <a:t>OUTLET</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8</a:t>
                      </a:r>
                      <a:endParaRPr lang="es-MX" sz="800" dirty="0">
                        <a:latin typeface="+mn-lt"/>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PIRATAS DEL CARIBE 4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marL="6985" algn="ctr">
                        <a:spcAft>
                          <a:spcPts val="0"/>
                        </a:spcAft>
                        <a:tabLst>
                          <a:tab pos="7620" algn="l"/>
                          <a:tab pos="74295" algn="l"/>
                          <a:tab pos="3752850" algn="l"/>
                        </a:tabLst>
                      </a:pPr>
                      <a:r>
                        <a:rPr lang="es-ES" sz="800" dirty="0">
                          <a:effectLst/>
                          <a:latin typeface="+mn-lt"/>
                          <a:ea typeface="Times New Roman"/>
                          <a:cs typeface="Calibri"/>
                        </a:rPr>
                        <a:t>CÉSAR RETANA SOTO</a:t>
                      </a:r>
                      <a:endParaRPr lang="es-MX" sz="800" dirty="0">
                        <a:effectLst/>
                        <a:latin typeface="+mn-lt"/>
                        <a:ea typeface="Times New Roman"/>
                      </a:endParaRPr>
                    </a:p>
                  </a:txBody>
                  <a:tcPr marL="6183" marR="6183" marT="6184" marB="0" anchor="ctr" horzOverflow="overflow">
                    <a:solidFill>
                      <a:srgbClr val="F2E5FF">
                        <a:alpha val="44000"/>
                      </a:srgbClr>
                    </a:solidFill>
                  </a:tcPr>
                </a:tc>
              </a:tr>
              <a:tr h="288000">
                <a:tc>
                  <a:txBody>
                    <a:bodyPr/>
                    <a:lstStyle/>
                    <a:p>
                      <a:pPr algn="ctr" fontAlgn="b"/>
                      <a:r>
                        <a:rPr lang="es-MX" sz="700" b="0" i="0" u="none" strike="noStrike" dirty="0" smtClean="0">
                          <a:solidFill>
                            <a:srgbClr val="000000"/>
                          </a:solidFill>
                          <a:effectLst/>
                          <a:latin typeface="Arial" pitchFamily="34" charset="0"/>
                          <a:cs typeface="Arial" pitchFamily="34" charset="0"/>
                        </a:rPr>
                        <a:t>140</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algn="ctr"/>
                      <a:r>
                        <a:rPr lang="es-MX" sz="800" smtClean="0">
                          <a:latin typeface="+mn-lt"/>
                        </a:rPr>
                        <a:t>10-JUNIO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MX" sz="800" dirty="0">
                          <a:effectLst/>
                          <a:latin typeface="+mn-lt"/>
                          <a:ea typeface="Times New Roman"/>
                          <a:cs typeface="Calibri"/>
                        </a:rPr>
                        <a:t>IV</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Arial"/>
                        </a:rPr>
                        <a:t>LERMA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Arial"/>
                        </a:rPr>
                        <a:t>MM CINEMAS LERMA, PLAZA </a:t>
                      </a:r>
                      <a:r>
                        <a:rPr lang="es-ES" sz="800" dirty="0" err="1">
                          <a:effectLst/>
                          <a:latin typeface="+mn-lt"/>
                          <a:ea typeface="Times New Roman"/>
                          <a:cs typeface="Arial"/>
                        </a:rPr>
                        <a:t>OUTLET</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1</a:t>
                      </a:r>
                      <a:endParaRPr lang="es-MX" sz="800" dirty="0">
                        <a:latin typeface="+mn-lt"/>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PIRATAS DEL CARIBE 4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algn="ctr"/>
                      <a:r>
                        <a:rPr lang="es-MX" sz="800" dirty="0" smtClean="0">
                          <a:latin typeface="+mn-lt"/>
                        </a:rPr>
                        <a:t>-</a:t>
                      </a:r>
                      <a:endParaRPr lang="es-MX" sz="800" dirty="0">
                        <a:latin typeface="+mn-lt"/>
                      </a:endParaRPr>
                    </a:p>
                  </a:txBody>
                  <a:tcPr marL="6183" marR="6183" marT="6184" marB="0" anchor="ctr" horzOverflow="overflow">
                    <a:solidFill>
                      <a:srgbClr val="F2E5FF">
                        <a:alpha val="44000"/>
                      </a:srgbClr>
                    </a:solidFill>
                  </a:tcPr>
                </a:tc>
                <a:tc>
                  <a:txBody>
                    <a:bodyPr/>
                    <a:lstStyle/>
                    <a:p>
                      <a:pPr marL="6985" algn="ctr">
                        <a:spcAft>
                          <a:spcPts val="0"/>
                        </a:spcAft>
                        <a:tabLst>
                          <a:tab pos="7620" algn="l"/>
                          <a:tab pos="74295" algn="l"/>
                          <a:tab pos="3752850" algn="l"/>
                        </a:tabLst>
                      </a:pPr>
                      <a:r>
                        <a:rPr lang="es-ES" sz="800" dirty="0">
                          <a:effectLst/>
                          <a:latin typeface="+mn-lt"/>
                          <a:ea typeface="Times New Roman"/>
                          <a:cs typeface="Calibri"/>
                        </a:rPr>
                        <a:t>ROCÍO VELÁZQUEZ VICTORIANO</a:t>
                      </a:r>
                      <a:endParaRPr lang="es-MX" sz="800" dirty="0">
                        <a:effectLst/>
                        <a:latin typeface="+mn-lt"/>
                        <a:ea typeface="Times New Roman"/>
                      </a:endParaRPr>
                    </a:p>
                  </a:txBody>
                  <a:tcPr marL="6183" marR="6183" marT="6184" marB="0" anchor="ctr" horzOverflow="overflow">
                    <a:solidFill>
                      <a:srgbClr val="F2E5FF">
                        <a:alpha val="44000"/>
                      </a:srgbClr>
                    </a:solidFill>
                  </a:tcPr>
                </a:tc>
              </a:tr>
              <a:tr h="288000">
                <a:tc rowSpan="2">
                  <a:txBody>
                    <a:bodyPr/>
                    <a:lstStyle/>
                    <a:p>
                      <a:pPr algn="ctr" fontAlgn="b"/>
                      <a:r>
                        <a:rPr lang="es-MX" sz="700" b="0" i="0" u="none" strike="noStrike" dirty="0" smtClean="0">
                          <a:solidFill>
                            <a:srgbClr val="000000"/>
                          </a:solidFill>
                          <a:effectLst/>
                          <a:latin typeface="Arial" pitchFamily="34" charset="0"/>
                          <a:cs typeface="Arial" pitchFamily="34" charset="0"/>
                        </a:rPr>
                        <a:t>141</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rowSpan="2">
                  <a:txBody>
                    <a:bodyPr/>
                    <a:lstStyle/>
                    <a:p>
                      <a:pPr algn="ctr"/>
                      <a:r>
                        <a:rPr lang="es-MX" sz="800" dirty="0" smtClean="0">
                          <a:latin typeface="+mn-lt"/>
                        </a:rPr>
                        <a:t>10-JUNIO</a:t>
                      </a:r>
                      <a:endParaRPr lang="es-MX" sz="800" dirty="0">
                        <a:latin typeface="+mn-lt"/>
                      </a:endParaRPr>
                    </a:p>
                  </a:txBody>
                  <a:tcPr marL="6183" marR="6183" marT="6183" marB="0" anchor="ctr" horzOverflow="overflow">
                    <a:solidFill>
                      <a:srgbClr val="F2E5FF">
                        <a:alpha val="44000"/>
                      </a:srgbClr>
                    </a:solidFill>
                  </a:tcPr>
                </a:tc>
                <a:tc rowSpan="2">
                  <a:txBody>
                    <a:bodyPr/>
                    <a:lstStyle/>
                    <a:p>
                      <a:pPr algn="ctr">
                        <a:spcAft>
                          <a:spcPts val="0"/>
                        </a:spcAft>
                      </a:pPr>
                      <a:r>
                        <a:rPr lang="es-ES" sz="800">
                          <a:effectLst/>
                          <a:latin typeface="+mn-lt"/>
                          <a:ea typeface="Times New Roman"/>
                          <a:cs typeface="Calibri"/>
                        </a:rPr>
                        <a:t>I</a:t>
                      </a:r>
                      <a:endParaRPr lang="es-MX" sz="800">
                        <a:effectLst/>
                        <a:latin typeface="+mn-lt"/>
                        <a:ea typeface="Times New Roman"/>
                      </a:endParaRPr>
                    </a:p>
                  </a:txBody>
                  <a:tcPr marL="68580" marR="68580" marT="0" marB="0" anchor="ctr">
                    <a:solidFill>
                      <a:srgbClr val="F2E5FF">
                        <a:alpha val="44000"/>
                      </a:srgbClr>
                    </a:solidFill>
                  </a:tcPr>
                </a:tc>
                <a:tc rowSpan="2">
                  <a:txBody>
                    <a:bodyPr/>
                    <a:lstStyle/>
                    <a:p>
                      <a:pPr algn="ctr">
                        <a:spcAft>
                          <a:spcPts val="0"/>
                        </a:spcAft>
                      </a:pPr>
                      <a:r>
                        <a:rPr lang="es-ES" sz="800" dirty="0">
                          <a:effectLst/>
                          <a:latin typeface="+mn-lt"/>
                          <a:ea typeface="Times New Roman"/>
                          <a:cs typeface="Calibri"/>
                        </a:rPr>
                        <a:t>TOLUCA</a:t>
                      </a:r>
                      <a:endParaRPr lang="es-MX" sz="800" dirty="0">
                        <a:effectLst/>
                        <a:latin typeface="+mn-lt"/>
                        <a:ea typeface="Times New Roman"/>
                      </a:endParaRPr>
                    </a:p>
                  </a:txBody>
                  <a:tcPr marL="68580" marR="68580" marT="0" marB="0" anchor="ctr">
                    <a:solidFill>
                      <a:srgbClr val="F2E5FF">
                        <a:alpha val="44000"/>
                      </a:srgbClr>
                    </a:solidFill>
                  </a:tcPr>
                </a:tc>
                <a:tc rowSpan="2">
                  <a:txBody>
                    <a:bodyPr/>
                    <a:lstStyle/>
                    <a:p>
                      <a:pPr algn="ctr">
                        <a:spcAft>
                          <a:spcPts val="0"/>
                        </a:spcAft>
                      </a:pPr>
                      <a:r>
                        <a:rPr lang="es-ES" sz="800" dirty="0">
                          <a:effectLst/>
                          <a:latin typeface="+mn-lt"/>
                          <a:ea typeface="Times New Roman"/>
                          <a:cs typeface="Calibri"/>
                        </a:rPr>
                        <a:t>CINÉPOLIS GRAN PLAZA TOLUCA</a:t>
                      </a:r>
                      <a:endParaRPr lang="es-MX" sz="800" dirty="0">
                        <a:effectLst/>
                        <a:latin typeface="+mn-lt"/>
                        <a:ea typeface="Times New Roman"/>
                      </a:endParaRPr>
                    </a:p>
                  </a:txBody>
                  <a:tcPr marL="68580" marR="68580" marT="0" marB="0" anchor="ctr">
                    <a:solidFill>
                      <a:srgbClr val="F2E5FF">
                        <a:alpha val="44000"/>
                      </a:srgbClr>
                    </a:solidFill>
                  </a:tcPr>
                </a:tc>
                <a:tc rowSpan="2">
                  <a:txBody>
                    <a:bodyPr/>
                    <a:lstStyle/>
                    <a:p>
                      <a:pPr algn="ctr"/>
                      <a:r>
                        <a:rPr lang="es-MX" sz="800" dirty="0" smtClean="0">
                          <a:latin typeface="+mn-lt"/>
                        </a:rPr>
                        <a:t>5</a:t>
                      </a:r>
                      <a:endParaRPr lang="es-MX" sz="800" dirty="0">
                        <a:latin typeface="+mn-lt"/>
                      </a:endParaRPr>
                    </a:p>
                  </a:txBody>
                  <a:tcPr marL="6183" marR="6183" marT="6183" marB="0" anchor="ctr" horzOverflow="overflow">
                    <a:solidFill>
                      <a:srgbClr val="F2E5FF">
                        <a:alpha val="44000"/>
                      </a:srgbClr>
                    </a:solidFill>
                  </a:tcPr>
                </a:tc>
                <a:tc rowSpan="2">
                  <a:txBody>
                    <a:bodyPr/>
                    <a:lstStyle/>
                    <a:p>
                      <a:pPr algn="ctr"/>
                      <a:r>
                        <a:rPr lang="es-MX" sz="800" dirty="0" smtClean="0">
                          <a:latin typeface="+mn-lt"/>
                        </a:rPr>
                        <a:t>KUNG</a:t>
                      </a:r>
                      <a:r>
                        <a:rPr lang="es-MX" sz="800" baseline="0" dirty="0" smtClean="0">
                          <a:latin typeface="+mn-lt"/>
                        </a:rPr>
                        <a:t> FU PANDA 2</a:t>
                      </a:r>
                    </a:p>
                    <a:p>
                      <a:pPr algn="ctr"/>
                      <a:r>
                        <a:rPr kumimoji="0" lang="es-ES" sz="800" u="none" strike="noStrike" cap="none" normalizeH="0" baseline="0" dirty="0" smtClean="0">
                          <a:ln>
                            <a:noFill/>
                          </a:ln>
                          <a:solidFill>
                            <a:schemeClr val="accent4">
                              <a:lumMod val="50000"/>
                            </a:schemeClr>
                          </a:solidFill>
                          <a:effectLst/>
                          <a:latin typeface="+mn-lt"/>
                        </a:rPr>
                        <a:t>(Clasificación AA)</a:t>
                      </a:r>
                      <a:endParaRPr lang="es-MX" sz="800" dirty="0">
                        <a:latin typeface="+mn-lt"/>
                      </a:endParaRPr>
                    </a:p>
                  </a:txBody>
                  <a:tcPr marL="6183" marR="6183" marT="6183"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n-lt"/>
                          <a:ea typeface="Geneva" charset="-128"/>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6183" marR="6183" marT="6184" marB="0" anchor="ctr" horzOverflow="overflow">
                    <a:solidFill>
                      <a:srgbClr val="F2E5FF">
                        <a:alpha val="44000"/>
                      </a:srgbClr>
                    </a:solidFill>
                  </a:tcPr>
                </a:tc>
                <a:tc rowSpan="2">
                  <a:txBody>
                    <a:bodyPr/>
                    <a:lstStyle/>
                    <a:p>
                      <a:pPr marL="6985" algn="ctr">
                        <a:spcAft>
                          <a:spcPts val="0"/>
                        </a:spcAft>
                        <a:tabLst>
                          <a:tab pos="7620" algn="l"/>
                          <a:tab pos="74295" algn="l"/>
                          <a:tab pos="3752850" algn="l"/>
                        </a:tabLst>
                      </a:pPr>
                      <a:r>
                        <a:rPr lang="es-ES" sz="800" dirty="0">
                          <a:effectLst/>
                          <a:latin typeface="+mn-lt"/>
                          <a:ea typeface="Times New Roman"/>
                          <a:cs typeface="Calibri"/>
                        </a:rPr>
                        <a:t>ALEJANDRO BASTIDA RODRÍGUEZ</a:t>
                      </a:r>
                      <a:endParaRPr lang="es-MX" sz="800" dirty="0">
                        <a:effectLst/>
                        <a:latin typeface="+mn-lt"/>
                        <a:ea typeface="Times New Roman"/>
                      </a:endParaRPr>
                    </a:p>
                  </a:txBody>
                  <a:tcPr marL="6183" marR="6183" marT="6184" marB="0" anchor="ctr" horzOverflow="overflow">
                    <a:solidFill>
                      <a:srgbClr val="F2E5FF">
                        <a:alpha val="44000"/>
                      </a:srgbClr>
                    </a:solidFill>
                  </a:tcPr>
                </a:tc>
              </a:tr>
              <a:tr h="288000">
                <a:tc vMerge="1">
                  <a:txBody>
                    <a:bodyPr/>
                    <a:lstStyle/>
                    <a:p>
                      <a:pPr algn="ctr" fontAlgn="b"/>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«INSEGURIDAD Y TRANSPORTE»</a:t>
                      </a:r>
                    </a:p>
                  </a:txBody>
                  <a:tcPr marL="9525" marR="9525" marT="9525" marB="0" anchor="ctr">
                    <a:solidFill>
                      <a:srgbClr val="F2E5FF">
                        <a:alpha val="44000"/>
                      </a:srgbClr>
                    </a:solidFill>
                  </a:tcPr>
                </a:tc>
                <a:tc vMerge="1">
                  <a:txBody>
                    <a:bodyPr/>
                    <a:lstStyle/>
                    <a:p>
                      <a:endParaRPr lang="es-MX" dirty="0"/>
                    </a:p>
                  </a:txBody>
                  <a:tcPr>
                    <a:solidFill>
                      <a:srgbClr val="F2E5FF">
                        <a:alpha val="44000"/>
                      </a:srgbClr>
                    </a:solidFill>
                  </a:tcPr>
                </a:tc>
              </a:tr>
              <a:tr h="288000">
                <a:tc>
                  <a:txBody>
                    <a:bodyPr/>
                    <a:lstStyle/>
                    <a:p>
                      <a:pPr algn="ctr" fontAlgn="b"/>
                      <a:r>
                        <a:rPr lang="es-MX" sz="700" b="0" i="0" u="none" strike="noStrike" dirty="0" smtClean="0">
                          <a:solidFill>
                            <a:srgbClr val="000000"/>
                          </a:solidFill>
                          <a:effectLst/>
                          <a:latin typeface="Arial" pitchFamily="34" charset="0"/>
                          <a:cs typeface="Arial" pitchFamily="34" charset="0"/>
                        </a:rPr>
                        <a:t>142</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algn="ctr"/>
                      <a:r>
                        <a:rPr lang="es-MX" sz="800" dirty="0" smtClean="0">
                          <a:latin typeface="+mn-lt"/>
                        </a:rPr>
                        <a:t>10-JUNIO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ES" sz="800" dirty="0">
                          <a:effectLst/>
                          <a:latin typeface="+mn-lt"/>
                          <a:ea typeface="Times New Roman"/>
                          <a:cs typeface="Calibri"/>
                        </a:rPr>
                        <a:t>I</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Calibri"/>
                        </a:rPr>
                        <a:t>TOLUCA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Calibri"/>
                        </a:rPr>
                        <a:t>CINÉPOLIS GRAN PLAZA TOLUCA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2</a:t>
                      </a:r>
                      <a:endParaRPr lang="es-MX" sz="800" dirty="0">
                        <a:latin typeface="+mn-lt"/>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X-</a:t>
                      </a:r>
                      <a:r>
                        <a:rPr kumimoji="0" lang="es-MX" sz="800" b="0" i="0" u="none" strike="noStrike" cap="none" normalizeH="0" baseline="0" dirty="0" err="1" smtClean="0">
                          <a:ln>
                            <a:noFill/>
                          </a:ln>
                          <a:solidFill>
                            <a:schemeClr val="accent4">
                              <a:lumMod val="50000"/>
                            </a:schemeClr>
                          </a:solidFill>
                          <a:effectLst/>
                          <a:latin typeface="+mn-lt"/>
                          <a:ea typeface="Geneva" charset="-128"/>
                        </a:rPr>
                        <a:t>MEN</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n-lt"/>
                          <a:ea typeface="Geneva" charset="-128"/>
                        </a:rPr>
                        <a:t>ERUVIEL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6183" marR="6183" marT="6184" marB="0" anchor="ctr" horzOverflow="overflow">
                    <a:solidFill>
                      <a:srgbClr val="F2E5FF">
                        <a:alpha val="44000"/>
                      </a:srgbClr>
                    </a:solidFill>
                  </a:tcPr>
                </a:tc>
                <a:tc>
                  <a:txBody>
                    <a:bodyPr/>
                    <a:lstStyle/>
                    <a:p>
                      <a:pPr marL="6985" algn="ctr">
                        <a:spcAft>
                          <a:spcPts val="0"/>
                        </a:spcAft>
                        <a:tabLst>
                          <a:tab pos="7620" algn="l"/>
                          <a:tab pos="74295" algn="l"/>
                          <a:tab pos="3752850" algn="l"/>
                        </a:tabLst>
                      </a:pPr>
                      <a:r>
                        <a:rPr lang="es-ES" sz="800" dirty="0">
                          <a:effectLst/>
                          <a:latin typeface="+mn-lt"/>
                          <a:ea typeface="Times New Roman"/>
                          <a:cs typeface="Calibri"/>
                        </a:rPr>
                        <a:t>LUZ MARIANA GARDUÑO ALONSO</a:t>
                      </a:r>
                      <a:endParaRPr lang="es-MX" sz="800" dirty="0">
                        <a:effectLst/>
                        <a:latin typeface="+mn-lt"/>
                        <a:ea typeface="Times New Roman"/>
                      </a:endParaRPr>
                    </a:p>
                  </a:txBody>
                  <a:tcPr marL="6183" marR="6183" marT="6184" marB="0" anchor="ctr" horzOverflow="overflow">
                    <a:solidFill>
                      <a:srgbClr val="F2E5FF">
                        <a:alpha val="44000"/>
                      </a:srgbClr>
                    </a:solidFill>
                  </a:tcPr>
                </a:tc>
              </a:tr>
              <a:tr h="288000">
                <a:tc>
                  <a:txBody>
                    <a:bodyPr/>
                    <a:lstStyle/>
                    <a:p>
                      <a:pPr algn="ctr" fontAlgn="b"/>
                      <a:r>
                        <a:rPr lang="es-MX" sz="700" b="0" i="0" u="none" strike="noStrike" dirty="0" smtClean="0">
                          <a:solidFill>
                            <a:srgbClr val="000000"/>
                          </a:solidFill>
                          <a:effectLst/>
                          <a:latin typeface="Arial" pitchFamily="34" charset="0"/>
                          <a:cs typeface="Arial" pitchFamily="34" charset="0"/>
                        </a:rPr>
                        <a:t>143</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algn="ctr"/>
                      <a:r>
                        <a:rPr lang="es-MX" sz="800" dirty="0" smtClean="0">
                          <a:latin typeface="+mn-lt"/>
                        </a:rPr>
                        <a:t>10-JUNIO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MX" sz="800" dirty="0">
                          <a:effectLst/>
                          <a:latin typeface="+mn-lt"/>
                          <a:ea typeface="Times New Roman"/>
                          <a:cs typeface="Calibri"/>
                        </a:rPr>
                        <a:t>XVI</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Calibri"/>
                        </a:rPr>
                        <a:t>ATIZAPÁN DE ZARAGOZA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err="1">
                          <a:effectLst/>
                          <a:latin typeface="+mn-lt"/>
                          <a:ea typeface="Times New Roman"/>
                          <a:cs typeface="Calibri"/>
                        </a:rPr>
                        <a:t>CINEMEX</a:t>
                      </a:r>
                      <a:r>
                        <a:rPr lang="es-ES" sz="800" dirty="0">
                          <a:effectLst/>
                          <a:latin typeface="+mn-lt"/>
                          <a:ea typeface="Times New Roman"/>
                          <a:cs typeface="Calibri"/>
                        </a:rPr>
                        <a:t> ZONA ESMERALDA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4</a:t>
                      </a:r>
                      <a:endParaRPr lang="es-MX" sz="800" dirty="0">
                        <a:latin typeface="+mn-lt"/>
                      </a:endParaRPr>
                    </a:p>
                  </a:txBody>
                  <a:tcPr marL="6183" marR="6183" marT="6184"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800" dirty="0" smtClean="0">
                          <a:latin typeface="+mn-lt"/>
                        </a:rPr>
                        <a:t>OCHO MINUTOS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algn="ctr"/>
                      <a:r>
                        <a:rPr lang="es-MX" sz="800" kern="1200" dirty="0" smtClean="0">
                          <a:solidFill>
                            <a:schemeClr val="accent4">
                              <a:lumMod val="50000"/>
                            </a:schemeClr>
                          </a:solidFill>
                          <a:effectLst/>
                          <a:latin typeface="+mn-lt"/>
                          <a:ea typeface="Times New Roman"/>
                          <a:cs typeface="+mn-cs"/>
                        </a:rPr>
                        <a:t>LUIS FELIPE BRAVO MENA</a:t>
                      </a:r>
                      <a:endParaRPr lang="es-MX" sz="800" kern="1200" dirty="0">
                        <a:solidFill>
                          <a:schemeClr val="accent4">
                            <a:lumMod val="50000"/>
                          </a:schemeClr>
                        </a:solidFill>
                        <a:effectLst/>
                        <a:latin typeface="+mn-lt"/>
                        <a:ea typeface="Times New Roman"/>
                        <a:cs typeface="+mn-cs"/>
                      </a:endParaRPr>
                    </a:p>
                  </a:txBody>
                  <a:tcPr marL="6183" marR="6183" marT="6184"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«INSEGURIDAD Y TRANSPORTE»</a:t>
                      </a:r>
                    </a:p>
                  </a:txBody>
                  <a:tcPr marL="6183" marR="6183" marT="6184" marB="0" anchor="ctr" horzOverflow="overflow">
                    <a:solidFill>
                      <a:srgbClr val="F2E5FF">
                        <a:alpha val="44000"/>
                      </a:srgbClr>
                    </a:solidFill>
                  </a:tcPr>
                </a:tc>
                <a:tc>
                  <a:txBody>
                    <a:bodyPr/>
                    <a:lstStyle/>
                    <a:p>
                      <a:pPr marL="6985" algn="ctr">
                        <a:spcAft>
                          <a:spcPts val="0"/>
                        </a:spcAft>
                        <a:tabLst>
                          <a:tab pos="7620" algn="l"/>
                          <a:tab pos="74295" algn="l"/>
                          <a:tab pos="109855" algn="l"/>
                          <a:tab pos="3752850" algn="l"/>
                        </a:tabLst>
                      </a:pPr>
                      <a:r>
                        <a:rPr lang="es-ES" sz="800" dirty="0">
                          <a:effectLst/>
                          <a:latin typeface="+mn-lt"/>
                          <a:ea typeface="Times New Roman"/>
                          <a:cs typeface="Calibri"/>
                        </a:rPr>
                        <a:t>CÉSAR </a:t>
                      </a:r>
                      <a:r>
                        <a:rPr lang="es-ES" sz="800" dirty="0" err="1">
                          <a:effectLst/>
                          <a:latin typeface="+mn-lt"/>
                          <a:ea typeface="Times New Roman"/>
                          <a:cs typeface="Calibri"/>
                        </a:rPr>
                        <a:t>GEOVANNI</a:t>
                      </a:r>
                      <a:r>
                        <a:rPr lang="es-ES" sz="800" dirty="0">
                          <a:effectLst/>
                          <a:latin typeface="+mn-lt"/>
                          <a:ea typeface="Times New Roman"/>
                          <a:cs typeface="Calibri"/>
                        </a:rPr>
                        <a:t> PINEDA JIMÉNEZ</a:t>
                      </a:r>
                      <a:endParaRPr lang="es-MX" sz="800" dirty="0">
                        <a:effectLst/>
                        <a:latin typeface="+mn-lt"/>
                        <a:ea typeface="Times New Roman"/>
                      </a:endParaRPr>
                    </a:p>
                  </a:txBody>
                  <a:tcPr marL="6183" marR="6183" marT="6184" marB="0" anchor="ctr" horzOverflow="overflow">
                    <a:solidFill>
                      <a:srgbClr val="F2E5FF">
                        <a:alpha val="44000"/>
                      </a:srgbClr>
                    </a:solidFill>
                  </a:tcPr>
                </a:tc>
              </a:tr>
              <a:tr h="288000">
                <a:tc>
                  <a:txBody>
                    <a:bodyPr/>
                    <a:lstStyle/>
                    <a:p>
                      <a:pPr algn="ctr" fontAlgn="b"/>
                      <a:r>
                        <a:rPr lang="es-MX" sz="700" b="0" i="0" u="none" strike="noStrike" dirty="0" smtClean="0">
                          <a:solidFill>
                            <a:srgbClr val="000000"/>
                          </a:solidFill>
                          <a:effectLst/>
                          <a:latin typeface="Arial" pitchFamily="34" charset="0"/>
                          <a:cs typeface="Arial" pitchFamily="34" charset="0"/>
                        </a:rPr>
                        <a:t>144</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algn="ctr"/>
                      <a:r>
                        <a:rPr lang="es-MX" sz="800" smtClean="0">
                          <a:latin typeface="+mn-lt"/>
                        </a:rPr>
                        <a:t>10-JUNIO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ES" sz="800" dirty="0" smtClean="0">
                          <a:effectLst/>
                          <a:latin typeface="+mn-lt"/>
                          <a:ea typeface="Times New Roman"/>
                          <a:cs typeface="Calibri"/>
                        </a:rPr>
                        <a:t>XIX</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Calibri"/>
                        </a:rPr>
                        <a:t>CUAUTITLÁN</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err="1">
                          <a:effectLst/>
                          <a:latin typeface="+mn-lt"/>
                          <a:ea typeface="Times New Roman"/>
                          <a:cs typeface="Arial"/>
                        </a:rPr>
                        <a:t>LUMIERE</a:t>
                      </a:r>
                      <a:r>
                        <a:rPr lang="es-ES" sz="800" dirty="0">
                          <a:effectLst/>
                          <a:latin typeface="+mn-lt"/>
                          <a:ea typeface="Times New Roman"/>
                          <a:cs typeface="Arial"/>
                        </a:rPr>
                        <a:t> (PLAZA LA VÍA)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4</a:t>
                      </a:r>
                      <a:endParaRPr lang="es-MX" sz="800" dirty="0">
                        <a:latin typeface="+mn-lt"/>
                      </a:endParaRPr>
                    </a:p>
                  </a:txBody>
                  <a:tcPr marL="6183" marR="6183" marT="6185"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PIRATAS DEL CARIBE 4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err="1" smtClean="0">
                          <a:ln>
                            <a:noFill/>
                          </a:ln>
                          <a:solidFill>
                            <a:schemeClr val="accent4">
                              <a:lumMod val="50000"/>
                            </a:schemeClr>
                          </a:solidFill>
                          <a:effectLst/>
                          <a:latin typeface="+mn-lt"/>
                          <a:ea typeface="Geneva" charset="-128"/>
                          <a:cs typeface="+mn-cs"/>
                        </a:rPr>
                        <a:t>ERUVIEL</a:t>
                      </a: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 ÁVILA VILLEGAS</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9525" marR="9525" marT="9525" marB="0" anchor="ctr">
                    <a:solidFill>
                      <a:srgbClr val="F2E5FF">
                        <a:alpha val="44000"/>
                      </a:srgbClr>
                    </a:solidFill>
                  </a:tcPr>
                </a:tc>
                <a:tc>
                  <a:txBody>
                    <a:bodyPr/>
                    <a:lstStyle/>
                    <a:p>
                      <a:pPr marL="6985" algn="ctr">
                        <a:spcAft>
                          <a:spcPts val="0"/>
                        </a:spcAft>
                        <a:tabLst>
                          <a:tab pos="7620" algn="l"/>
                          <a:tab pos="74295" algn="l"/>
                        </a:tabLst>
                      </a:pPr>
                      <a:r>
                        <a:rPr lang="es-ES" sz="800" dirty="0">
                          <a:effectLst/>
                          <a:latin typeface="+mn-lt"/>
                          <a:ea typeface="Times New Roman"/>
                          <a:cs typeface="Calibri"/>
                        </a:rPr>
                        <a:t>ALFREDO CERÓN MARTÍNEZ</a:t>
                      </a:r>
                      <a:endParaRPr lang="es-MX" sz="800" dirty="0">
                        <a:effectLst/>
                        <a:latin typeface="+mn-lt"/>
                        <a:ea typeface="Times New Roman"/>
                      </a:endParaRPr>
                    </a:p>
                  </a:txBody>
                  <a:tcPr marL="6183" marR="6183" marT="6185" marB="0" anchor="ctr" horzOverflow="overflow">
                    <a:solidFill>
                      <a:srgbClr val="F2E5FF">
                        <a:alpha val="44000"/>
                      </a:srgbClr>
                    </a:solidFill>
                  </a:tcPr>
                </a:tc>
              </a:tr>
              <a:tr h="288000">
                <a:tc>
                  <a:txBody>
                    <a:bodyPr/>
                    <a:lstStyle/>
                    <a:p>
                      <a:pPr algn="ctr" fontAlgn="b"/>
                      <a:r>
                        <a:rPr lang="es-MX" sz="700" b="0" i="0" u="none" strike="noStrike" dirty="0" smtClean="0">
                          <a:solidFill>
                            <a:srgbClr val="000000"/>
                          </a:solidFill>
                          <a:effectLst/>
                          <a:latin typeface="Arial" pitchFamily="34" charset="0"/>
                          <a:cs typeface="Arial" pitchFamily="34" charset="0"/>
                        </a:rPr>
                        <a:t>145</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algn="ctr"/>
                      <a:r>
                        <a:rPr lang="es-MX" sz="800" smtClean="0">
                          <a:latin typeface="+mn-lt"/>
                        </a:rPr>
                        <a:t>10-JUNIO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MX" sz="800">
                          <a:effectLst/>
                          <a:latin typeface="+mn-lt"/>
                          <a:ea typeface="Times New Roman"/>
                          <a:cs typeface="Calibri"/>
                        </a:rPr>
                        <a:t>XL</a:t>
                      </a:r>
                      <a:endParaRPr lang="es-MX" sz="80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Calibri"/>
                        </a:rPr>
                        <a:t>IXTAPALUCA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err="1">
                          <a:effectLst/>
                          <a:latin typeface="+mn-lt"/>
                          <a:ea typeface="Times New Roman"/>
                          <a:cs typeface="Arial"/>
                        </a:rPr>
                        <a:t>CINEMEX</a:t>
                      </a:r>
                      <a:r>
                        <a:rPr lang="es-ES" sz="800" dirty="0">
                          <a:effectLst/>
                          <a:latin typeface="+mn-lt"/>
                          <a:ea typeface="Times New Roman"/>
                          <a:cs typeface="Arial"/>
                        </a:rPr>
                        <a:t> IXTAPALUCA PLAZA GALERÍAS</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7</a:t>
                      </a:r>
                      <a:endParaRPr lang="es-MX" sz="800" dirty="0">
                        <a:latin typeface="+mn-lt"/>
                      </a:endParaRPr>
                    </a:p>
                  </a:txBody>
                  <a:tcPr marL="6183" marR="6183" marT="6185"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X-</a:t>
                      </a:r>
                      <a:r>
                        <a:rPr kumimoji="0" lang="es-MX" sz="800" b="0" i="0" u="none" strike="noStrike" cap="none" normalizeH="0" baseline="0" dirty="0" err="1" smtClean="0">
                          <a:ln>
                            <a:noFill/>
                          </a:ln>
                          <a:solidFill>
                            <a:schemeClr val="accent4">
                              <a:lumMod val="50000"/>
                            </a:schemeClr>
                          </a:solidFill>
                          <a:effectLst/>
                          <a:latin typeface="+mn-lt"/>
                          <a:ea typeface="Geneva" charset="-128"/>
                        </a:rPr>
                        <a:t>MEN</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5" marB="0" anchor="ctr" horzOverflow="overflow">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endParaRPr lang="es-MX" sz="750" dirty="0" smtClean="0">
                        <a:latin typeface="+mn-lt"/>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accent4">
                              <a:lumMod val="50000"/>
                            </a:schemeClr>
                          </a:solidFill>
                          <a:effectLst/>
                          <a:latin typeface="+mn-lt"/>
                          <a:ea typeface="Times New Roman"/>
                          <a:cs typeface="+mn-cs"/>
                        </a:rPr>
                        <a:t>-</a:t>
                      </a:r>
                    </a:p>
                  </a:txBody>
                  <a:tcPr marL="6183" marR="6183" marT="6185"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MX" sz="800" kern="1200" dirty="0" smtClean="0">
                          <a:solidFill>
                            <a:schemeClr val="accent4">
                              <a:lumMod val="50000"/>
                            </a:schemeClr>
                          </a:solidFill>
                          <a:effectLst/>
                          <a:latin typeface="+mn-lt"/>
                          <a:ea typeface="Times New Roman"/>
                          <a:cs typeface="+mn-cs"/>
                        </a:rPr>
                        <a:t>-</a:t>
                      </a:r>
                    </a:p>
                  </a:txBody>
                  <a:tcPr marL="9525" marR="9525" marT="9525" marB="0" anchor="ctr">
                    <a:solidFill>
                      <a:srgbClr val="F2E5FF">
                        <a:alpha val="44000"/>
                      </a:srgbClr>
                    </a:solidFill>
                  </a:tcPr>
                </a:tc>
                <a:tc>
                  <a:txBody>
                    <a:bodyPr/>
                    <a:lstStyle/>
                    <a:p>
                      <a:pPr marL="6985" algn="ctr">
                        <a:spcAft>
                          <a:spcPts val="0"/>
                        </a:spcAft>
                        <a:tabLst>
                          <a:tab pos="7620" algn="l"/>
                          <a:tab pos="74295" algn="l"/>
                          <a:tab pos="109855" algn="l"/>
                          <a:tab pos="3752850" algn="l"/>
                        </a:tabLst>
                      </a:pPr>
                      <a:r>
                        <a:rPr lang="es-ES" sz="800" dirty="0">
                          <a:solidFill>
                            <a:schemeClr val="tx1"/>
                          </a:solidFill>
                          <a:effectLst/>
                          <a:latin typeface="+mn-lt"/>
                          <a:ea typeface="Times New Roman"/>
                          <a:cs typeface="Calibri"/>
                        </a:rPr>
                        <a:t>GUMARO REYES TORRES</a:t>
                      </a:r>
                      <a:endParaRPr lang="es-MX" sz="800" dirty="0">
                        <a:solidFill>
                          <a:schemeClr val="tx1"/>
                        </a:solidFill>
                        <a:effectLst/>
                        <a:latin typeface="+mn-lt"/>
                        <a:ea typeface="Times New Roman"/>
                      </a:endParaRPr>
                    </a:p>
                  </a:txBody>
                  <a:tcPr marL="6183" marR="6183" marT="6185" marB="0" anchor="ctr" horzOverflow="overflow">
                    <a:solidFill>
                      <a:srgbClr val="F2E5FF">
                        <a:alpha val="44000"/>
                      </a:srgbClr>
                    </a:solidFill>
                  </a:tcPr>
                </a:tc>
              </a:tr>
              <a:tr h="288000">
                <a:tc>
                  <a:txBody>
                    <a:bodyPr/>
                    <a:lstStyle/>
                    <a:p>
                      <a:pPr algn="ctr" fontAlgn="b"/>
                      <a:r>
                        <a:rPr lang="es-MX" sz="700" b="0" i="0" u="none" strike="noStrike" dirty="0" smtClean="0">
                          <a:solidFill>
                            <a:srgbClr val="000000"/>
                          </a:solidFill>
                          <a:effectLst/>
                          <a:latin typeface="Arial" pitchFamily="34" charset="0"/>
                          <a:cs typeface="Arial" pitchFamily="34" charset="0"/>
                        </a:rPr>
                        <a:t>146</a:t>
                      </a:r>
                      <a:endParaRPr lang="es-MX" sz="7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a:txBody>
                    <a:bodyPr/>
                    <a:lstStyle/>
                    <a:p>
                      <a:pPr algn="ctr"/>
                      <a:r>
                        <a:rPr lang="es-MX" sz="800" dirty="0" smtClean="0">
                          <a:latin typeface="+mn-lt"/>
                        </a:rPr>
                        <a:t>10-JUNIO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MX" sz="800" dirty="0">
                          <a:effectLst/>
                          <a:latin typeface="+mn-lt"/>
                          <a:ea typeface="Times New Roman"/>
                          <a:cs typeface="Calibri"/>
                        </a:rPr>
                        <a:t>XXXVII</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Calibri"/>
                        </a:rPr>
                        <a:t>TLALNEPANTLA (PARTE)</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err="1">
                          <a:effectLst/>
                          <a:latin typeface="+mn-lt"/>
                          <a:ea typeface="Times New Roman"/>
                          <a:cs typeface="Arial"/>
                        </a:rPr>
                        <a:t>CINEMEX</a:t>
                      </a:r>
                      <a:r>
                        <a:rPr lang="es-ES" sz="800" dirty="0">
                          <a:effectLst/>
                          <a:latin typeface="+mn-lt"/>
                          <a:ea typeface="Times New Roman"/>
                          <a:cs typeface="Arial"/>
                        </a:rPr>
                        <a:t> </a:t>
                      </a:r>
                      <a:r>
                        <a:rPr lang="es-ES" sz="800" dirty="0" err="1">
                          <a:effectLst/>
                          <a:latin typeface="+mn-lt"/>
                          <a:ea typeface="Times New Roman"/>
                          <a:cs typeface="Arial"/>
                        </a:rPr>
                        <a:t>TENAYUCA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5</a:t>
                      </a:r>
                      <a:endParaRPr lang="es-MX" sz="800" dirty="0">
                        <a:latin typeface="+mn-lt"/>
                      </a:endParaRPr>
                    </a:p>
                  </a:txBody>
                  <a:tcPr marL="6183" marR="6183" marT="6184"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PIRATAS DEL CARIBE 4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4" marB="0" anchor="ctr" horzOverflow="overflow">
                    <a:solidFill>
                      <a:srgbClr val="F2E5FF">
                        <a:alpha val="44000"/>
                      </a:srgbClr>
                    </a:solidFill>
                  </a:tcPr>
                </a:tc>
                <a:tc>
                  <a:txBody>
                    <a:bodyPr/>
                    <a:lstStyle/>
                    <a:p>
                      <a:pPr algn="ct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endParaRPr lang="es-MX" sz="750" dirty="0">
                        <a:latin typeface="+mn-lt"/>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MX" sz="800" kern="1200" dirty="0" smtClean="0">
                          <a:solidFill>
                            <a:schemeClr val="accent4">
                              <a:lumMod val="50000"/>
                            </a:schemeClr>
                          </a:solidFill>
                          <a:effectLst/>
                          <a:latin typeface="+mn-lt"/>
                          <a:ea typeface="Times New Roman"/>
                          <a:cs typeface="+mn-cs"/>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MX" sz="800" kern="1200" dirty="0" smtClean="0">
                          <a:solidFill>
                            <a:schemeClr val="accent4">
                              <a:lumMod val="50000"/>
                            </a:schemeClr>
                          </a:solidFill>
                          <a:effectLst/>
                          <a:latin typeface="+mn-lt"/>
                          <a:ea typeface="Times New Roman"/>
                          <a:cs typeface="+mn-cs"/>
                        </a:rPr>
                        <a:t>-</a:t>
                      </a:r>
                    </a:p>
                  </a:txBody>
                  <a:tcPr marL="6183" marR="6183" marT="6184" marB="0" anchor="ctr" horzOverflow="overflow">
                    <a:solidFill>
                      <a:srgbClr val="F2E5FF">
                        <a:alpha val="44000"/>
                      </a:srgbClr>
                    </a:solidFill>
                  </a:tcPr>
                </a:tc>
                <a:tc>
                  <a:txBody>
                    <a:bodyPr/>
                    <a:lstStyle/>
                    <a:p>
                      <a:pPr marL="6985" algn="ctr">
                        <a:spcAft>
                          <a:spcPts val="0"/>
                        </a:spcAft>
                        <a:tabLst>
                          <a:tab pos="7620" algn="l"/>
                          <a:tab pos="74295" algn="l"/>
                          <a:tab pos="3752850" algn="l"/>
                        </a:tabLst>
                      </a:pPr>
                      <a:r>
                        <a:rPr lang="es-ES" sz="800" dirty="0">
                          <a:effectLst/>
                          <a:latin typeface="+mn-lt"/>
                          <a:ea typeface="Times New Roman"/>
                          <a:cs typeface="Calibri"/>
                        </a:rPr>
                        <a:t>GUSTAVO A. GARCÍA VARÓN</a:t>
                      </a:r>
                      <a:endParaRPr lang="es-MX" sz="800" dirty="0">
                        <a:effectLst/>
                        <a:latin typeface="+mn-lt"/>
                        <a:ea typeface="Times New Roman"/>
                      </a:endParaRPr>
                    </a:p>
                  </a:txBody>
                  <a:tcPr marL="6183" marR="6183" marT="6184" marB="0" anchor="ctr" horzOverflow="overflow">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28</a:t>
            </a:fld>
            <a:endParaRPr lang="es-ES" dirty="0"/>
          </a:p>
        </p:txBody>
      </p:sp>
    </p:spTree>
    <p:extLst>
      <p:ext uri="{BB962C8B-B14F-4D97-AF65-F5344CB8AC3E}">
        <p14:creationId xmlns:p14="http://schemas.microsoft.com/office/powerpoint/2010/main" val="10395295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769221933"/>
              </p:ext>
            </p:extLst>
          </p:nvPr>
        </p:nvGraphicFramePr>
        <p:xfrm>
          <a:off x="222944" y="673264"/>
          <a:ext cx="8641983" cy="5506095"/>
        </p:xfrm>
        <a:graphic>
          <a:graphicData uri="http://schemas.openxmlformats.org/drawingml/2006/table">
            <a:tbl>
              <a:tblPr>
                <a:effectLst/>
                <a:tableStyleId>{C4B1156A-380E-4F78-BDF5-A606A8083BF9}</a:tableStyleId>
              </a:tblPr>
              <a:tblGrid>
                <a:gridCol w="219075"/>
                <a:gridCol w="575604"/>
                <a:gridCol w="348916"/>
                <a:gridCol w="969628"/>
                <a:gridCol w="1053819"/>
                <a:gridCol w="262275"/>
                <a:gridCol w="1005840"/>
                <a:gridCol w="894458"/>
                <a:gridCol w="792088"/>
                <a:gridCol w="792088"/>
                <a:gridCol w="792088"/>
                <a:gridCol w="936104"/>
              </a:tblGrid>
              <a:tr h="212229">
                <a:tc gridSpan="12">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1" u="none" strike="noStrike" kern="1200" cap="none" normalizeH="0" baseline="0" dirty="0" smtClean="0">
                          <a:ln>
                            <a:noFill/>
                          </a:ln>
                          <a:solidFill>
                            <a:schemeClr val="accent4">
                              <a:lumMod val="50000"/>
                            </a:schemeClr>
                          </a:solidFill>
                          <a:effectLst/>
                          <a:latin typeface="Arial" pitchFamily="34" charset="0"/>
                          <a:cs typeface="Arial" pitchFamily="34" charset="0"/>
                        </a:rPr>
                        <a:t>DESGLOSE DE LA INFORMACIÓN A DETALLE</a:t>
                      </a:r>
                      <a:endParaRPr kumimoji="0" lang="es-ES" sz="8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MX"/>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700" b="1" i="0" u="none" strike="noStrike" kern="1200" cap="none" normalizeH="0" baseline="0" dirty="0" smtClean="0">
                        <a:ln>
                          <a:noFill/>
                        </a:ln>
                        <a:solidFill>
                          <a:schemeClr val="tx1">
                            <a:lumMod val="65000"/>
                            <a:lumOff val="35000"/>
                          </a:schemeClr>
                        </a:solidFill>
                        <a:effectLst/>
                        <a:latin typeface="Arial" charset="0"/>
                        <a:ea typeface="Geneva" charset="-128"/>
                        <a:cs typeface="+mn-cs"/>
                      </a:endParaRPr>
                    </a:p>
                  </a:txBody>
                  <a:tcPr marL="6183" marR="6183" marT="6184" marB="0" anchor="ctr" horzOverflow="overflow">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2D050"/>
                      </a:solidFill>
                      <a:prstDash val="solid"/>
                      <a:round/>
                      <a:headEnd type="none" w="med" len="med"/>
                      <a:tailEnd type="none" w="med" len="med"/>
                    </a:lnB>
                    <a:lnTlToBr>
                      <a:noFill/>
                    </a:lnTlToBr>
                    <a:lnBlToTr>
                      <a:noFill/>
                    </a:lnBlToTr>
                    <a:solidFill>
                      <a:srgbClr val="92D050">
                        <a:alpha val="55000"/>
                      </a:srgbClr>
                    </a:solidFill>
                  </a:tcPr>
                </a:tc>
                <a:tc hMerge="1">
                  <a:txBody>
                    <a:bodyPr/>
                    <a:lstStyle/>
                    <a:p>
                      <a:pPr marL="0" marR="0" lvl="0" indent="0" algn="ctr" defTabSz="457200" rtl="0" eaLnBrk="1" fontAlgn="ctr" latinLnBrk="0" hangingPunct="1">
                        <a:lnSpc>
                          <a:spcPct val="100000"/>
                        </a:lnSpc>
                        <a:spcBef>
                          <a:spcPct val="0"/>
                        </a:spcBef>
                        <a:spcAft>
                          <a:spcPct val="0"/>
                        </a:spcAft>
                        <a:buClrTx/>
                        <a:buSzTx/>
                        <a:buFontTx/>
                        <a:buNone/>
                        <a:tabLst/>
                      </a:pPr>
                      <a:endParaRPr kumimoji="0" lang="es-ES" sz="800" b="1" i="0" u="none" strike="noStrike" kern="1200" cap="none" normalizeH="0" baseline="0" dirty="0" smtClean="0">
                        <a:ln>
                          <a:noFill/>
                        </a:ln>
                        <a:solidFill>
                          <a:schemeClr val="tx1">
                            <a:lumMod val="65000"/>
                            <a:lumOff val="35000"/>
                          </a:schemeClr>
                        </a:solidFill>
                        <a:effectLst/>
                        <a:latin typeface="+mj-lt"/>
                        <a:ea typeface="Geneva" charset="-128"/>
                        <a:cs typeface="+mn-cs"/>
                      </a:endParaRPr>
                    </a:p>
                  </a:txBody>
                  <a:tcPr marL="6183" marR="6183" marT="6184" marB="0" anchor="ctr" horzOverflow="overflow">
                    <a:solidFill>
                      <a:srgbClr val="A200C8">
                        <a:alpha val="43922"/>
                      </a:srgbClr>
                    </a:solidFill>
                  </a:tcPr>
                </a:tc>
              </a:tr>
              <a:tr h="218347">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FECHA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DTTO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MUNICIPIO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COMPLEJO CINEMATOGRÁFICO</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No. SALA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PELÍCULA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OBSERVACIÓN</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TIPO DE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ACTORES POLÍTICOS</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VERSIÓN DE LA PROPAGANDA</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00" b="1" u="none" strike="noStrike" kern="1200" cap="none" normalizeH="0" baseline="0" dirty="0" smtClean="0">
                          <a:ln>
                            <a:noFill/>
                          </a:ln>
                          <a:solidFill>
                            <a:schemeClr val="accent4">
                              <a:lumMod val="50000"/>
                            </a:schemeClr>
                          </a:solidFill>
                          <a:effectLst/>
                          <a:latin typeface="Arial" pitchFamily="34" charset="0"/>
                          <a:cs typeface="Arial" pitchFamily="34" charset="0"/>
                        </a:rPr>
                        <a:t>SERVIDOR ELECTORAL</a:t>
                      </a:r>
                      <a:endParaRPr kumimoji="0" lang="es-ES" sz="700" b="1" i="0" u="none" strike="noStrike" kern="1200" cap="none" normalizeH="0" baseline="0" dirty="0" smtClean="0">
                        <a:ln>
                          <a:noFill/>
                        </a:ln>
                        <a:solidFill>
                          <a:schemeClr val="accent4">
                            <a:lumMod val="50000"/>
                          </a:schemeClr>
                        </a:solidFill>
                        <a:effectLst/>
                        <a:latin typeface="Arial" pitchFamily="34" charset="0"/>
                        <a:ea typeface="Geneva" charset="-128"/>
                        <a:cs typeface="Arial" pitchFamily="34" charset="0"/>
                      </a:endParaRPr>
                    </a:p>
                  </a:txBody>
                  <a:tcPr marL="6183" marR="6183" marT="6184" marB="0" anchor="ctr" horzOverflow="overflow">
                    <a:solidFill>
                      <a:srgbClr val="A200C8">
                        <a:alpha val="43922"/>
                      </a:srgbClr>
                    </a:solidFill>
                  </a:tcPr>
                </a:tc>
              </a:tr>
              <a:tr h="0">
                <a:tc rowSpan="3">
                  <a:txBody>
                    <a:bodyPr/>
                    <a:lstStyle/>
                    <a:p>
                      <a:pPr algn="ctr" fontAlgn="b"/>
                      <a:r>
                        <a:rPr lang="es-MX" sz="800" b="0" i="0" u="none" strike="noStrike" dirty="0" smtClean="0">
                          <a:solidFill>
                            <a:srgbClr val="000000"/>
                          </a:solidFill>
                          <a:effectLst/>
                          <a:latin typeface="+mn-lt"/>
                          <a:cs typeface="Arial" pitchFamily="34" charset="0"/>
                        </a:rPr>
                        <a:t>147</a:t>
                      </a:r>
                      <a:endParaRPr lang="es-MX" sz="800" b="0" i="0" u="none" strike="noStrike" dirty="0">
                        <a:solidFill>
                          <a:srgbClr val="000000"/>
                        </a:solidFill>
                        <a:effectLst/>
                        <a:latin typeface="+mn-lt"/>
                        <a:cs typeface="Arial" pitchFamily="34" charset="0"/>
                      </a:endParaRPr>
                    </a:p>
                  </a:txBody>
                  <a:tcPr marL="9525" marR="9525" marT="9525" marB="0" anchor="ctr">
                    <a:solidFill>
                      <a:srgbClr val="F2E5FF">
                        <a:alpha val="44000"/>
                      </a:srgbClr>
                    </a:solidFill>
                  </a:tcPr>
                </a:tc>
                <a:tc rowSpan="3">
                  <a:txBody>
                    <a:bodyPr/>
                    <a:lstStyle/>
                    <a:p>
                      <a:pPr algn="ctr"/>
                      <a:r>
                        <a:rPr lang="es-MX" sz="800" dirty="0" smtClean="0">
                          <a:latin typeface="+mn-lt"/>
                        </a:rPr>
                        <a:t>10-JUNIO</a:t>
                      </a:r>
                      <a:endParaRPr lang="es-MX" sz="800" dirty="0">
                        <a:latin typeface="+mn-lt"/>
                      </a:endParaRPr>
                    </a:p>
                  </a:txBody>
                  <a:tcPr marL="6183" marR="6183" marT="6183" marB="0" anchor="ctr" horzOverflow="overflow">
                    <a:solidFill>
                      <a:srgbClr val="F2E5FF">
                        <a:alpha val="44000"/>
                      </a:srgbClr>
                    </a:solidFill>
                  </a:tcPr>
                </a:tc>
                <a:tc rowSpan="3">
                  <a:txBody>
                    <a:bodyPr/>
                    <a:lstStyle/>
                    <a:p>
                      <a:pPr algn="ctr">
                        <a:spcAft>
                          <a:spcPts val="0"/>
                        </a:spcAft>
                      </a:pPr>
                      <a:r>
                        <a:rPr lang="es-MX" sz="800" dirty="0" smtClean="0">
                          <a:effectLst/>
                          <a:latin typeface="+mn-lt"/>
                          <a:ea typeface="Times New Roman"/>
                          <a:cs typeface="Calibri"/>
                        </a:rPr>
                        <a:t>XLII</a:t>
                      </a:r>
                      <a:endParaRPr lang="es-MX" sz="800" dirty="0">
                        <a:effectLst/>
                        <a:latin typeface="+mn-lt"/>
                        <a:ea typeface="Times New Roman"/>
                      </a:endParaRPr>
                    </a:p>
                  </a:txBody>
                  <a:tcPr marL="68580" marR="68580" marT="0" marB="0" anchor="ctr">
                    <a:solidFill>
                      <a:srgbClr val="F2E5FF">
                        <a:alpha val="44000"/>
                      </a:srgbClr>
                    </a:solidFill>
                  </a:tcPr>
                </a:tc>
                <a:tc rowSpan="3">
                  <a:txBody>
                    <a:bodyPr/>
                    <a:lstStyle/>
                    <a:p>
                      <a:pPr algn="ctr">
                        <a:spcAft>
                          <a:spcPts val="0"/>
                        </a:spcAft>
                      </a:pPr>
                      <a:r>
                        <a:rPr lang="es-ES" sz="800" dirty="0">
                          <a:effectLst/>
                          <a:latin typeface="+mn-lt"/>
                          <a:ea typeface="Times New Roman"/>
                          <a:cs typeface="Calibri"/>
                        </a:rPr>
                        <a:t>ECATEPEC (PARTE)</a:t>
                      </a:r>
                      <a:endParaRPr lang="es-MX" sz="800" dirty="0">
                        <a:effectLst/>
                        <a:latin typeface="+mn-lt"/>
                        <a:ea typeface="Times New Roman"/>
                      </a:endParaRPr>
                    </a:p>
                  </a:txBody>
                  <a:tcPr marL="68580" marR="68580" marT="0" marB="0" anchor="ctr">
                    <a:solidFill>
                      <a:srgbClr val="F2E5FF">
                        <a:alpha val="44000"/>
                      </a:srgbClr>
                    </a:solidFill>
                  </a:tcPr>
                </a:tc>
                <a:tc rowSpan="3">
                  <a:txBody>
                    <a:bodyPr/>
                    <a:lstStyle/>
                    <a:p>
                      <a:pPr algn="ctr">
                        <a:spcAft>
                          <a:spcPts val="0"/>
                        </a:spcAft>
                      </a:pPr>
                      <a:r>
                        <a:rPr lang="es-ES" sz="800" dirty="0">
                          <a:effectLst/>
                          <a:latin typeface="+mn-lt"/>
                          <a:ea typeface="Times New Roman"/>
                          <a:cs typeface="Arial"/>
                        </a:rPr>
                        <a:t>CINÉPOLIS PLAZA "LAS AMÉRICAS"</a:t>
                      </a:r>
                      <a:endParaRPr lang="es-MX" sz="800" dirty="0">
                        <a:effectLst/>
                        <a:latin typeface="+mn-lt"/>
                        <a:ea typeface="Times New Roman"/>
                      </a:endParaRPr>
                    </a:p>
                  </a:txBody>
                  <a:tcPr marL="68580" marR="68580" marT="0" marB="0" anchor="ctr">
                    <a:solidFill>
                      <a:srgbClr val="F2E5FF">
                        <a:alpha val="44000"/>
                      </a:srgbClr>
                    </a:solidFill>
                  </a:tcPr>
                </a:tc>
                <a:tc rowSpan="3">
                  <a:txBody>
                    <a:bodyPr/>
                    <a:lstStyle/>
                    <a:p>
                      <a:pPr algn="ctr"/>
                      <a:r>
                        <a:rPr lang="es-MX" sz="800" dirty="0" smtClean="0">
                          <a:latin typeface="+mn-lt"/>
                        </a:rPr>
                        <a:t>13</a:t>
                      </a:r>
                      <a:endParaRPr lang="es-MX" sz="800" dirty="0">
                        <a:latin typeface="+mn-lt"/>
                      </a:endParaRPr>
                    </a:p>
                  </a:txBody>
                  <a:tcPr marL="6183" marR="6183" marT="6184" marB="0" anchor="ctr" horzOverflow="overflow">
                    <a:solidFill>
                      <a:srgbClr val="F2E5FF">
                        <a:alpha val="44000"/>
                      </a:srgbClr>
                    </a:solidFill>
                  </a:tcPr>
                </a:tc>
                <a:tc rowSpan="3">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KUNG FU PANDA 2</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AA)</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4" marB="0" anchor="ctr" horzOverflow="overflow">
                    <a:solidFill>
                      <a:srgbClr val="F2E5FF">
                        <a:alpha val="44000"/>
                      </a:srgbClr>
                    </a:solidFill>
                  </a:tcPr>
                </a:tc>
                <a:tc rowSpan="3">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4" marB="0" anchor="ctr" horzOverflow="overflow">
                    <a:solidFill>
                      <a:srgbClr val="F2E5FF">
                        <a:alpha val="44000"/>
                      </a:srgbClr>
                    </a:solidFill>
                  </a:tcPr>
                </a:tc>
                <a:tc rowSpan="3">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spc="0" normalizeH="0" baseline="0" dirty="0" err="1" smtClean="0">
                          <a:ln>
                            <a:noFill/>
                          </a:ln>
                          <a:solidFill>
                            <a:schemeClr val="accent4">
                              <a:lumMod val="50000"/>
                            </a:schemeClr>
                          </a:solidFill>
                          <a:effectLst/>
                          <a:uLnTx/>
                          <a:uFillTx/>
                          <a:latin typeface="+mn-lt"/>
                          <a:ea typeface="Geneva" charset="-128"/>
                          <a:cs typeface="+mn-cs"/>
                        </a:rPr>
                        <a:t>ERUVIEL</a:t>
                      </a: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«CARMEN SALINAS»</a:t>
                      </a:r>
                    </a:p>
                  </a:txBody>
                  <a:tcPr marL="9525" marR="9525" marT="9525" marB="0" anchor="ctr">
                    <a:solidFill>
                      <a:srgbClr val="F2E5FF">
                        <a:alpha val="44000"/>
                      </a:srgbClr>
                    </a:solidFill>
                  </a:tcPr>
                </a:tc>
                <a:tc rowSpan="3">
                  <a:txBody>
                    <a:bodyPr/>
                    <a:lstStyle/>
                    <a:p>
                      <a:pPr marL="6985" algn="ctr">
                        <a:spcAft>
                          <a:spcPts val="0"/>
                        </a:spcAft>
                        <a:tabLst>
                          <a:tab pos="7620" algn="l"/>
                          <a:tab pos="74295" algn="l"/>
                          <a:tab pos="3752850" algn="l"/>
                        </a:tabLst>
                      </a:pPr>
                      <a:r>
                        <a:rPr lang="es-ES" sz="800" dirty="0">
                          <a:effectLst/>
                          <a:latin typeface="+mn-lt"/>
                          <a:ea typeface="Times New Roman"/>
                          <a:cs typeface="Calibri"/>
                        </a:rPr>
                        <a:t>ROCÍO FIERROS COLÍN</a:t>
                      </a:r>
                      <a:endParaRPr lang="es-MX" sz="800" dirty="0">
                        <a:effectLst/>
                        <a:latin typeface="+mn-lt"/>
                        <a:ea typeface="Times New Roman"/>
                      </a:endParaRPr>
                    </a:p>
                  </a:txBody>
                  <a:tcPr marL="6183" marR="6183" marT="6184" marB="0" anchor="ctr" horzOverflow="overflow">
                    <a:solidFill>
                      <a:srgbClr val="F2E5FF">
                        <a:alpha val="44000"/>
                      </a:srgbClr>
                    </a:solidFill>
                  </a:tcPr>
                </a:tc>
              </a:tr>
              <a:tr h="0">
                <a:tc vMerge="1">
                  <a:txBody>
                    <a:bodyPr/>
                    <a:lstStyle/>
                    <a:p>
                      <a:pPr algn="ctr" fontAlgn="b"/>
                      <a:endParaRPr lang="es-MX" sz="8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a:p>
                  </a:txBody>
                  <a:tcPr>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spc="0" normalizeH="0" baseline="0" dirty="0" err="1" smtClean="0">
                          <a:ln>
                            <a:noFill/>
                          </a:ln>
                          <a:solidFill>
                            <a:schemeClr val="accent4">
                              <a:lumMod val="50000"/>
                            </a:schemeClr>
                          </a:solidFill>
                          <a:effectLst/>
                          <a:uLnTx/>
                          <a:uFillTx/>
                          <a:latin typeface="+mn-lt"/>
                          <a:ea typeface="Geneva" charset="-128"/>
                          <a:cs typeface="+mn-cs"/>
                        </a:rPr>
                        <a:t>ERUVIEL</a:t>
                      </a: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 ÁVILA VILLEGAS</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9525" marR="9525" marT="9525" marB="0" anchor="ctr">
                    <a:solidFill>
                      <a:srgbClr val="F2E5FF">
                        <a:alpha val="44000"/>
                      </a:srgbClr>
                    </a:solidFill>
                  </a:tcPr>
                </a:tc>
                <a:tc vMerge="1">
                  <a:txBody>
                    <a:bodyPr/>
                    <a:lstStyle/>
                    <a:p>
                      <a:endParaRPr lang="es-MX" dirty="0"/>
                    </a:p>
                  </a:txBody>
                  <a:tcPr>
                    <a:solidFill>
                      <a:srgbClr val="F2E5FF">
                        <a:alpha val="44000"/>
                      </a:srgbClr>
                    </a:solidFill>
                  </a:tcPr>
                </a:tc>
              </a:tr>
              <a:tr h="0">
                <a:tc vMerge="1">
                  <a:txBody>
                    <a:bodyPr/>
                    <a:lstStyle/>
                    <a:p>
                      <a:pPr algn="ctr" fontAlgn="b"/>
                      <a:endParaRPr lang="es-MX" sz="8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LUIS FELIPE BRAVO MENA</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«INSEGURIDAD Y TRANSPORTE»</a:t>
                      </a:r>
                    </a:p>
                  </a:txBody>
                  <a:tcPr marL="9525" marR="9525" marT="9525" marB="0" anchor="ctr">
                    <a:solidFill>
                      <a:srgbClr val="F2E5FF">
                        <a:alpha val="44000"/>
                      </a:srgbClr>
                    </a:solidFill>
                  </a:tcPr>
                </a:tc>
                <a:tc vMerge="1">
                  <a:txBody>
                    <a:bodyPr/>
                    <a:lstStyle/>
                    <a:p>
                      <a:endParaRPr lang="es-MX" dirty="0"/>
                    </a:p>
                  </a:txBody>
                  <a:tcPr>
                    <a:solidFill>
                      <a:srgbClr val="F2E5FF">
                        <a:alpha val="44000"/>
                      </a:srgbClr>
                    </a:solidFill>
                  </a:tcPr>
                </a:tc>
              </a:tr>
              <a:tr h="0">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148</a:t>
                      </a:r>
                      <a:endParaRPr kumimoji="0" lang="es-MX" sz="800" b="0" i="0" u="none" strike="noStrike" kern="1200" cap="none" spc="0" normalizeH="0" baseline="0" dirty="0">
                        <a:ln>
                          <a:noFill/>
                        </a:ln>
                        <a:solidFill>
                          <a:schemeClr val="accent4">
                            <a:lumMod val="50000"/>
                          </a:schemeClr>
                        </a:solidFill>
                        <a:effectLst/>
                        <a:uLnTx/>
                        <a:uFillTx/>
                        <a:latin typeface="+mn-lt"/>
                        <a:ea typeface="Geneva" charset="-128"/>
                        <a:cs typeface="Arial" pitchFamily="34" charset="0"/>
                      </a:endParaRPr>
                    </a:p>
                  </a:txBody>
                  <a:tcPr marL="9525" marR="9525" marT="9525" marB="0" anchor="ctr">
                    <a:solidFill>
                      <a:srgbClr val="F2E5FF">
                        <a:alpha val="44000"/>
                      </a:srgbClr>
                    </a:solidFill>
                  </a:tcPr>
                </a:tc>
                <a:tc>
                  <a:txBody>
                    <a:bodyPr/>
                    <a:lstStyle/>
                    <a:p>
                      <a:pPr algn="ctr"/>
                      <a:r>
                        <a:rPr lang="es-MX" sz="800" dirty="0" smtClean="0">
                          <a:latin typeface="+mn-lt"/>
                        </a:rPr>
                        <a:t>10-JUNIO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MX" sz="800" dirty="0">
                          <a:effectLst/>
                          <a:latin typeface="+mn-lt"/>
                          <a:ea typeface="Times New Roman"/>
                          <a:cs typeface="Calibri"/>
                        </a:rPr>
                        <a:t>XV</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Calibri"/>
                        </a:rPr>
                        <a:t>IXTLAHUACA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Arial"/>
                        </a:rPr>
                        <a:t>CINEMAS PLAZA MARIANA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3</a:t>
                      </a:r>
                      <a:endParaRPr lang="es-MX" sz="800" dirty="0">
                        <a:latin typeface="+mn-lt"/>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X-</a:t>
                      </a:r>
                      <a:r>
                        <a:rPr kumimoji="0" lang="es-MX" sz="800" b="0" i="0" u="none" strike="noStrike" cap="none" normalizeH="0" baseline="0" dirty="0" err="1" smtClean="0">
                          <a:ln>
                            <a:noFill/>
                          </a:ln>
                          <a:solidFill>
                            <a:schemeClr val="accent4">
                              <a:lumMod val="50000"/>
                            </a:schemeClr>
                          </a:solidFill>
                          <a:effectLst/>
                          <a:latin typeface="+mn-lt"/>
                          <a:ea typeface="Geneva" charset="-128"/>
                        </a:rPr>
                        <a:t>MEN</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4" marB="0" anchor="ctr" horzOverflow="overflow">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endParaRPr lang="es-MX" sz="750" dirty="0" smtClean="0">
                        <a:latin typeface="+mn-lt"/>
                      </a:endParaRP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4"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800" kern="1200" dirty="0" smtClean="0">
                          <a:solidFill>
                            <a:schemeClr val="accent4">
                              <a:lumMod val="50000"/>
                            </a:schemeClr>
                          </a:solidFill>
                          <a:effectLst/>
                          <a:latin typeface="+mn-lt"/>
                          <a:ea typeface="Times New Roman"/>
                          <a:cs typeface="+mn-cs"/>
                        </a:rPr>
                        <a:t>-</a:t>
                      </a:r>
                    </a:p>
                  </a:txBody>
                  <a:tcPr marL="6183" marR="6183" marT="6184"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lang="es-MX" sz="800" kern="1200" dirty="0" smtClean="0">
                          <a:solidFill>
                            <a:schemeClr val="accent4">
                              <a:lumMod val="50000"/>
                            </a:schemeClr>
                          </a:solidFill>
                          <a:effectLst/>
                          <a:latin typeface="+mn-lt"/>
                          <a:ea typeface="Times New Roman"/>
                          <a:cs typeface="+mn-cs"/>
                        </a:rPr>
                        <a:t>-</a:t>
                      </a:r>
                    </a:p>
                  </a:txBody>
                  <a:tcPr marL="9525" marR="9525" marT="9525" marB="0" anchor="ctr">
                    <a:solidFill>
                      <a:srgbClr val="F2E5FF">
                        <a:alpha val="44000"/>
                      </a:srgbClr>
                    </a:solidFill>
                  </a:tcPr>
                </a:tc>
                <a:tc>
                  <a:txBody>
                    <a:bodyPr/>
                    <a:lstStyle/>
                    <a:p>
                      <a:pPr marL="6985" algn="ctr">
                        <a:spcAft>
                          <a:spcPts val="0"/>
                        </a:spcAft>
                        <a:tabLst>
                          <a:tab pos="7620" algn="l"/>
                          <a:tab pos="74295" algn="l"/>
                          <a:tab pos="3752850" algn="l"/>
                        </a:tabLst>
                      </a:pPr>
                      <a:r>
                        <a:rPr lang="es-ES" sz="800" dirty="0">
                          <a:effectLst/>
                          <a:latin typeface="+mn-lt"/>
                          <a:ea typeface="Times New Roman"/>
                          <a:cs typeface="Calibri"/>
                        </a:rPr>
                        <a:t>ALEJANDRO MORENO MONROY</a:t>
                      </a:r>
                      <a:endParaRPr lang="es-MX" sz="800" dirty="0">
                        <a:effectLst/>
                        <a:latin typeface="+mn-lt"/>
                        <a:ea typeface="Times New Roman"/>
                      </a:endParaRPr>
                    </a:p>
                  </a:txBody>
                  <a:tcPr marL="6183" marR="6183" marT="6184" marB="0" anchor="ctr" horzOverflow="overflow">
                    <a:solidFill>
                      <a:srgbClr val="F2E5FF">
                        <a:alpha val="44000"/>
                      </a:srgbClr>
                    </a:solidFill>
                  </a:tcPr>
                </a:tc>
              </a:tr>
              <a:tr h="0">
                <a:tc>
                  <a:txBody>
                    <a:bodyPr/>
                    <a:lstStyle/>
                    <a:p>
                      <a:pPr algn="ctr" fontAlgn="b"/>
                      <a:r>
                        <a:rPr lang="es-MX" sz="800" b="0" i="0" u="none" strike="noStrike" dirty="0" smtClean="0">
                          <a:solidFill>
                            <a:srgbClr val="000000"/>
                          </a:solidFill>
                          <a:effectLst/>
                          <a:latin typeface="+mn-lt"/>
                          <a:cs typeface="Arial" pitchFamily="34" charset="0"/>
                        </a:rPr>
                        <a:t>149</a:t>
                      </a:r>
                      <a:endParaRPr lang="es-MX" sz="800" b="0" i="0" u="none" strike="noStrike" dirty="0">
                        <a:solidFill>
                          <a:srgbClr val="000000"/>
                        </a:solidFill>
                        <a:effectLst/>
                        <a:latin typeface="+mn-lt"/>
                        <a:cs typeface="Arial" pitchFamily="34" charset="0"/>
                      </a:endParaRPr>
                    </a:p>
                  </a:txBody>
                  <a:tcPr marL="9525" marR="9525" marT="9525" marB="0" anchor="ctr">
                    <a:solidFill>
                      <a:srgbClr val="F2E5FF">
                        <a:alpha val="44000"/>
                      </a:srgbClr>
                    </a:solidFill>
                  </a:tcPr>
                </a:tc>
                <a:tc>
                  <a:txBody>
                    <a:bodyPr/>
                    <a:lstStyle/>
                    <a:p>
                      <a:pPr algn="ctr"/>
                      <a:r>
                        <a:rPr lang="es-MX" sz="800" spc="0" baseline="0" dirty="0" smtClean="0">
                          <a:latin typeface="+mn-lt"/>
                        </a:rPr>
                        <a:t>11-JUNIO</a:t>
                      </a:r>
                      <a:endParaRPr lang="es-MX" sz="800" spc="0" baseline="0" dirty="0">
                        <a:latin typeface="+mn-lt"/>
                      </a:endParaRPr>
                    </a:p>
                  </a:txBody>
                  <a:tcPr marL="68580" marR="68580" marT="0" marB="0" anchor="ctr">
                    <a:solidFill>
                      <a:srgbClr val="F2E5FF">
                        <a:alpha val="44000"/>
                      </a:srgbClr>
                    </a:solidFill>
                  </a:tcPr>
                </a:tc>
                <a:tc>
                  <a:txBody>
                    <a:bodyPr/>
                    <a:lstStyle/>
                    <a:p>
                      <a:pPr algn="ctr">
                        <a:spcAft>
                          <a:spcPts val="0"/>
                        </a:spcAft>
                      </a:pPr>
                      <a:r>
                        <a:rPr lang="es-MX" sz="800" dirty="0">
                          <a:effectLst/>
                          <a:latin typeface="+mn-lt"/>
                          <a:ea typeface="Times New Roman"/>
                          <a:cs typeface="Calibri"/>
                        </a:rPr>
                        <a:t>XXV</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a:effectLst/>
                          <a:latin typeface="+mn-lt"/>
                          <a:ea typeface="Times New Roman"/>
                          <a:cs typeface="Calibri"/>
                        </a:rPr>
                        <a:t>NEZAHUALCÓYOTL (PARTE)</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Arial"/>
                        </a:rPr>
                        <a:t>PLAZA CIUDAD JARDÍN</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6</a:t>
                      </a:r>
                      <a:endParaRPr lang="es-MX" sz="800" dirty="0">
                        <a:latin typeface="+mn-lt"/>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X-</a:t>
                      </a:r>
                      <a:r>
                        <a:rPr kumimoji="0" lang="es-MX" sz="800" b="0" i="0" u="none" strike="noStrike" cap="none" normalizeH="0" baseline="0" dirty="0" err="1" smtClean="0">
                          <a:ln>
                            <a:noFill/>
                          </a:ln>
                          <a:solidFill>
                            <a:schemeClr val="accent4">
                              <a:lumMod val="50000"/>
                            </a:schemeClr>
                          </a:solidFill>
                          <a:effectLst/>
                          <a:latin typeface="+mn-lt"/>
                          <a:ea typeface="Geneva" charset="-128"/>
                        </a:rPr>
                        <a:t>MEN</a:t>
                      </a:r>
                      <a:r>
                        <a:rPr kumimoji="0" lang="es-MX" sz="800" b="0" i="0" u="none" strike="noStrike" cap="none" normalizeH="0" baseline="0" dirty="0" smtClean="0">
                          <a:ln>
                            <a:noFill/>
                          </a:ln>
                          <a:solidFill>
                            <a:schemeClr val="accent4">
                              <a:lumMod val="50000"/>
                            </a:schemeClr>
                          </a:solidFill>
                          <a:effectLst/>
                          <a:latin typeface="+mn-lt"/>
                          <a:ea typeface="Geneva" charset="-128"/>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spc="0" normalizeH="0" baseline="0" dirty="0" err="1" smtClean="0">
                          <a:ln>
                            <a:noFill/>
                          </a:ln>
                          <a:solidFill>
                            <a:schemeClr val="accent4">
                              <a:lumMod val="50000"/>
                            </a:schemeClr>
                          </a:solidFill>
                          <a:effectLst/>
                          <a:uLnTx/>
                          <a:uFillTx/>
                          <a:latin typeface="+mn-lt"/>
                          <a:ea typeface="Geneva" charset="-128"/>
                          <a:cs typeface="+mn-cs"/>
                        </a:rPr>
                        <a:t>ERUVIEL</a:t>
                      </a: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 ÁVILA VILLEGAS</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«EMBLEMA»</a:t>
                      </a:r>
                    </a:p>
                  </a:txBody>
                  <a:tcPr marL="9525" marR="9525" marT="9525" marB="0" anchor="ctr">
                    <a:solidFill>
                      <a:srgbClr val="F2E5FF">
                        <a:alpha val="44000"/>
                      </a:srgbClr>
                    </a:solidFill>
                  </a:tcPr>
                </a:tc>
                <a:tc>
                  <a:txBody>
                    <a:bodyPr/>
                    <a:lstStyle/>
                    <a:p>
                      <a:pPr marL="6985" algn="ctr">
                        <a:spcAft>
                          <a:spcPts val="0"/>
                        </a:spcAft>
                        <a:tabLst>
                          <a:tab pos="7620" algn="l"/>
                          <a:tab pos="74295" algn="l"/>
                          <a:tab pos="109855" algn="l"/>
                        </a:tabLst>
                      </a:pPr>
                      <a:r>
                        <a:rPr lang="es-ES" sz="800" dirty="0">
                          <a:effectLst/>
                          <a:latin typeface="+mn-lt"/>
                          <a:ea typeface="Times New Roman"/>
                          <a:cs typeface="Calibri"/>
                        </a:rPr>
                        <a:t>JOSÉ ANTONIO REYNA LÓPEZ</a:t>
                      </a:r>
                      <a:endParaRPr lang="es-MX" sz="800" dirty="0">
                        <a:effectLst/>
                        <a:latin typeface="+mn-lt"/>
                        <a:ea typeface="Times New Roman"/>
                      </a:endParaRPr>
                    </a:p>
                  </a:txBody>
                  <a:tcPr marL="6183" marR="6183" marT="6183" marB="0" anchor="ctr" horzOverflow="overflow">
                    <a:solidFill>
                      <a:srgbClr val="F2E5FF">
                        <a:alpha val="44000"/>
                      </a:srgbClr>
                    </a:solidFill>
                  </a:tcPr>
                </a:tc>
              </a:tr>
              <a:tr h="0">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Arial" pitchFamily="34" charset="0"/>
                        </a:rPr>
                        <a:t>150</a:t>
                      </a:r>
                      <a:endParaRPr kumimoji="0" lang="es-MX" sz="800" b="0" i="0" u="none" strike="noStrike" kern="1200" cap="none" spc="0" normalizeH="0" baseline="0" dirty="0">
                        <a:ln>
                          <a:noFill/>
                        </a:ln>
                        <a:solidFill>
                          <a:schemeClr val="accent4">
                            <a:lumMod val="50000"/>
                          </a:schemeClr>
                        </a:solidFill>
                        <a:effectLst/>
                        <a:uLnTx/>
                        <a:uFillTx/>
                        <a:latin typeface="+mn-lt"/>
                        <a:ea typeface="Geneva" charset="-128"/>
                        <a:cs typeface="Arial" pitchFamily="34" charset="0"/>
                      </a:endParaRPr>
                    </a:p>
                  </a:txBody>
                  <a:tcPr marL="9525" marR="9525" marT="9525" marB="0" anchor="ctr">
                    <a:solidFill>
                      <a:srgbClr val="F2E5FF">
                        <a:alpha val="44000"/>
                      </a:srgbClr>
                    </a:solidFill>
                  </a:tcPr>
                </a:tc>
                <a:tc>
                  <a:txBody>
                    <a:bodyPr/>
                    <a:lstStyle/>
                    <a:p>
                      <a:pPr algn="ctr"/>
                      <a:r>
                        <a:rPr lang="es-MX" sz="800" dirty="0" smtClean="0">
                          <a:latin typeface="+mn-lt"/>
                        </a:rPr>
                        <a:t>11-JUNIO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MX" sz="800" dirty="0">
                          <a:effectLst/>
                          <a:latin typeface="+mn-lt"/>
                          <a:ea typeface="Times New Roman"/>
                          <a:cs typeface="Calibri"/>
                        </a:rPr>
                        <a:t>XVIII</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a:effectLst/>
                          <a:latin typeface="+mn-lt"/>
                          <a:ea typeface="Times New Roman"/>
                          <a:cs typeface="Calibri"/>
                        </a:rPr>
                        <a:t>TLALNEPANTLA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a:solidFill>
                            <a:srgbClr val="000000"/>
                          </a:solidFill>
                          <a:effectLst/>
                          <a:latin typeface="+mn-lt"/>
                          <a:ea typeface="Times New Roman"/>
                        </a:rPr>
                        <a:t> </a:t>
                      </a:r>
                      <a:r>
                        <a:rPr lang="es-ES" sz="800" dirty="0" err="1">
                          <a:solidFill>
                            <a:srgbClr val="000000"/>
                          </a:solidFill>
                          <a:effectLst/>
                          <a:latin typeface="+mn-lt"/>
                          <a:ea typeface="Times New Roman"/>
                        </a:rPr>
                        <a:t>CINEMEX</a:t>
                      </a:r>
                      <a:r>
                        <a:rPr lang="es-ES" sz="800" dirty="0">
                          <a:solidFill>
                            <a:srgbClr val="000000"/>
                          </a:solidFill>
                          <a:effectLst/>
                          <a:latin typeface="+mn-lt"/>
                          <a:ea typeface="Times New Roman"/>
                        </a:rPr>
                        <a:t> MUNDO E</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13</a:t>
                      </a:r>
                      <a:endParaRPr lang="es-MX" sz="800" dirty="0">
                        <a:latin typeface="+mn-lt"/>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RÁPIDO Y FURIOSO 5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endParaRPr lang="es-MX" sz="750" dirty="0" smtClean="0">
                        <a:latin typeface="+mn-lt"/>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a:t>
                      </a:r>
                    </a:p>
                  </a:txBody>
                  <a:tcPr marL="9525" marR="9525" marT="9525" marB="0" anchor="ctr">
                    <a:solidFill>
                      <a:srgbClr val="F2E5FF">
                        <a:alpha val="44000"/>
                      </a:srgbClr>
                    </a:solidFill>
                  </a:tcPr>
                </a:tc>
                <a:tc>
                  <a:txBody>
                    <a:bodyPr/>
                    <a:lstStyle/>
                    <a:p>
                      <a:pPr marL="6985" algn="ctr">
                        <a:spcAft>
                          <a:spcPts val="0"/>
                        </a:spcAft>
                        <a:tabLst>
                          <a:tab pos="7620" algn="l"/>
                          <a:tab pos="74295" algn="l"/>
                          <a:tab pos="109855" algn="l"/>
                        </a:tabLst>
                      </a:pPr>
                      <a:r>
                        <a:rPr lang="es-ES" sz="800" dirty="0">
                          <a:effectLst/>
                          <a:latin typeface="+mn-lt"/>
                          <a:ea typeface="Times New Roman"/>
                          <a:cs typeface="Calibri"/>
                        </a:rPr>
                        <a:t>MA. E. DAFNE SALAZAR MÉNDEZ</a:t>
                      </a:r>
                      <a:endParaRPr lang="es-MX" sz="800" dirty="0">
                        <a:effectLst/>
                        <a:latin typeface="+mn-lt"/>
                        <a:ea typeface="Times New Roman"/>
                      </a:endParaRPr>
                    </a:p>
                  </a:txBody>
                  <a:tcPr marL="6183" marR="6183" marT="6183" marB="0" anchor="ctr" horzOverflow="overflow">
                    <a:solidFill>
                      <a:srgbClr val="F2E5FF">
                        <a:alpha val="44000"/>
                      </a:srgbClr>
                    </a:solidFill>
                  </a:tcPr>
                </a:tc>
              </a:tr>
              <a:tr h="0">
                <a:tc>
                  <a:txBody>
                    <a:bodyPr/>
                    <a:lstStyle/>
                    <a:p>
                      <a:r>
                        <a:rPr lang="es-MX" sz="800" dirty="0" smtClean="0"/>
                        <a:t>151</a:t>
                      </a:r>
                      <a:endParaRPr lang="es-MX" sz="800" dirty="0"/>
                    </a:p>
                  </a:txBody>
                  <a:tcPr marL="9525" marR="9525" marT="9525" marB="0" anchor="ctr">
                    <a:solidFill>
                      <a:srgbClr val="F2E5FF">
                        <a:alpha val="44000"/>
                      </a:srgbClr>
                    </a:solidFill>
                  </a:tcPr>
                </a:tc>
                <a:tc>
                  <a:txBody>
                    <a:bodyPr/>
                    <a:lstStyle/>
                    <a:p>
                      <a:pPr algn="ctr"/>
                      <a:r>
                        <a:rPr lang="es-MX" sz="800" dirty="0" smtClean="0">
                          <a:latin typeface="+mn-lt"/>
                        </a:rPr>
                        <a:t>11-JUNIO</a:t>
                      </a:r>
                      <a:endParaRPr lang="es-MX" sz="800" dirty="0">
                        <a:latin typeface="+mn-lt"/>
                      </a:endParaRPr>
                    </a:p>
                  </a:txBody>
                  <a:tcPr marL="6183" marR="6183" marT="6183" marB="0" anchor="ctr" horzOverflow="overflow">
                    <a:solidFill>
                      <a:srgbClr val="F2E5FF">
                        <a:alpha val="44000"/>
                      </a:srgbClr>
                    </a:solidFill>
                  </a:tcPr>
                </a:tc>
                <a:tc>
                  <a:txBody>
                    <a:bodyPr/>
                    <a:lstStyle/>
                    <a:p>
                      <a:pPr algn="ctr">
                        <a:spcAft>
                          <a:spcPts val="0"/>
                        </a:spcAft>
                      </a:pPr>
                      <a:r>
                        <a:rPr lang="es-MX" sz="800">
                          <a:effectLst/>
                          <a:latin typeface="+mn-lt"/>
                          <a:ea typeface="Times New Roman"/>
                          <a:cs typeface="Calibri"/>
                        </a:rPr>
                        <a:t>I</a:t>
                      </a:r>
                      <a:endParaRPr lang="es-MX" sz="80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a:effectLst/>
                          <a:latin typeface="+mn-lt"/>
                          <a:ea typeface="Times New Roman"/>
                          <a:cs typeface="Calibri"/>
                        </a:rPr>
                        <a:t>TOLUCA</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n-US" sz="800" dirty="0" err="1">
                          <a:effectLst/>
                          <a:latin typeface="+mn-lt"/>
                          <a:ea typeface="Times New Roman"/>
                          <a:cs typeface="Arial"/>
                        </a:rPr>
                        <a:t>MUMCI</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err="1" smtClean="0">
                          <a:latin typeface="+mn-lt"/>
                        </a:rPr>
                        <a:t>IMAX</a:t>
                      </a:r>
                      <a:endParaRPr lang="es-MX" sz="800" dirty="0">
                        <a:latin typeface="+mn-lt"/>
                      </a:endParaRPr>
                    </a:p>
                  </a:txBody>
                  <a:tcPr marL="6183" marR="6183" marT="6183" marB="0" anchor="ctr" horzOverflow="overflow">
                    <a:solidFill>
                      <a:srgbClr val="F2E5FF">
                        <a:alpha val="44000"/>
                      </a:srgbClr>
                    </a:solidFill>
                  </a:tcPr>
                </a:tc>
                <a:tc>
                  <a:txBody>
                    <a:bodyPr/>
                    <a:lstStyle/>
                    <a:p>
                      <a:pPr algn="ctr"/>
                      <a:r>
                        <a:rPr lang="es-MX" sz="800" dirty="0" smtClean="0">
                          <a:latin typeface="+mn-lt"/>
                        </a:rPr>
                        <a:t>DINOSAURIOS VIVIENTES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A)</a:t>
                      </a:r>
                      <a:r>
                        <a:rPr lang="es-MX" sz="800" dirty="0" smtClean="0">
                          <a:latin typeface="+mn-lt"/>
                        </a:rPr>
                        <a:t> </a:t>
                      </a:r>
                      <a:endParaRPr lang="es-MX" sz="800" dirty="0">
                        <a:latin typeface="+mn-lt"/>
                      </a:endParaRPr>
                    </a:p>
                  </a:txBody>
                  <a:tcPr marL="6183" marR="6183" marT="6183" marB="0" anchor="ctr" horzOverflow="overflow">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es-ES" sz="750" b="0" i="0" u="none" strike="noStrike" kern="1200" cap="none" normalizeH="0" baseline="0" dirty="0" smtClean="0">
                          <a:ln>
                            <a:noFill/>
                          </a:ln>
                          <a:solidFill>
                            <a:schemeClr val="accent4">
                              <a:lumMod val="50000"/>
                            </a:schemeClr>
                          </a:solidFill>
                          <a:effectLst/>
                          <a:latin typeface="+mn-lt"/>
                          <a:ea typeface="Geneva" charset="-128"/>
                          <a:cs typeface="+mn-cs"/>
                        </a:rPr>
                        <a:t>NO SE ENCONTRÓ PROPAGANDA</a:t>
                      </a:r>
                      <a:endParaRPr lang="es-MX" sz="750" dirty="0" smtClean="0">
                        <a:latin typeface="+mn-lt"/>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a:t>
                      </a:r>
                    </a:p>
                  </a:txBody>
                  <a:tcPr marL="9525" marR="9525" marT="9525" marB="0" anchor="ctr">
                    <a:solidFill>
                      <a:srgbClr val="F2E5FF">
                        <a:alpha val="44000"/>
                      </a:srgbClr>
                    </a:solidFill>
                  </a:tcPr>
                </a:tc>
                <a:tc>
                  <a:txBody>
                    <a:bodyPr/>
                    <a:lstStyle/>
                    <a:p>
                      <a:pPr marL="6985" algn="ctr">
                        <a:spcAft>
                          <a:spcPts val="0"/>
                        </a:spcAft>
                        <a:tabLst>
                          <a:tab pos="7620" algn="l"/>
                          <a:tab pos="74295" algn="l"/>
                          <a:tab pos="109855" algn="l"/>
                        </a:tabLst>
                      </a:pPr>
                      <a:r>
                        <a:rPr lang="es-ES" sz="800" dirty="0">
                          <a:effectLst/>
                          <a:latin typeface="+mn-lt"/>
                          <a:ea typeface="Times New Roman"/>
                          <a:cs typeface="Calibri"/>
                        </a:rPr>
                        <a:t>PEDRO SALGADO VALDÉS</a:t>
                      </a:r>
                      <a:endParaRPr lang="es-MX" sz="800" dirty="0">
                        <a:effectLst/>
                        <a:latin typeface="+mn-lt"/>
                        <a:ea typeface="Times New Roman"/>
                      </a:endParaRPr>
                    </a:p>
                  </a:txBody>
                  <a:tcPr marL="6183" marR="6183" marT="6183" marB="0" anchor="ctr" horzOverflow="overflow">
                    <a:solidFill>
                      <a:srgbClr val="F2E5FF">
                        <a:alpha val="44000"/>
                      </a:srgbClr>
                    </a:solidFill>
                  </a:tcPr>
                </a:tc>
              </a:tr>
              <a:tr h="0">
                <a:tc rowSpan="3">
                  <a:txBody>
                    <a:bodyPr/>
                    <a:lstStyle/>
                    <a:p>
                      <a:r>
                        <a:rPr lang="es-MX" sz="800" dirty="0" smtClean="0">
                          <a:latin typeface="+mn-lt"/>
                        </a:rPr>
                        <a:t>152</a:t>
                      </a:r>
                      <a:endParaRPr lang="es-MX" sz="800" dirty="0">
                        <a:latin typeface="+mn-lt"/>
                      </a:endParaRPr>
                    </a:p>
                  </a:txBody>
                  <a:tcPr marL="9525" marR="9525" marT="9525" marB="0" anchor="ctr">
                    <a:solidFill>
                      <a:srgbClr val="F2E5FF">
                        <a:alpha val="44000"/>
                      </a:srgbClr>
                    </a:solidFill>
                  </a:tcPr>
                </a:tc>
                <a:tc rowSpan="3">
                  <a:txBody>
                    <a:bodyPr/>
                    <a:lstStyle/>
                    <a:p>
                      <a:pPr algn="ctr"/>
                      <a:r>
                        <a:rPr lang="es-MX" sz="800" dirty="0" smtClean="0">
                          <a:latin typeface="+mn-lt"/>
                        </a:rPr>
                        <a:t>12-JUNIO</a:t>
                      </a:r>
                      <a:endParaRPr lang="es-MX" sz="800" dirty="0">
                        <a:latin typeface="+mn-lt"/>
                      </a:endParaRPr>
                    </a:p>
                  </a:txBody>
                  <a:tcPr marL="6183" marR="6183" marT="6183" marB="0" anchor="ctr" horzOverflow="overflow">
                    <a:solidFill>
                      <a:srgbClr val="F2E5FF">
                        <a:alpha val="44000"/>
                      </a:srgbClr>
                    </a:solidFill>
                  </a:tcPr>
                </a:tc>
                <a:tc rowSpan="3">
                  <a:txBody>
                    <a:bodyPr/>
                    <a:lstStyle/>
                    <a:p>
                      <a:pPr algn="ctr">
                        <a:spcAft>
                          <a:spcPts val="0"/>
                        </a:spcAft>
                      </a:pPr>
                      <a:r>
                        <a:rPr lang="es-MX" sz="800" dirty="0">
                          <a:effectLst/>
                          <a:latin typeface="+mn-lt"/>
                          <a:ea typeface="Times New Roman"/>
                          <a:cs typeface="Calibri"/>
                        </a:rPr>
                        <a:t>XL</a:t>
                      </a:r>
                      <a:endParaRPr lang="es-MX" sz="800" dirty="0">
                        <a:effectLst/>
                        <a:latin typeface="+mn-lt"/>
                        <a:ea typeface="Times New Roman"/>
                      </a:endParaRPr>
                    </a:p>
                  </a:txBody>
                  <a:tcPr marL="68580" marR="68580" marT="0" marB="0" anchor="ctr">
                    <a:solidFill>
                      <a:srgbClr val="F2E5FF">
                        <a:alpha val="44000"/>
                      </a:srgbClr>
                    </a:solidFill>
                  </a:tcPr>
                </a:tc>
                <a:tc rowSpan="3">
                  <a:txBody>
                    <a:bodyPr/>
                    <a:lstStyle/>
                    <a:p>
                      <a:pPr algn="ctr">
                        <a:spcAft>
                          <a:spcPts val="0"/>
                        </a:spcAft>
                      </a:pPr>
                      <a:r>
                        <a:rPr lang="es-MX" sz="800" dirty="0">
                          <a:effectLst/>
                          <a:latin typeface="+mn-lt"/>
                          <a:ea typeface="Times New Roman"/>
                          <a:cs typeface="Calibri"/>
                        </a:rPr>
                        <a:t>IXTAPALUCA</a:t>
                      </a:r>
                      <a:endParaRPr lang="es-MX" sz="800" dirty="0">
                        <a:effectLst/>
                        <a:latin typeface="+mn-lt"/>
                        <a:ea typeface="Times New Roman"/>
                      </a:endParaRPr>
                    </a:p>
                  </a:txBody>
                  <a:tcPr marL="68580" marR="68580" marT="0" marB="0" anchor="ctr">
                    <a:solidFill>
                      <a:srgbClr val="F2E5FF">
                        <a:alpha val="44000"/>
                      </a:srgbClr>
                    </a:solidFill>
                  </a:tcPr>
                </a:tc>
                <a:tc rowSpan="3">
                  <a:txBody>
                    <a:bodyPr/>
                    <a:lstStyle/>
                    <a:p>
                      <a:pPr algn="ctr">
                        <a:spcAft>
                          <a:spcPts val="0"/>
                        </a:spcAft>
                      </a:pPr>
                      <a:r>
                        <a:rPr lang="es-ES" sz="800" dirty="0">
                          <a:solidFill>
                            <a:srgbClr val="000000"/>
                          </a:solidFill>
                          <a:effectLst/>
                          <a:latin typeface="+mn-lt"/>
                          <a:ea typeface="Times New Roman"/>
                        </a:rPr>
                        <a:t>CINEMAS </a:t>
                      </a:r>
                      <a:r>
                        <a:rPr lang="es-ES" sz="800" dirty="0" err="1">
                          <a:solidFill>
                            <a:srgbClr val="000000"/>
                          </a:solidFill>
                          <a:effectLst/>
                          <a:latin typeface="+mn-lt"/>
                          <a:ea typeface="Times New Roman"/>
                        </a:rPr>
                        <a:t>LUMIERE</a:t>
                      </a:r>
                      <a:r>
                        <a:rPr lang="es-ES" sz="800" dirty="0">
                          <a:solidFill>
                            <a:srgbClr val="000000"/>
                          </a:solidFill>
                          <a:effectLst/>
                          <a:latin typeface="+mn-lt"/>
                          <a:ea typeface="Times New Roman"/>
                        </a:rPr>
                        <a:t> IXTAPALUCA PLAZA EL CORTIJO</a:t>
                      </a:r>
                      <a:endParaRPr lang="es-MX" sz="800" dirty="0">
                        <a:effectLst/>
                        <a:latin typeface="+mn-lt"/>
                        <a:ea typeface="Times New Roman"/>
                      </a:endParaRPr>
                    </a:p>
                  </a:txBody>
                  <a:tcPr marL="68580" marR="68580" marT="0" marB="0" anchor="ctr">
                    <a:solidFill>
                      <a:srgbClr val="F2E5FF">
                        <a:alpha val="44000"/>
                      </a:srgbClr>
                    </a:solidFill>
                  </a:tcPr>
                </a:tc>
                <a:tc rowSpan="3">
                  <a:txBody>
                    <a:bodyPr/>
                    <a:lstStyle/>
                    <a:p>
                      <a:pPr algn="ctr"/>
                      <a:r>
                        <a:rPr lang="es-MX" sz="800" dirty="0" smtClean="0">
                          <a:latin typeface="+mn-lt"/>
                        </a:rPr>
                        <a:t>12</a:t>
                      </a:r>
                      <a:endParaRPr lang="es-MX" sz="800" dirty="0">
                        <a:latin typeface="+mn-lt"/>
                      </a:endParaRPr>
                    </a:p>
                  </a:txBody>
                  <a:tcPr marL="6183" marR="6183" marT="6183" marB="0" anchor="ctr" horzOverflow="overflow">
                    <a:solidFill>
                      <a:srgbClr val="F2E5FF">
                        <a:alpha val="44000"/>
                      </a:srgbClr>
                    </a:solidFill>
                  </a:tcPr>
                </a:tc>
                <a:tc rowSpan="3">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800" dirty="0" smtClean="0">
                          <a:latin typeface="+mn-lt"/>
                        </a:rPr>
                        <a:t>OCHO MINUTOS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rowSpan="3">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rowSpan="3">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ALEJANDRO ENCINAS RODRÍGUEZ</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«POTENCIA ECONÓMICA»</a:t>
                      </a:r>
                    </a:p>
                  </a:txBody>
                  <a:tcPr marL="9525" marR="9525" marT="9525" marB="0" anchor="ctr">
                    <a:solidFill>
                      <a:srgbClr val="F2E5FF">
                        <a:alpha val="44000"/>
                      </a:srgbClr>
                    </a:solidFill>
                  </a:tcPr>
                </a:tc>
                <a:tc rowSpan="3">
                  <a:txBody>
                    <a:bodyPr/>
                    <a:lstStyle/>
                    <a:p>
                      <a:pPr marL="6985" algn="ctr">
                        <a:spcAft>
                          <a:spcPts val="0"/>
                        </a:spcAft>
                        <a:tabLst>
                          <a:tab pos="7620" algn="l"/>
                          <a:tab pos="74295" algn="l"/>
                          <a:tab pos="109855" algn="l"/>
                        </a:tabLst>
                      </a:pPr>
                      <a:r>
                        <a:rPr lang="es-ES" sz="800" dirty="0">
                          <a:effectLst/>
                          <a:latin typeface="+mn-lt"/>
                          <a:ea typeface="Times New Roman"/>
                          <a:cs typeface="Calibri"/>
                        </a:rPr>
                        <a:t>RAÚL TENORIO BARRERA</a:t>
                      </a:r>
                      <a:endParaRPr lang="es-MX" sz="800" dirty="0">
                        <a:effectLst/>
                        <a:latin typeface="+mn-lt"/>
                        <a:ea typeface="Times New Roman"/>
                      </a:endParaRPr>
                    </a:p>
                  </a:txBody>
                  <a:tcPr marL="6183" marR="6183" marT="6183" marB="0" anchor="ctr" horzOverflow="overflow">
                    <a:solidFill>
                      <a:srgbClr val="F2E5FF">
                        <a:alpha val="44000"/>
                      </a:srgbClr>
                    </a:solidFill>
                  </a:tcPr>
                </a:tc>
              </a:tr>
              <a:tr h="0">
                <a:tc vMerge="1">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endParaRPr kumimoji="0" lang="es-MX" sz="700" b="0" i="0" u="none" strike="noStrike" kern="1200" cap="none" spc="0" normalizeH="0" baseline="0" dirty="0">
                        <a:ln>
                          <a:noFill/>
                        </a:ln>
                        <a:solidFill>
                          <a:schemeClr val="accent4">
                            <a:lumMod val="50000"/>
                          </a:schemeClr>
                        </a:solidFill>
                        <a:effectLst/>
                        <a:uLnTx/>
                        <a:uFillTx/>
                        <a:latin typeface="Arial" pitchFamily="34" charset="0"/>
                        <a:ea typeface="Geneva" charset="-128"/>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a:p>
                  </a:txBody>
                  <a:tcPr>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spc="0" normalizeH="0" baseline="0" dirty="0" err="1" smtClean="0">
                          <a:ln>
                            <a:noFill/>
                          </a:ln>
                          <a:solidFill>
                            <a:schemeClr val="accent4">
                              <a:lumMod val="50000"/>
                            </a:schemeClr>
                          </a:solidFill>
                          <a:effectLst/>
                          <a:uLnTx/>
                          <a:uFillTx/>
                          <a:latin typeface="+mn-lt"/>
                          <a:ea typeface="Geneva" charset="-128"/>
                          <a:cs typeface="+mn-cs"/>
                        </a:rPr>
                        <a:t>ERUVIEL</a:t>
                      </a: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 ÁVILA VILLEGAS</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9525" marR="9525" marT="9525" marB="0" anchor="ctr">
                    <a:solidFill>
                      <a:srgbClr val="F2E5FF">
                        <a:alpha val="44000"/>
                      </a:srgbClr>
                    </a:solidFill>
                  </a:tcPr>
                </a:tc>
                <a:tc vMerge="1">
                  <a:txBody>
                    <a:bodyPr/>
                    <a:lstStyle/>
                    <a:p>
                      <a:endParaRPr lang="es-MX" dirty="0"/>
                    </a:p>
                  </a:txBody>
                  <a:tcPr>
                    <a:solidFill>
                      <a:srgbClr val="F2E5FF">
                        <a:alpha val="44000"/>
                      </a:srgbClr>
                    </a:solidFill>
                  </a:tcPr>
                </a:tc>
              </a:tr>
              <a:tr h="0">
                <a:tc vMerge="1">
                  <a:txBody>
                    <a:bodyPr/>
                    <a:lstStyle/>
                    <a:p>
                      <a:pPr algn="ctr" fontAlgn="b"/>
                      <a:endParaRPr lang="es-MX" sz="800" b="0" i="0" u="none" strike="noStrike" dirty="0">
                        <a:solidFill>
                          <a:srgbClr val="000000"/>
                        </a:solidFill>
                        <a:effectLst/>
                        <a:latin typeface="Arial" pitchFamily="34" charset="0"/>
                        <a:cs typeface="Arial" pitchFamily="34" charset="0"/>
                      </a:endParaRPr>
                    </a:p>
                  </a:txBody>
                  <a:tcPr marL="9525" marR="9525" marT="9525" marB="0" anchor="ct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a:p>
                  </a:txBody>
                  <a:tcPr>
                    <a:solidFill>
                      <a:srgbClr val="F2E5FF">
                        <a:alpha val="44000"/>
                      </a:srgbClr>
                    </a:solidFill>
                  </a:tcPr>
                </a:tc>
                <a:tc vMerge="1">
                  <a:txBody>
                    <a:bodyPr/>
                    <a:lstStyle/>
                    <a:p>
                      <a:endParaRPr lang="es-MX" dirty="0"/>
                    </a:p>
                  </a:txBody>
                  <a:tcPr>
                    <a:solidFill>
                      <a:srgbClr val="F2E5FF">
                        <a:alpha val="44000"/>
                      </a:srgbClr>
                    </a:solidFill>
                  </a:tcPr>
                </a:tc>
                <a:tc vMerge="1">
                  <a:txBody>
                    <a:bodyPr/>
                    <a:lstStyle/>
                    <a:p>
                      <a:endParaRPr lang="es-MX"/>
                    </a:p>
                  </a:txBody>
                  <a:tcP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LUIS FELIPE BRAVO MENA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«INSEGURIDAD Y TRANSPORTE»</a:t>
                      </a:r>
                    </a:p>
                  </a:txBody>
                  <a:tcPr marL="9525" marR="9525" marT="9525" marB="0" anchor="ctr">
                    <a:solidFill>
                      <a:srgbClr val="F2E5FF">
                        <a:alpha val="44000"/>
                      </a:srgbClr>
                    </a:solidFill>
                  </a:tcPr>
                </a:tc>
                <a:tc vMerge="1">
                  <a:txBody>
                    <a:bodyPr/>
                    <a:lstStyle/>
                    <a:p>
                      <a:endParaRPr lang="es-MX" dirty="0"/>
                    </a:p>
                  </a:txBody>
                  <a:tcPr>
                    <a:solidFill>
                      <a:srgbClr val="F2E5FF">
                        <a:alpha val="44000"/>
                      </a:srgbClr>
                    </a:solidFill>
                  </a:tcPr>
                </a:tc>
              </a:tr>
              <a:tr h="0">
                <a:tc>
                  <a:txBody>
                    <a:bodyPr/>
                    <a:lstStyle/>
                    <a:p>
                      <a:pPr algn="ctr" fontAlgn="ctr"/>
                      <a:r>
                        <a:rPr lang="es-MX" sz="800" b="0" i="0" u="none" strike="noStrike">
                          <a:solidFill>
                            <a:srgbClr val="000000"/>
                          </a:solidFill>
                          <a:effectLst/>
                          <a:latin typeface="Calibri"/>
                        </a:rPr>
                        <a:t>153</a:t>
                      </a:r>
                    </a:p>
                  </a:txBody>
                  <a:tcPr marL="9525" marR="9525" marT="9525" marB="0" anchor="ctr">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800" dirty="0" smtClean="0">
                          <a:latin typeface="+mn-lt"/>
                        </a:rPr>
                        <a:t>12-JUNIO</a:t>
                      </a:r>
                    </a:p>
                  </a:txBody>
                  <a:tcPr marL="6183" marR="6183" marT="6183" marB="0" anchor="ctr" horzOverflow="overflow">
                    <a:solidFill>
                      <a:srgbClr val="F2E5FF">
                        <a:alpha val="44000"/>
                      </a:srgbClr>
                    </a:solidFill>
                  </a:tcPr>
                </a:tc>
                <a:tc>
                  <a:txBody>
                    <a:bodyPr/>
                    <a:lstStyle/>
                    <a:p>
                      <a:pPr algn="ctr">
                        <a:spcAft>
                          <a:spcPts val="0"/>
                        </a:spcAft>
                      </a:pPr>
                      <a:r>
                        <a:rPr lang="es-MX" sz="800" dirty="0">
                          <a:effectLst/>
                          <a:latin typeface="+mn-lt"/>
                          <a:ea typeface="Times New Roman"/>
                          <a:cs typeface="Calibri"/>
                        </a:rPr>
                        <a:t>XXIX</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a:effectLst/>
                          <a:latin typeface="+mn-lt"/>
                          <a:ea typeface="Times New Roman"/>
                          <a:cs typeface="Calibri"/>
                        </a:rPr>
                        <a:t>NAUCALPAN (PARTE)</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ES" sz="800" dirty="0">
                          <a:effectLst/>
                          <a:latin typeface="+mn-lt"/>
                          <a:ea typeface="Times New Roman"/>
                          <a:cs typeface="Arial"/>
                        </a:rPr>
                        <a:t>CINÉPOLIS PLAZA SATÉLITE</a:t>
                      </a:r>
                      <a:endParaRPr lang="es-MX" sz="800" dirty="0">
                        <a:effectLst/>
                        <a:latin typeface="+mn-lt"/>
                        <a:ea typeface="Times New Roman"/>
                      </a:endParaRPr>
                    </a:p>
                  </a:txBody>
                  <a:tcPr marL="68580" marR="68580" marT="0" marB="0" anchor="ctr">
                    <a:solidFill>
                      <a:srgbClr val="F2E5FF">
                        <a:alpha val="44000"/>
                      </a:srgbClr>
                    </a:solidFill>
                  </a:tcPr>
                </a:tc>
                <a:tc>
                  <a:txBody>
                    <a:bodyPr/>
                    <a:lstStyle/>
                    <a:p>
                      <a:pPr algn="ctr"/>
                      <a:r>
                        <a:rPr lang="es-MX" sz="800" dirty="0" smtClean="0">
                          <a:latin typeface="+mn-lt"/>
                        </a:rPr>
                        <a:t>5</a:t>
                      </a:r>
                      <a:endParaRPr lang="es-MX" sz="800" dirty="0">
                        <a:latin typeface="+mn-lt"/>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PIRATAS DEL CARIBE 4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b="1" i="0" u="none" strike="noStrike" kern="1200" cap="none" normalizeH="0" baseline="0" dirty="0" smtClean="0">
                          <a:ln>
                            <a:noFill/>
                          </a:ln>
                          <a:solidFill>
                            <a:srgbClr val="000000"/>
                          </a:solidFill>
                          <a:effectLst/>
                          <a:latin typeface="+mn-lt"/>
                          <a:ea typeface="Geneva" charset="-128"/>
                          <a:cs typeface="Arial" pitchFamily="34" charset="0"/>
                        </a:rPr>
                        <a:t>SE ENCONTRÓ PROPAGANDA ELECTORAL</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err="1" smtClean="0">
                          <a:ln>
                            <a:noFill/>
                          </a:ln>
                          <a:solidFill>
                            <a:schemeClr val="accent4">
                              <a:lumMod val="50000"/>
                            </a:schemeClr>
                          </a:solidFill>
                          <a:effectLst/>
                          <a:latin typeface="+mn-lt"/>
                          <a:ea typeface="Geneva" charset="-128"/>
                          <a:cs typeface="+mn-cs"/>
                        </a:rPr>
                        <a:t>ERUVIEL</a:t>
                      </a: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 ÁVILA VILLEGAS</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«VIDRIERÍA»</a:t>
                      </a:r>
                    </a:p>
                  </a:txBody>
                  <a:tcPr marL="9525" marR="9525" marT="9525" marB="0" anchor="ctr">
                    <a:solidFill>
                      <a:srgbClr val="F2E5FF">
                        <a:alpha val="44000"/>
                      </a:srgbClr>
                    </a:solidFill>
                  </a:tcPr>
                </a:tc>
                <a:tc>
                  <a:txBody>
                    <a:bodyPr/>
                    <a:lstStyle/>
                    <a:p>
                      <a:pPr marL="6985" algn="ctr">
                        <a:spcAft>
                          <a:spcPts val="0"/>
                        </a:spcAft>
                        <a:tabLst>
                          <a:tab pos="7620" algn="l"/>
                          <a:tab pos="74295" algn="l"/>
                          <a:tab pos="109855" algn="l"/>
                        </a:tabLst>
                      </a:pPr>
                      <a:r>
                        <a:rPr lang="es-ES" sz="800" dirty="0">
                          <a:effectLst/>
                          <a:latin typeface="+mn-lt"/>
                          <a:ea typeface="Times New Roman"/>
                          <a:cs typeface="Calibri"/>
                        </a:rPr>
                        <a:t>MA. E. DAFNE SALAZAR MÉNDEZ</a:t>
                      </a:r>
                      <a:endParaRPr lang="es-MX" sz="800" dirty="0">
                        <a:effectLst/>
                        <a:latin typeface="+mn-lt"/>
                        <a:ea typeface="Times New Roman"/>
                      </a:endParaRP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154</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noProof="0" dirty="0" smtClean="0">
                          <a:ln>
                            <a:noFill/>
                          </a:ln>
                          <a:solidFill>
                            <a:schemeClr val="tx1"/>
                          </a:solidFill>
                          <a:effectLst/>
                          <a:uLnTx/>
                          <a:uFillTx/>
                          <a:latin typeface="+mn-lt"/>
                          <a:ea typeface="Geneva" charset="-128"/>
                          <a:cs typeface="+mn-cs"/>
                        </a:rPr>
                        <a:t>18-JUNIO</a:t>
                      </a:r>
                    </a:p>
                  </a:txBody>
                  <a:tcPr marL="6183" marR="6183" marT="6183" marB="0" anchor="ctr" horzOverflow="overflow">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II</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TOLUCA</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tabLst>
                          <a:tab pos="3752850" algn="l"/>
                        </a:tabLst>
                      </a:pPr>
                      <a:r>
                        <a:rPr lang="es-MX" sz="800" dirty="0" err="1" smtClean="0">
                          <a:solidFill>
                            <a:schemeClr val="accent4">
                              <a:lumMod val="50000"/>
                            </a:schemeClr>
                          </a:solidFill>
                          <a:effectLst/>
                          <a:latin typeface="+mn-lt"/>
                          <a:ea typeface="Times New Roman"/>
                        </a:rPr>
                        <a:t>CINEMEX</a:t>
                      </a:r>
                      <a:r>
                        <a:rPr lang="es-MX" sz="800" baseline="0" dirty="0" smtClean="0">
                          <a:solidFill>
                            <a:schemeClr val="accent4">
                              <a:lumMod val="50000"/>
                            </a:schemeClr>
                          </a:solidFill>
                          <a:effectLst/>
                          <a:latin typeface="+mn-lt"/>
                          <a:ea typeface="Times New Roman"/>
                        </a:rPr>
                        <a:t> CINEMA TOLUCA</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9</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cap="none" normalizeH="0" baseline="0" dirty="0" smtClean="0">
                          <a:ln>
                            <a:noFill/>
                          </a:ln>
                          <a:solidFill>
                            <a:schemeClr val="accent4">
                              <a:lumMod val="50000"/>
                            </a:schemeClr>
                          </a:solidFill>
                          <a:effectLst/>
                          <a:latin typeface="+mn-lt"/>
                          <a:ea typeface="Geneva" charset="-128"/>
                        </a:rPr>
                        <a:t>MI OTRO YO</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u="none" strike="noStrike" cap="none" normalizeH="0" baseline="0" dirty="0" smtClean="0">
                          <a:ln>
                            <a:noFill/>
                          </a:ln>
                          <a:solidFill>
                            <a:schemeClr val="accent4">
                              <a:lumMod val="50000"/>
                            </a:schemeClr>
                          </a:solidFill>
                          <a:effectLst/>
                          <a:latin typeface="+mn-lt"/>
                        </a:rPr>
                        <a:t>NO SE ENCONTRÓ PROPAGANDA</a:t>
                      </a:r>
                      <a:endParaRPr kumimoji="0" lang="es-ES" sz="75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MX" sz="800" b="0" i="0" u="none" strike="noStrike" kern="1200" cap="none" normalizeH="0" baseline="0" dirty="0" smtClean="0">
                          <a:ln>
                            <a:noFill/>
                          </a:ln>
                          <a:solidFill>
                            <a:schemeClr val="accent4">
                              <a:lumMod val="50000"/>
                            </a:schemeClr>
                          </a:solidFill>
                          <a:effectLst/>
                          <a:latin typeface="+mn-lt"/>
                          <a:ea typeface="Geneva" charset="-128"/>
                          <a:cs typeface="+mn-cs"/>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RAÚL TENORIO BARRERA</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155</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noProof="0" dirty="0" smtClean="0">
                          <a:ln>
                            <a:noFill/>
                          </a:ln>
                          <a:solidFill>
                            <a:schemeClr val="tx1"/>
                          </a:solidFill>
                          <a:effectLst/>
                          <a:uLnTx/>
                          <a:uFillTx/>
                          <a:latin typeface="+mn-lt"/>
                          <a:ea typeface="Geneva" charset="-128"/>
                          <a:cs typeface="+mn-cs"/>
                        </a:rPr>
                        <a:t>19-JUNIO</a:t>
                      </a:r>
                    </a:p>
                  </a:txBody>
                  <a:tcPr marL="6183" marR="6183" marT="6183" marB="0" anchor="ctr" horzOverflow="overflow">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I</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TOLUCA</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tab pos="3752850" algn="l"/>
                        </a:tabLst>
                        <a:defRPr/>
                      </a:pPr>
                      <a:r>
                        <a:rPr lang="es-MX" sz="800" kern="1200" dirty="0" smtClean="0">
                          <a:solidFill>
                            <a:schemeClr val="accent4">
                              <a:lumMod val="50000"/>
                            </a:schemeClr>
                          </a:solidFill>
                          <a:effectLst/>
                          <a:latin typeface="+mn-lt"/>
                          <a:ea typeface="Times New Roman"/>
                          <a:cs typeface="+mn-cs"/>
                        </a:rPr>
                        <a:t>CINÉPOLIS GRAND</a:t>
                      </a:r>
                      <a:r>
                        <a:rPr lang="es-MX" sz="800" kern="1200" baseline="0" dirty="0" smtClean="0">
                          <a:solidFill>
                            <a:schemeClr val="accent4">
                              <a:lumMod val="50000"/>
                            </a:schemeClr>
                          </a:solidFill>
                          <a:effectLst/>
                          <a:latin typeface="+mn-lt"/>
                          <a:ea typeface="Times New Roman"/>
                          <a:cs typeface="+mn-cs"/>
                        </a:rPr>
                        <a:t> PLAZA TOLUCA</a:t>
                      </a:r>
                      <a:endParaRPr lang="es-MX" sz="800" kern="1200" dirty="0" smtClean="0">
                        <a:solidFill>
                          <a:schemeClr val="accent4">
                            <a:lumMod val="50000"/>
                          </a:schemeClr>
                        </a:solidFill>
                        <a:effectLst/>
                        <a:latin typeface="+mn-lt"/>
                        <a:ea typeface="Times New Roman"/>
                        <a:cs typeface="+mn-cs"/>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3</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LA NOCHE DEL DEMONIO </a:t>
                      </a: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u="none" strike="noStrike" cap="none" normalizeH="0" baseline="0" dirty="0" smtClean="0">
                          <a:ln>
                            <a:noFill/>
                          </a:ln>
                          <a:solidFill>
                            <a:schemeClr val="accent4">
                              <a:lumMod val="50000"/>
                            </a:schemeClr>
                          </a:solidFill>
                          <a:effectLst/>
                          <a:latin typeface="+mn-lt"/>
                        </a:rPr>
                        <a:t>NO SE ENCONTRÓ PROPAGANDA</a:t>
                      </a:r>
                      <a:endParaRPr kumimoji="0" lang="es-ES" sz="75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RAÚL TENORIO BARRERA</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156</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noProof="0" dirty="0" smtClean="0">
                          <a:ln>
                            <a:noFill/>
                          </a:ln>
                          <a:solidFill>
                            <a:schemeClr val="tx1"/>
                          </a:solidFill>
                          <a:effectLst/>
                          <a:uLnTx/>
                          <a:uFillTx/>
                          <a:latin typeface="+mn-lt"/>
                          <a:ea typeface="Geneva" charset="-128"/>
                          <a:cs typeface="+mn-cs"/>
                        </a:rPr>
                        <a:t>19-JUNIO</a:t>
                      </a:r>
                    </a:p>
                  </a:txBody>
                  <a:tcPr marL="6183" marR="6183" marT="6183" marB="0" anchor="ctr" horzOverflow="overflow">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XVII</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HUIXQUILUCAN</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tab pos="3752850" algn="l"/>
                        </a:tabLst>
                        <a:defRPr/>
                      </a:pPr>
                      <a:r>
                        <a:rPr lang="es-MX" sz="800" kern="1200" dirty="0" smtClean="0">
                          <a:solidFill>
                            <a:schemeClr val="accent4">
                              <a:lumMod val="50000"/>
                            </a:schemeClr>
                          </a:solidFill>
                          <a:effectLst/>
                          <a:latin typeface="+mn-lt"/>
                          <a:ea typeface="Times New Roman"/>
                          <a:cs typeface="+mn-cs"/>
                        </a:rPr>
                        <a:t>CINÉPOLIS INTERLOMAS</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3</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KUNG FU PANDA 2</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AA)</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u="none" strike="noStrike" cap="none" normalizeH="0" baseline="0" dirty="0" smtClean="0">
                          <a:ln>
                            <a:noFill/>
                          </a:ln>
                          <a:solidFill>
                            <a:schemeClr val="accent4">
                              <a:lumMod val="50000"/>
                            </a:schemeClr>
                          </a:solidFill>
                          <a:effectLst/>
                          <a:latin typeface="+mn-lt"/>
                        </a:rPr>
                        <a:t>NO SE ENCONTRÓ PROPAGANDA</a:t>
                      </a:r>
                      <a:endParaRPr kumimoji="0" lang="es-ES" sz="75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GUSTAVO ALFONSO GARCÍA VARÓN</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157</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noProof="0" dirty="0" smtClean="0">
                          <a:ln>
                            <a:noFill/>
                          </a:ln>
                          <a:solidFill>
                            <a:schemeClr val="tx1"/>
                          </a:solidFill>
                          <a:effectLst/>
                          <a:uLnTx/>
                          <a:uFillTx/>
                          <a:latin typeface="+mn-lt"/>
                          <a:ea typeface="Geneva" charset="-128"/>
                          <a:cs typeface="+mn-cs"/>
                        </a:rPr>
                        <a:t>1-JULIO</a:t>
                      </a:r>
                    </a:p>
                  </a:txBody>
                  <a:tcPr marL="6183" marR="6183" marT="6183" marB="0" anchor="ctr" horzOverflow="overflow">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XXV</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NEZAHUALCÓYOTL</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tab pos="3752850" algn="l"/>
                        </a:tabLst>
                        <a:defRPr/>
                      </a:pPr>
                      <a:r>
                        <a:rPr lang="es-MX" sz="800" kern="1200" dirty="0" smtClean="0">
                          <a:solidFill>
                            <a:schemeClr val="accent4">
                              <a:lumMod val="50000"/>
                            </a:schemeClr>
                          </a:solidFill>
                          <a:effectLst/>
                          <a:latin typeface="+mn-lt"/>
                          <a:ea typeface="Times New Roman"/>
                          <a:cs typeface="+mn-cs"/>
                        </a:rPr>
                        <a:t>CINÉPOLIS</a:t>
                      </a:r>
                      <a:r>
                        <a:rPr lang="es-MX" sz="800" kern="1200" baseline="0" dirty="0" smtClean="0">
                          <a:solidFill>
                            <a:schemeClr val="accent4">
                              <a:lumMod val="50000"/>
                            </a:schemeClr>
                          </a:solidFill>
                          <a:effectLst/>
                          <a:latin typeface="+mn-lt"/>
                          <a:ea typeface="Times New Roman"/>
                          <a:cs typeface="+mn-cs"/>
                        </a:rPr>
                        <a:t> PLAZA TELMEX</a:t>
                      </a:r>
                      <a:endParaRPr lang="es-MX" sz="800" kern="1200" dirty="0" smtClean="0">
                        <a:solidFill>
                          <a:schemeClr val="accent4">
                            <a:lumMod val="50000"/>
                          </a:schemeClr>
                        </a:solidFill>
                        <a:effectLst/>
                        <a:latin typeface="+mn-lt"/>
                        <a:ea typeface="Times New Roman"/>
                        <a:cs typeface="+mn-cs"/>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3</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CARS 2</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AA)</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u="none" strike="noStrike" cap="none" normalizeH="0" baseline="0" dirty="0" smtClean="0">
                          <a:ln>
                            <a:noFill/>
                          </a:ln>
                          <a:solidFill>
                            <a:schemeClr val="accent4">
                              <a:lumMod val="50000"/>
                            </a:schemeClr>
                          </a:solidFill>
                          <a:effectLst/>
                          <a:latin typeface="+mn-lt"/>
                        </a:rPr>
                        <a:t>NO SE ENCONTRÓ PROPAGANDA</a:t>
                      </a:r>
                      <a:endParaRPr kumimoji="0" lang="es-ES" sz="75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lang="es-ES" sz="800" dirty="0" smtClean="0">
                          <a:effectLst/>
                          <a:latin typeface="+mn-lt"/>
                          <a:ea typeface="Times New Roman"/>
                          <a:cs typeface="Calibri"/>
                        </a:rPr>
                        <a:t>LUIS ALBERTO BOBADILLA RAMÍREZ</a:t>
                      </a:r>
                      <a:endParaRPr lang="es-MX" sz="800" dirty="0" smtClean="0">
                        <a:effectLst/>
                        <a:latin typeface="+mn-lt"/>
                        <a:ea typeface="Times New Roman"/>
                      </a:endParaRPr>
                    </a:p>
                  </a:txBody>
                  <a:tcPr marL="6183" marR="6183" marT="6183" marB="0" anchor="ctr" horzOverflow="overflow">
                    <a:solidFill>
                      <a:srgbClr val="F2E5FF">
                        <a:alpha val="44000"/>
                      </a:srgbClr>
                    </a:solidFill>
                  </a:tcPr>
                </a:tc>
              </a:tr>
              <a:tr h="0">
                <a:tc>
                  <a:txBody>
                    <a:bodyPr/>
                    <a:lstStyle/>
                    <a:p>
                      <a:pPr algn="ctr" fontAlgn="ctr"/>
                      <a:r>
                        <a:rPr lang="es-MX" sz="800" b="0" i="0" u="none" strike="noStrike">
                          <a:solidFill>
                            <a:srgbClr val="000000"/>
                          </a:solidFill>
                          <a:effectLst/>
                          <a:latin typeface="Calibri"/>
                        </a:rPr>
                        <a:t>158</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noProof="0" dirty="0" smtClean="0">
                          <a:ln>
                            <a:noFill/>
                          </a:ln>
                          <a:solidFill>
                            <a:schemeClr val="accent4">
                              <a:lumMod val="50000"/>
                            </a:schemeClr>
                          </a:solidFill>
                          <a:effectLst/>
                          <a:uLnTx/>
                          <a:uFillTx/>
                          <a:latin typeface="+mn-lt"/>
                          <a:ea typeface="Geneva" charset="-128"/>
                          <a:cs typeface="+mn-cs"/>
                        </a:rPr>
                        <a:t>1-JULIO</a:t>
                      </a:r>
                    </a:p>
                  </a:txBody>
                  <a:tcPr marL="6183" marR="6183" marT="6183" marB="0" anchor="ctr" horzOverflow="overflow">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I</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TOLUCA</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tab pos="3752850" algn="l"/>
                        </a:tabLst>
                        <a:defRPr/>
                      </a:pPr>
                      <a:r>
                        <a:rPr lang="es-MX" sz="800" kern="1200" dirty="0" smtClean="0">
                          <a:solidFill>
                            <a:schemeClr val="accent4">
                              <a:lumMod val="50000"/>
                            </a:schemeClr>
                          </a:solidFill>
                          <a:effectLst/>
                          <a:latin typeface="+mn-lt"/>
                          <a:ea typeface="Times New Roman"/>
                          <a:cs typeface="+mn-cs"/>
                        </a:rPr>
                        <a:t>CINÉPOLIS GRAND</a:t>
                      </a:r>
                      <a:r>
                        <a:rPr lang="es-MX" sz="800" kern="1200" baseline="0" dirty="0" smtClean="0">
                          <a:solidFill>
                            <a:schemeClr val="accent4">
                              <a:lumMod val="50000"/>
                            </a:schemeClr>
                          </a:solidFill>
                          <a:effectLst/>
                          <a:latin typeface="+mn-lt"/>
                          <a:ea typeface="Times New Roman"/>
                          <a:cs typeface="+mn-cs"/>
                        </a:rPr>
                        <a:t> PLAZA TOLUCA</a:t>
                      </a:r>
                      <a:endParaRPr lang="es-MX" sz="800" kern="1200" dirty="0" smtClean="0">
                        <a:solidFill>
                          <a:schemeClr val="accent4">
                            <a:lumMod val="50000"/>
                          </a:schemeClr>
                        </a:solidFill>
                        <a:effectLst/>
                        <a:latin typeface="+mn-lt"/>
                        <a:ea typeface="Times New Roman"/>
                        <a:cs typeface="+mn-cs"/>
                      </a:endParaRP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6</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err="1" smtClean="0">
                          <a:ln>
                            <a:noFill/>
                          </a:ln>
                          <a:solidFill>
                            <a:schemeClr val="accent4">
                              <a:lumMod val="50000"/>
                            </a:schemeClr>
                          </a:solidFill>
                          <a:effectLst/>
                          <a:latin typeface="+mn-lt"/>
                          <a:ea typeface="Geneva" charset="-128"/>
                        </a:rPr>
                        <a:t>TRANSFORMERS</a:t>
                      </a:r>
                      <a:r>
                        <a:rPr kumimoji="0" lang="es-MX" sz="800" b="0" i="0" u="none" strike="noStrike" cap="none" normalizeH="0" baseline="0" dirty="0" smtClean="0">
                          <a:ln>
                            <a:noFill/>
                          </a:ln>
                          <a:solidFill>
                            <a:schemeClr val="accent4">
                              <a:lumMod val="50000"/>
                            </a:schemeClr>
                          </a:solidFill>
                          <a:effectLst/>
                          <a:latin typeface="+mn-lt"/>
                          <a:ea typeface="Geneva" charset="-128"/>
                        </a:rPr>
                        <a:t> 3</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50" u="none" strike="noStrike" cap="none" normalizeH="0" baseline="0" dirty="0" smtClean="0">
                          <a:ln>
                            <a:noFill/>
                          </a:ln>
                          <a:solidFill>
                            <a:schemeClr val="accent4">
                              <a:lumMod val="50000"/>
                            </a:schemeClr>
                          </a:solidFill>
                          <a:effectLst/>
                          <a:latin typeface="+mn-lt"/>
                        </a:rPr>
                        <a:t>NO SE ENCONTRÓ PROPAGANDA</a:t>
                      </a:r>
                      <a:endParaRPr kumimoji="0" lang="es-ES" sz="75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JULIO MICHEL SERNA</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dirty="0" smtClean="0">
                          <a:solidFill>
                            <a:srgbClr val="000000"/>
                          </a:solidFill>
                          <a:effectLst/>
                          <a:latin typeface="Calibri"/>
                        </a:rPr>
                        <a:t>159</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noProof="0" dirty="0" smtClean="0">
                          <a:ln>
                            <a:noFill/>
                          </a:ln>
                          <a:solidFill>
                            <a:schemeClr val="accent4">
                              <a:lumMod val="50000"/>
                            </a:schemeClr>
                          </a:solidFill>
                          <a:effectLst/>
                          <a:uLnTx/>
                          <a:uFillTx/>
                          <a:latin typeface="+mn-lt"/>
                          <a:ea typeface="Geneva" charset="-128"/>
                          <a:cs typeface="+mn-cs"/>
                        </a:rPr>
                        <a:t>1-JULIO</a:t>
                      </a:r>
                    </a:p>
                  </a:txBody>
                  <a:tcPr marL="6183" marR="6183" marT="6183" marB="0" anchor="ctr" horzOverflow="overflow">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XXV</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NEZAHUALCÓYOTL</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tab pos="3752850" algn="l"/>
                        </a:tabLst>
                        <a:defRPr/>
                      </a:pPr>
                      <a:r>
                        <a:rPr lang="es-MX" sz="800" kern="1200" dirty="0" smtClean="0">
                          <a:solidFill>
                            <a:schemeClr val="accent4">
                              <a:lumMod val="50000"/>
                            </a:schemeClr>
                          </a:solidFill>
                          <a:effectLst/>
                          <a:latin typeface="+mn-lt"/>
                          <a:ea typeface="Times New Roman"/>
                          <a:cs typeface="+mn-cs"/>
                        </a:rPr>
                        <a:t>CINÉPOLIS PLAZA TELMEX</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2</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err="1" smtClean="0">
                          <a:ln>
                            <a:noFill/>
                          </a:ln>
                          <a:solidFill>
                            <a:schemeClr val="accent4">
                              <a:lumMod val="50000"/>
                            </a:schemeClr>
                          </a:solidFill>
                          <a:effectLst/>
                          <a:latin typeface="+mn-lt"/>
                          <a:ea typeface="Geneva" charset="-128"/>
                        </a:rPr>
                        <a:t>TRANSFORMERS</a:t>
                      </a:r>
                      <a:r>
                        <a:rPr kumimoji="0" lang="es-MX" sz="800" b="0" i="0" u="none" strike="noStrike" cap="none" normalizeH="0" baseline="0" dirty="0" smtClean="0">
                          <a:ln>
                            <a:noFill/>
                          </a:ln>
                          <a:solidFill>
                            <a:schemeClr val="accent4">
                              <a:lumMod val="50000"/>
                            </a:schemeClr>
                          </a:solidFill>
                          <a:effectLst/>
                          <a:latin typeface="+mn-lt"/>
                          <a:ea typeface="Geneva" charset="-128"/>
                        </a:rPr>
                        <a:t> 3</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B)</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750" u="none" strike="noStrike" cap="none" normalizeH="0" baseline="0" dirty="0" smtClean="0">
                          <a:ln>
                            <a:noFill/>
                          </a:ln>
                          <a:solidFill>
                            <a:schemeClr val="accent4">
                              <a:lumMod val="50000"/>
                            </a:schemeClr>
                          </a:solidFill>
                          <a:effectLst/>
                          <a:latin typeface="+mn-lt"/>
                        </a:rPr>
                        <a:t>NO SE ENCONTRÓ PROPAGANDA</a:t>
                      </a:r>
                      <a:endParaRPr kumimoji="0" lang="es-ES" sz="75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smtClean="0">
                          <a:ln>
                            <a:noFill/>
                          </a:ln>
                          <a:solidFill>
                            <a:srgbClr val="000000"/>
                          </a:solidFill>
                          <a:effectLst/>
                          <a:latin typeface="+mn-lt"/>
                          <a:ea typeface="Geneva" charset="-128"/>
                          <a:cs typeface="Arial" pitchFamily="34" charset="0"/>
                        </a:rPr>
                        <a:t>CAMPAÑA</a:t>
                      </a:r>
                      <a:endParaRPr kumimoji="0" lang="es-ES" sz="800" b="0" i="0" u="none" strike="noStrike" kern="1200" cap="none" normalizeH="0" baseline="0" dirty="0" smtClean="0">
                        <a:ln>
                          <a:noFill/>
                        </a:ln>
                        <a:solidFill>
                          <a:srgbClr val="000000"/>
                        </a:solidFill>
                        <a:effectLst/>
                        <a:latin typeface="+mn-lt"/>
                        <a:ea typeface="Geneva" charset="-128"/>
                        <a:cs typeface="Arial" pitchFamily="34" charset="0"/>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LUIS ALBERTO MEDINA ROSALES</a:t>
                      </a:r>
                    </a:p>
                  </a:txBody>
                  <a:tcPr marL="6183" marR="6183" marT="6183" marB="0" anchor="ctr" horzOverflow="overflow">
                    <a:solidFill>
                      <a:srgbClr val="F2E5FF">
                        <a:alpha val="44000"/>
                      </a:srgbClr>
                    </a:solidFill>
                  </a:tcPr>
                </a:tc>
              </a:tr>
              <a:tr h="0">
                <a:tc>
                  <a:txBody>
                    <a:bodyPr/>
                    <a:lstStyle/>
                    <a:p>
                      <a:pPr algn="ctr" fontAlgn="ctr"/>
                      <a:r>
                        <a:rPr lang="es-MX" sz="800" b="0" i="0" u="none" strike="noStrike" dirty="0" smtClean="0">
                          <a:solidFill>
                            <a:srgbClr val="000000"/>
                          </a:solidFill>
                          <a:effectLst/>
                          <a:latin typeface="Calibri"/>
                        </a:rPr>
                        <a:t>160</a:t>
                      </a:r>
                      <a:endParaRPr lang="es-MX" sz="800" b="0" i="0" u="none" strike="noStrike" dirty="0">
                        <a:solidFill>
                          <a:srgbClr val="000000"/>
                        </a:solidFill>
                        <a:effectLst/>
                        <a:latin typeface="Calibri"/>
                      </a:endParaRP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b="0" i="0" u="none" strike="noStrike" kern="1200" cap="none" spc="0" normalizeH="0" baseline="0" noProof="0" dirty="0" smtClean="0">
                          <a:ln>
                            <a:noFill/>
                          </a:ln>
                          <a:solidFill>
                            <a:schemeClr val="accent4">
                              <a:lumMod val="50000"/>
                            </a:schemeClr>
                          </a:solidFill>
                          <a:effectLst/>
                          <a:uLnTx/>
                          <a:uFillTx/>
                          <a:latin typeface="+mn-lt"/>
                          <a:ea typeface="Geneva" charset="-128"/>
                          <a:cs typeface="+mn-cs"/>
                        </a:rPr>
                        <a:t>1-JULIO</a:t>
                      </a:r>
                    </a:p>
                  </a:txBody>
                  <a:tcPr marL="6183" marR="6183" marT="6183" marB="0" anchor="ctr" horzOverflow="overflow">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XVII</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algn="ctr">
                        <a:spcAft>
                          <a:spcPts val="0"/>
                        </a:spcAft>
                      </a:pPr>
                      <a:r>
                        <a:rPr lang="es-MX" sz="800" dirty="0" smtClean="0">
                          <a:solidFill>
                            <a:schemeClr val="accent4">
                              <a:lumMod val="50000"/>
                            </a:schemeClr>
                          </a:solidFill>
                          <a:effectLst/>
                          <a:latin typeface="+mn-lt"/>
                          <a:ea typeface="Times New Roman"/>
                        </a:rPr>
                        <a:t>HUIXQUILUCAN</a:t>
                      </a:r>
                      <a:endParaRPr lang="es-MX" sz="800" dirty="0">
                        <a:solidFill>
                          <a:schemeClr val="accent4">
                            <a:lumMod val="50000"/>
                          </a:schemeClr>
                        </a:solidFill>
                        <a:effectLst/>
                        <a:latin typeface="+mn-lt"/>
                        <a:ea typeface="Times New Roman"/>
                      </a:endParaRPr>
                    </a:p>
                  </a:txBody>
                  <a:tcPr marL="68580" marR="68580" marT="0" marB="0" anchor="ctr">
                    <a:solidFill>
                      <a:srgbClr val="F2E5FF">
                        <a:alpha val="44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tab pos="3752850" algn="l"/>
                        </a:tabLst>
                        <a:defRPr/>
                      </a:pPr>
                      <a:r>
                        <a:rPr lang="es-MX" sz="800" kern="1200" dirty="0" err="1" smtClean="0">
                          <a:solidFill>
                            <a:schemeClr val="accent4">
                              <a:lumMod val="50000"/>
                            </a:schemeClr>
                          </a:solidFill>
                          <a:effectLst/>
                          <a:latin typeface="+mn-lt"/>
                          <a:ea typeface="Times New Roman"/>
                          <a:cs typeface="+mn-cs"/>
                        </a:rPr>
                        <a:t>CINEMEX</a:t>
                      </a:r>
                      <a:r>
                        <a:rPr lang="es-MX" sz="800" kern="1200" dirty="0" smtClean="0">
                          <a:solidFill>
                            <a:schemeClr val="accent4">
                              <a:lumMod val="50000"/>
                            </a:schemeClr>
                          </a:solidFill>
                          <a:effectLst/>
                          <a:latin typeface="+mn-lt"/>
                          <a:ea typeface="Times New Roman"/>
                          <a:cs typeface="+mn-cs"/>
                        </a:rPr>
                        <a:t> INTERLOMAS</a:t>
                      </a:r>
                    </a:p>
                  </a:txBody>
                  <a:tcPr marL="68580" marR="68580" marT="0"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9</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CARS 2</a:t>
                      </a:r>
                    </a:p>
                    <a:p>
                      <a:pPr marL="0" marR="0" lvl="0" indent="0" algn="ctr" defTabSz="457200" rtl="0" eaLnBrk="1" fontAlgn="ctr" latinLnBrk="0" hangingPunct="1">
                        <a:lnSpc>
                          <a:spcPct val="100000"/>
                        </a:lnSpc>
                        <a:spcBef>
                          <a:spcPct val="0"/>
                        </a:spcBef>
                        <a:spcAft>
                          <a:spcPct val="0"/>
                        </a:spcAft>
                        <a:buClrTx/>
                        <a:buSzTx/>
                        <a:buFontTx/>
                        <a:buNone/>
                        <a:tabLst/>
                        <a:defRPr/>
                      </a:pPr>
                      <a:r>
                        <a:rPr kumimoji="0" lang="es-ES" sz="800" u="none" strike="noStrike" cap="none" normalizeH="0" baseline="0" dirty="0" smtClean="0">
                          <a:ln>
                            <a:noFill/>
                          </a:ln>
                          <a:solidFill>
                            <a:schemeClr val="accent4">
                              <a:lumMod val="50000"/>
                            </a:schemeClr>
                          </a:solidFill>
                          <a:effectLst/>
                          <a:latin typeface="+mn-lt"/>
                        </a:rPr>
                        <a:t>(Clasificación AA)</a:t>
                      </a:r>
                      <a:endParaRPr kumimoji="0" lang="es-MX" sz="80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750" u="none" strike="noStrike" cap="none" normalizeH="0" baseline="0" dirty="0" smtClean="0">
                          <a:ln>
                            <a:noFill/>
                          </a:ln>
                          <a:solidFill>
                            <a:schemeClr val="accent4">
                              <a:lumMod val="50000"/>
                            </a:schemeClr>
                          </a:solidFill>
                          <a:effectLst/>
                          <a:latin typeface="+mn-lt"/>
                        </a:rPr>
                        <a:t>NO SE ENCONTRÓ PROPAGANDA</a:t>
                      </a:r>
                      <a:endParaRPr kumimoji="0" lang="es-ES" sz="750" b="0" i="0" u="none" strike="noStrike" cap="none" normalizeH="0" baseline="0" dirty="0" smtClean="0">
                        <a:ln>
                          <a:noFill/>
                        </a:ln>
                        <a:solidFill>
                          <a:schemeClr val="accent4">
                            <a:lumMod val="50000"/>
                          </a:schemeClr>
                        </a:solidFill>
                        <a:effectLst/>
                        <a:latin typeface="+mn-lt"/>
                        <a:ea typeface="Geneva" charset="-128"/>
                      </a:endParaRP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s-ES" sz="800" b="0" i="0" u="none" strike="noStrike" kern="1200" cap="none" normalizeH="0" baseline="0" dirty="0" smtClean="0">
                          <a:ln>
                            <a:noFill/>
                          </a:ln>
                          <a:solidFill>
                            <a:srgbClr val="000000"/>
                          </a:solidFill>
                          <a:effectLst/>
                          <a:latin typeface="+mn-lt"/>
                          <a:ea typeface="Geneva" charset="-128"/>
                          <a:cs typeface="Arial" pitchFamily="34" charset="0"/>
                        </a:rPr>
                        <a:t>CAMPAÑA</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a:t>
                      </a:r>
                    </a:p>
                  </a:txBody>
                  <a:tcPr marL="6183" marR="6183" marT="6183" marB="0" anchor="ctr" horzOverflow="overflow">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cap="none" normalizeH="0" baseline="0" dirty="0" smtClean="0">
                          <a:ln>
                            <a:noFill/>
                          </a:ln>
                          <a:solidFill>
                            <a:schemeClr val="accent4">
                              <a:lumMod val="50000"/>
                            </a:schemeClr>
                          </a:solidFill>
                          <a:effectLst/>
                          <a:latin typeface="+mn-lt"/>
                          <a:ea typeface="Geneva" charset="-128"/>
                        </a:rPr>
                        <a:t>-</a:t>
                      </a:r>
                    </a:p>
                  </a:txBody>
                  <a:tcPr marL="9525" marR="9525" marT="9525" marB="0" anchor="ctr">
                    <a:solidFill>
                      <a:srgbClr val="F2E5FF">
                        <a:alpha val="44000"/>
                      </a:srgbClr>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defRPr/>
                      </a:pPr>
                      <a:r>
                        <a:rPr kumimoji="0" lang="es-MX" sz="800" b="0" i="0" u="none" strike="noStrike" kern="1200" cap="none" spc="0" normalizeH="0" baseline="0" dirty="0" smtClean="0">
                          <a:ln>
                            <a:noFill/>
                          </a:ln>
                          <a:solidFill>
                            <a:schemeClr val="accent4">
                              <a:lumMod val="50000"/>
                            </a:schemeClr>
                          </a:solidFill>
                          <a:effectLst/>
                          <a:uLnTx/>
                          <a:uFillTx/>
                          <a:latin typeface="+mn-lt"/>
                          <a:ea typeface="Geneva" charset="-128"/>
                          <a:cs typeface="+mn-cs"/>
                        </a:rPr>
                        <a:t>GUSTAVO ALFONSO GARCÍA VARÓN</a:t>
                      </a:r>
                    </a:p>
                  </a:txBody>
                  <a:tcPr marL="6183" marR="6183" marT="6183" marB="0" anchor="ctr" horzOverflow="overflow">
                    <a:solidFill>
                      <a:srgbClr val="F2E5FF">
                        <a:alpha val="44000"/>
                      </a:srgbClr>
                    </a:solidFill>
                  </a:tcPr>
                </a:tc>
              </a:tr>
            </a:tbl>
          </a:graphicData>
        </a:graphic>
      </p:graphicFrame>
      <p:sp>
        <p:nvSpPr>
          <p:cNvPr id="3" name="2 Marcador de número de diapositiva"/>
          <p:cNvSpPr>
            <a:spLocks noGrp="1"/>
          </p:cNvSpPr>
          <p:nvPr>
            <p:ph type="sldNum" sz="quarter" idx="12"/>
          </p:nvPr>
        </p:nvSpPr>
        <p:spPr/>
        <p:txBody>
          <a:bodyPr/>
          <a:lstStyle/>
          <a:p>
            <a:fld id="{0644EFBF-C8DA-EB4D-8B37-9C34651319CA}" type="slidenum">
              <a:rPr lang="es-ES" smtClean="0"/>
              <a:t>29</a:t>
            </a:fld>
            <a:endParaRPr lang="es-ES" dirty="0"/>
          </a:p>
        </p:txBody>
      </p:sp>
    </p:spTree>
    <p:extLst>
      <p:ext uri="{BB962C8B-B14F-4D97-AF65-F5344CB8AC3E}">
        <p14:creationId xmlns:p14="http://schemas.microsoft.com/office/powerpoint/2010/main" val="739642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ChangeArrowheads="1"/>
          </p:cNvSpPr>
          <p:nvPr/>
        </p:nvSpPr>
        <p:spPr bwMode="auto">
          <a:xfrm>
            <a:off x="5651500" y="5300663"/>
            <a:ext cx="3200400" cy="1143000"/>
          </a:xfrm>
          <a:prstGeom prst="roundRect">
            <a:avLst/>
          </a:prstGeom>
          <a:ln>
            <a:headEnd/>
            <a:tailEnd/>
          </a:ln>
          <a:scene3d>
            <a:camera prst="obliqueBottomLeft"/>
            <a:lightRig rig="threePt" dir="t"/>
          </a:scene3d>
          <a:sp3d>
            <a:bevelT/>
          </a:sp3d>
          <a:extLst/>
        </p:spPr>
        <p:style>
          <a:lnRef idx="2">
            <a:schemeClr val="accent4"/>
          </a:lnRef>
          <a:fillRef idx="1">
            <a:schemeClr val="lt1"/>
          </a:fillRef>
          <a:effectRef idx="0">
            <a:schemeClr val="accent4"/>
          </a:effectRef>
          <a:fontRef idx="minor">
            <a:schemeClr val="dk1"/>
          </a:fontRef>
        </p:style>
        <p:txBody>
          <a:bodyPr/>
          <a:lstStyle/>
          <a:p>
            <a:endParaRPr lang="es-MX" dirty="0"/>
          </a:p>
        </p:txBody>
      </p:sp>
      <p:sp>
        <p:nvSpPr>
          <p:cNvPr id="4098" name="Rectangle 2"/>
          <p:cNvSpPr>
            <a:spLocks noGrp="1" noChangeArrowheads="1"/>
          </p:cNvSpPr>
          <p:nvPr>
            <p:ph type="title"/>
          </p:nvPr>
        </p:nvSpPr>
        <p:spPr>
          <a:xfrm>
            <a:off x="6130131" y="5260182"/>
            <a:ext cx="2243138" cy="1223962"/>
          </a:xfrm>
        </p:spPr>
        <p:txBody>
          <a:bodyPr/>
          <a:lstStyle/>
          <a:p>
            <a:r>
              <a:rPr lang="es-MX" sz="1700" b="1" dirty="0" smtClean="0">
                <a:solidFill>
                  <a:schemeClr val="accent4">
                    <a:lumMod val="50000"/>
                  </a:schemeClr>
                </a:solidFill>
              </a:rPr>
              <a:t>MONITOREO EN SALAS DE CINE</a:t>
            </a:r>
            <a:endParaRPr lang="es-ES" sz="4800" dirty="0" smtClean="0">
              <a:solidFill>
                <a:schemeClr val="accent4">
                  <a:lumMod val="50000"/>
                </a:schemeClr>
              </a:solidFill>
            </a:endParaRPr>
          </a:p>
        </p:txBody>
      </p:sp>
      <p:pic>
        <p:nvPicPr>
          <p:cNvPr id="4099" name="Picture 3" descr="CAMPYD"/>
          <p:cNvPicPr>
            <a:picLocks noGrp="1" noChangeAspect="1" noChangeArrowheads="1"/>
          </p:cNvPicPr>
          <p:nvPr>
            <p:ph type="body" idx="1"/>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l="7828" t="33478" r="74339" b="15802"/>
          <a:stretch>
            <a:fillRect/>
          </a:stretch>
        </p:blipFill>
        <p:spPr>
          <a:xfrm>
            <a:off x="1748632" y="961073"/>
            <a:ext cx="6624637" cy="3095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HeroicExtremeRightFacing"/>
            <a:lightRig rig="threePt" dir="t"/>
          </a:scene3d>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1 Marcador de número de diapositiva"/>
          <p:cNvSpPr>
            <a:spLocks noGrp="1"/>
          </p:cNvSpPr>
          <p:nvPr>
            <p:ph type="sldNum" sz="quarter" idx="12"/>
          </p:nvPr>
        </p:nvSpPr>
        <p:spPr/>
        <p:txBody>
          <a:bodyPr/>
          <a:lstStyle/>
          <a:p>
            <a:fld id="{0644EFBF-C8DA-EB4D-8B37-9C34651319CA}" type="slidenum">
              <a:rPr lang="es-ES" smtClean="0"/>
              <a:t>3</a:t>
            </a:fld>
            <a:endParaRPr lang="es-ES" dirty="0"/>
          </a:p>
        </p:txBody>
      </p:sp>
    </p:spTree>
    <p:extLst>
      <p:ext uri="{BB962C8B-B14F-4D97-AF65-F5344CB8AC3E}">
        <p14:creationId xmlns:p14="http://schemas.microsoft.com/office/powerpoint/2010/main" val="8518091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43"/>
          <p:cNvGraphicFramePr>
            <a:graphicFrameLocks noGrp="1"/>
          </p:cNvGraphicFramePr>
          <p:nvPr>
            <p:extLst>
              <p:ext uri="{D42A27DB-BD31-4B8C-83A1-F6EECF244321}">
                <p14:modId xmlns:p14="http://schemas.microsoft.com/office/powerpoint/2010/main" val="2630777645"/>
              </p:ext>
            </p:extLst>
          </p:nvPr>
        </p:nvGraphicFramePr>
        <p:xfrm>
          <a:off x="612648" y="1456242"/>
          <a:ext cx="3593592" cy="3617988"/>
        </p:xfrm>
        <a:graphic>
          <a:graphicData uri="http://schemas.openxmlformats.org/drawingml/2006/table">
            <a:tbl>
              <a:tblPr>
                <a:tableStyleId>{ED083AE6-46FA-4A59-8FB0-9F97EB10719F}</a:tableStyleId>
              </a:tblPr>
              <a:tblGrid>
                <a:gridCol w="503652"/>
                <a:gridCol w="1223967"/>
                <a:gridCol w="1031442"/>
                <a:gridCol w="834531"/>
              </a:tblGrid>
              <a:tr h="324000">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800" b="1" u="none" strike="noStrike" cap="none" normalizeH="0" baseline="0" dirty="0" smtClean="0">
                          <a:ln>
                            <a:noFill/>
                          </a:ln>
                          <a:solidFill>
                            <a:schemeClr val="accent4">
                              <a:lumMod val="50000"/>
                            </a:schemeClr>
                          </a:solidFill>
                          <a:effectLst/>
                        </a:rPr>
                        <a:t>DISTRITO ELECTORAL</a:t>
                      </a:r>
                      <a:endParaRPr kumimoji="0" lang="es-ES" sz="800" b="1" i="0" u="none" strike="noStrike" cap="none" normalizeH="0" baseline="0" dirty="0" smtClean="0">
                        <a:ln>
                          <a:noFill/>
                        </a:ln>
                        <a:solidFill>
                          <a:schemeClr val="accent4">
                            <a:lumMod val="50000"/>
                          </a:schemeClr>
                        </a:solidFill>
                        <a:effectLst/>
                        <a:latin typeface="Arial" charset="0"/>
                        <a:ea typeface="Geneva" charset="-128"/>
                      </a:endParaRPr>
                    </a:p>
                  </a:txBody>
                  <a:tcPr marL="90000" marR="90000" marT="46809" marB="46809" anchor="ctr" horzOverflow="overflow">
                    <a:solidFill>
                      <a:srgbClr val="9933FF">
                        <a:alpha val="43922"/>
                      </a:srgbClr>
                    </a:solidFill>
                  </a:tcPr>
                </a:tc>
                <a:tc hMerge="1">
                  <a:txBody>
                    <a:bodyPr/>
                    <a:lstStyle/>
                    <a:p>
                      <a:endParaRPr lang="es-MX"/>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800" b="1" u="none" strike="noStrike" cap="none" normalizeH="0" baseline="0" dirty="0" smtClean="0">
                          <a:ln>
                            <a:noFill/>
                          </a:ln>
                          <a:solidFill>
                            <a:schemeClr val="accent4">
                              <a:lumMod val="50000"/>
                            </a:schemeClr>
                          </a:solidFill>
                          <a:effectLst/>
                        </a:rPr>
                        <a:t>COMPLEJOS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700" b="1" u="none" strike="noStrike" cap="none" normalizeH="0" baseline="0" dirty="0" smtClean="0">
                          <a:ln>
                            <a:noFill/>
                          </a:ln>
                          <a:solidFill>
                            <a:schemeClr val="accent4">
                              <a:lumMod val="50000"/>
                            </a:schemeClr>
                          </a:solidFill>
                          <a:effectLst/>
                        </a:rPr>
                        <a:t>CINEMATOGRÁFICOS</a:t>
                      </a:r>
                      <a:endParaRPr kumimoji="0" lang="es-ES" sz="700" b="1" i="0" u="none" strike="noStrike" cap="none" normalizeH="0" baseline="0" dirty="0" smtClean="0">
                        <a:ln>
                          <a:noFill/>
                        </a:ln>
                        <a:solidFill>
                          <a:schemeClr val="accent4">
                            <a:lumMod val="50000"/>
                          </a:schemeClr>
                        </a:solidFill>
                        <a:effectLst/>
                        <a:latin typeface="Arial" charset="0"/>
                        <a:ea typeface="Geneva" charset="-128"/>
                      </a:endParaRPr>
                    </a:p>
                  </a:txBody>
                  <a:tcPr marL="90000" marR="90000" marT="46809" marB="46809" anchor="ctr" horzOverflow="overflow">
                    <a:solidFill>
                      <a:srgbClr val="9933FF">
                        <a:alpha val="43922"/>
                      </a:srgb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s-MX" sz="800" b="1" u="none" strike="noStrike" kern="1200" cap="none" spc="0" normalizeH="0" baseline="0" noProof="0" dirty="0" smtClean="0">
                          <a:ln>
                            <a:noFill/>
                          </a:ln>
                          <a:solidFill>
                            <a:schemeClr val="accent4">
                              <a:lumMod val="50000"/>
                            </a:schemeClr>
                          </a:solidFill>
                          <a:effectLst/>
                          <a:uLnTx/>
                          <a:uFillTx/>
                        </a:rPr>
                        <a:t>VISITAS A LAS SALAS DE CINE</a:t>
                      </a:r>
                      <a:endParaRPr kumimoji="0" lang="es-ES" sz="800" b="1" i="0" u="none" strike="noStrike" kern="1200" cap="none" spc="0" normalizeH="0" baseline="0" noProof="0" dirty="0" smtClean="0">
                        <a:ln>
                          <a:noFill/>
                        </a:ln>
                        <a:solidFill>
                          <a:schemeClr val="accent4">
                            <a:lumMod val="50000"/>
                          </a:schemeClr>
                        </a:solidFill>
                        <a:effectLst/>
                        <a:uLnTx/>
                        <a:uFillTx/>
                        <a:latin typeface="Arial" charset="0"/>
                        <a:ea typeface="Geneva" charset="-128"/>
                        <a:cs typeface="+mn-cs"/>
                      </a:endParaRPr>
                    </a:p>
                  </a:txBody>
                  <a:tcPr marL="90000" marR="90000" marT="46809" marB="46809" anchor="ctr" horzOverflow="overflow">
                    <a:solidFill>
                      <a:srgbClr val="9933FF">
                        <a:alpha val="43922"/>
                      </a:srgbClr>
                    </a:solidFill>
                  </a:tcPr>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MX" sz="900" u="none" strike="noStrike" cap="none" normalizeH="0" baseline="0" dirty="0" smtClean="0">
                        <a:ln>
                          <a:noFill/>
                        </a:ln>
                        <a:solidFill>
                          <a:schemeClr val="accent4">
                            <a:lumMod val="50000"/>
                          </a:schemeClr>
                        </a:solidFill>
                        <a:effectLst/>
                        <a:latin typeface="+mn-lt"/>
                      </a:endParaRP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cap="none" normalizeH="0" baseline="0" dirty="0" smtClean="0">
                          <a:ln>
                            <a:noFill/>
                          </a:ln>
                          <a:solidFill>
                            <a:schemeClr val="accent4">
                              <a:lumMod val="50000"/>
                            </a:schemeClr>
                          </a:solidFill>
                          <a:effectLst/>
                          <a:latin typeface="+mn-lt"/>
                        </a:rPr>
                        <a:t>Toluca (Parte)</a:t>
                      </a:r>
                      <a:endParaRPr kumimoji="0" lang="es-MX" sz="900" b="0" i="0" u="none" strike="noStrike" cap="none" normalizeH="0" baseline="0" dirty="0" smtClean="0">
                        <a:ln>
                          <a:noFill/>
                        </a:ln>
                        <a:solidFill>
                          <a:schemeClr val="accent4">
                            <a:lumMod val="50000"/>
                          </a:schemeClr>
                        </a:solidFill>
                        <a:effectLst/>
                        <a:latin typeface="+mn-lt"/>
                        <a:ea typeface="Geneva" charset="-128"/>
                      </a:endParaRP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27</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r>
                        <a:rPr kumimoji="0" lang="es-MX" sz="900" u="none" strike="noStrike" cap="none" normalizeH="0" baseline="0" dirty="0" smtClean="0">
                          <a:ln>
                            <a:noFill/>
                          </a:ln>
                          <a:solidFill>
                            <a:schemeClr val="accent4">
                              <a:lumMod val="50000"/>
                            </a:schemeClr>
                          </a:solidFill>
                          <a:effectLst/>
                          <a:latin typeface="+mn-lt"/>
                        </a:rPr>
                        <a:t>Toluca (Parte)</a:t>
                      </a:r>
                      <a:endParaRPr kumimoji="0" lang="es-MX" sz="900" b="0" i="0" u="none" strike="noStrike" cap="none" normalizeH="0" baseline="0" dirty="0" smtClean="0">
                        <a:ln>
                          <a:noFill/>
                        </a:ln>
                        <a:solidFill>
                          <a:schemeClr val="accent4">
                            <a:lumMod val="50000"/>
                          </a:schemeClr>
                        </a:solidFill>
                        <a:effectLst/>
                        <a:latin typeface="+mn-lt"/>
                        <a:ea typeface="Geneva" charset="-128"/>
                      </a:endParaRP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8</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IV</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Lerma</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8</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XIII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Atlacomulco</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XV</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Ixtlahuaca</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1</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18</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cap="none" normalizeH="0" baseline="0" dirty="0" smtClean="0">
                          <a:ln>
                            <a:noFill/>
                          </a:ln>
                          <a:solidFill>
                            <a:schemeClr val="accent4">
                              <a:lumMod val="50000"/>
                            </a:schemeClr>
                          </a:solidFill>
                          <a:effectLst/>
                          <a:latin typeface="+mn-lt"/>
                        </a:rPr>
                        <a:t>XVI</a:t>
                      </a:r>
                      <a:endParaRPr kumimoji="0" lang="es-MX" sz="900" b="0" i="0" u="none" strike="noStrike" cap="none" normalizeH="0" baseline="0" dirty="0" smtClean="0">
                        <a:ln>
                          <a:noFill/>
                        </a:ln>
                        <a:solidFill>
                          <a:schemeClr val="accent4">
                            <a:lumMod val="50000"/>
                          </a:schemeClr>
                        </a:solidFill>
                        <a:effectLst/>
                        <a:latin typeface="+mn-lt"/>
                        <a:ea typeface="Geneva" charset="-128"/>
                      </a:endParaRP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 Atizapán de Zaragoza</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3</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22</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XVII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Huixquilucan</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1</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3</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XVIII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Tlalnepantla (Parte)</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3</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XIX</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Cuautitlán</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1</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1</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XXI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Ecatepec</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1</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1</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XXIII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Texcoco</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XXIV</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r>
                        <a:rPr kumimoji="0" lang="es-MX" sz="900" u="none" strike="noStrike" kern="1200" cap="none" normalizeH="0" baseline="0" dirty="0" smtClean="0">
                          <a:ln>
                            <a:noFill/>
                          </a:ln>
                          <a:solidFill>
                            <a:schemeClr val="accent4">
                              <a:lumMod val="50000"/>
                            </a:schemeClr>
                          </a:solidFill>
                          <a:effectLst/>
                          <a:latin typeface="+mn-lt"/>
                          <a:ea typeface="+mn-ea"/>
                          <a:cs typeface="+mn-cs"/>
                        </a:rPr>
                        <a:t>Nezahualcóyotl (Parte)</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1</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cap="none" normalizeH="0" baseline="0" dirty="0" smtClean="0">
                          <a:ln>
                            <a:noFill/>
                          </a:ln>
                          <a:solidFill>
                            <a:schemeClr val="accent4">
                              <a:lumMod val="50000"/>
                            </a:schemeClr>
                          </a:solidFill>
                          <a:effectLst/>
                          <a:latin typeface="+mn-lt"/>
                        </a:rPr>
                        <a:t>XXV</a:t>
                      </a:r>
                      <a:endParaRPr kumimoji="0" lang="es-MX" sz="900" b="0" i="0" u="none" strike="noStrike" cap="none" normalizeH="0" baseline="0" dirty="0" smtClean="0">
                        <a:ln>
                          <a:noFill/>
                        </a:ln>
                        <a:solidFill>
                          <a:schemeClr val="accent4">
                            <a:lumMod val="50000"/>
                          </a:schemeClr>
                        </a:solidFill>
                        <a:effectLst/>
                        <a:latin typeface="+mn-lt"/>
                        <a:ea typeface="Geneva" charset="-128"/>
                      </a:endParaRP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Nezahualcóyotl (Parte)</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12</a:t>
                      </a:r>
                    </a:p>
                  </a:txBody>
                  <a:tcPr marL="90000" marR="90000" marT="46809" marB="46809" anchor="ctr" horzOverflow="overflow"/>
                </a:tc>
              </a:tr>
            </a:tbl>
          </a:graphicData>
        </a:graphic>
      </p:graphicFrame>
      <p:graphicFrame>
        <p:nvGraphicFramePr>
          <p:cNvPr id="4" name="Group 43"/>
          <p:cNvGraphicFramePr>
            <a:graphicFrameLocks noGrp="1"/>
          </p:cNvGraphicFramePr>
          <p:nvPr>
            <p:extLst>
              <p:ext uri="{D42A27DB-BD31-4B8C-83A1-F6EECF244321}">
                <p14:modId xmlns:p14="http://schemas.microsoft.com/office/powerpoint/2010/main" val="853139164"/>
              </p:ext>
            </p:extLst>
          </p:nvPr>
        </p:nvGraphicFramePr>
        <p:xfrm>
          <a:off x="4694728" y="1456242"/>
          <a:ext cx="3593292" cy="3252054"/>
        </p:xfrm>
        <a:graphic>
          <a:graphicData uri="http://schemas.openxmlformats.org/drawingml/2006/table">
            <a:tbl>
              <a:tblPr>
                <a:tableStyleId>{ED083AE6-46FA-4A59-8FB0-9F97EB10719F}</a:tableStyleId>
              </a:tblPr>
              <a:tblGrid>
                <a:gridCol w="580050"/>
                <a:gridCol w="1193586"/>
                <a:gridCol w="1005840"/>
                <a:gridCol w="813816"/>
              </a:tblGrid>
              <a:tr h="324000">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800" b="1" u="none" strike="noStrike" cap="none" normalizeH="0" baseline="0" dirty="0" smtClean="0">
                          <a:ln>
                            <a:noFill/>
                          </a:ln>
                          <a:solidFill>
                            <a:schemeClr val="accent4">
                              <a:lumMod val="50000"/>
                            </a:schemeClr>
                          </a:solidFill>
                          <a:effectLst/>
                        </a:rPr>
                        <a:t>DISTRITO ELECTORAL</a:t>
                      </a:r>
                      <a:endParaRPr kumimoji="0" lang="es-ES" sz="800" b="1" i="0" u="none" strike="noStrike" cap="none" normalizeH="0" baseline="0" dirty="0" smtClean="0">
                        <a:ln>
                          <a:noFill/>
                        </a:ln>
                        <a:solidFill>
                          <a:schemeClr val="accent4">
                            <a:lumMod val="50000"/>
                          </a:schemeClr>
                        </a:solidFill>
                        <a:effectLst/>
                        <a:latin typeface="Arial" charset="0"/>
                        <a:ea typeface="Geneva" charset="-128"/>
                      </a:endParaRPr>
                    </a:p>
                  </a:txBody>
                  <a:tcPr marL="90000" marR="90000" marT="46809" marB="46809" anchor="ctr" horzOverflow="overflow">
                    <a:solidFill>
                      <a:srgbClr val="9933FF">
                        <a:alpha val="44000"/>
                      </a:srgbClr>
                    </a:solidFill>
                  </a:tcPr>
                </a:tc>
                <a:tc hMerge="1">
                  <a:txBody>
                    <a:bodyPr/>
                    <a:lstStyle/>
                    <a:p>
                      <a:endParaRPr lang="es-MX"/>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800" b="1" u="none" strike="noStrike" cap="none" normalizeH="0" baseline="0" dirty="0" smtClean="0">
                          <a:ln>
                            <a:noFill/>
                          </a:ln>
                          <a:solidFill>
                            <a:schemeClr val="accent4">
                              <a:lumMod val="50000"/>
                            </a:schemeClr>
                          </a:solidFill>
                          <a:effectLst/>
                        </a:rPr>
                        <a:t>COMPLEJOS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700" b="1" u="none" strike="noStrike" cap="none" normalizeH="0" baseline="0" dirty="0" smtClean="0">
                          <a:ln>
                            <a:noFill/>
                          </a:ln>
                          <a:solidFill>
                            <a:schemeClr val="accent4">
                              <a:lumMod val="50000"/>
                            </a:schemeClr>
                          </a:solidFill>
                          <a:effectLst/>
                        </a:rPr>
                        <a:t>CINEMATOGRÁFICOS</a:t>
                      </a:r>
                      <a:endParaRPr kumimoji="0" lang="es-ES" sz="700" b="1" i="0" u="none" strike="noStrike" cap="none" normalizeH="0" baseline="0" dirty="0" smtClean="0">
                        <a:ln>
                          <a:noFill/>
                        </a:ln>
                        <a:solidFill>
                          <a:schemeClr val="accent4">
                            <a:lumMod val="50000"/>
                          </a:schemeClr>
                        </a:solidFill>
                        <a:effectLst/>
                        <a:latin typeface="Arial" charset="0"/>
                        <a:ea typeface="Geneva" charset="-128"/>
                      </a:endParaRPr>
                    </a:p>
                  </a:txBody>
                  <a:tcPr marL="90000" marR="90000" marT="46809" marB="46809" anchor="ctr" horzOverflow="overflow">
                    <a:solidFill>
                      <a:srgbClr val="9933FF">
                        <a:alpha val="44000"/>
                      </a:srgb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s-MX" sz="800" b="1" u="none" strike="noStrike" kern="1200" cap="none" spc="0" normalizeH="0" baseline="0" noProof="0" dirty="0" smtClean="0">
                          <a:ln>
                            <a:noFill/>
                          </a:ln>
                          <a:solidFill>
                            <a:schemeClr val="accent4">
                              <a:lumMod val="50000"/>
                            </a:schemeClr>
                          </a:solidFill>
                          <a:effectLst/>
                          <a:uLnTx/>
                          <a:uFillTx/>
                        </a:rPr>
                        <a:t>VISITAS A LAS SALAS DE CINE</a:t>
                      </a:r>
                      <a:endParaRPr kumimoji="0" lang="es-ES" sz="800" b="1" i="0" u="none" strike="noStrike" kern="1200" cap="none" spc="0" normalizeH="0" baseline="0" noProof="0" dirty="0" smtClean="0">
                        <a:ln>
                          <a:noFill/>
                        </a:ln>
                        <a:solidFill>
                          <a:schemeClr val="accent4">
                            <a:lumMod val="50000"/>
                          </a:schemeClr>
                        </a:solidFill>
                        <a:effectLst/>
                        <a:uLnTx/>
                        <a:uFillTx/>
                        <a:latin typeface="Arial" charset="0"/>
                        <a:ea typeface="Geneva" charset="-128"/>
                        <a:cs typeface="+mn-cs"/>
                      </a:endParaRPr>
                    </a:p>
                  </a:txBody>
                  <a:tcPr marL="90000" marR="90000" marT="46809" marB="46809" anchor="ctr" horzOverflow="overflow">
                    <a:solidFill>
                      <a:srgbClr val="9933FF">
                        <a:alpha val="44000"/>
                      </a:srgbClr>
                    </a:solidFill>
                  </a:tcPr>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accent4">
                              <a:lumMod val="50000"/>
                            </a:schemeClr>
                          </a:solidFill>
                          <a:effectLst/>
                          <a:latin typeface="+mn-lt"/>
                          <a:ea typeface="Geneva" charset="-128"/>
                        </a:rPr>
                        <a:t>XXVII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u="none" strike="noStrike" kern="1200" cap="none" normalizeH="0" baseline="0" dirty="0" smtClean="0">
                          <a:ln>
                            <a:noFill/>
                          </a:ln>
                          <a:solidFill>
                            <a:schemeClr val="accent4">
                              <a:lumMod val="50000"/>
                            </a:schemeClr>
                          </a:solidFill>
                          <a:effectLst/>
                          <a:latin typeface="+mn-lt"/>
                          <a:ea typeface="+mn-ea"/>
                          <a:cs typeface="+mn-cs"/>
                        </a:rPr>
                        <a:t>Chalco</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1</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XXIX</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Naucalpan</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1</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XXXI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La Paz</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a:t>
                      </a:r>
                    </a:p>
                  </a:txBody>
                  <a:tcPr marL="90000" marR="90000" marT="46809" marB="46809" anchor="ctr" horzOverflow="overflow"/>
                </a:tc>
              </a:tr>
              <a:tr h="36994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XXXII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Nezahualcóyotl (Parte)</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1</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10</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XXXIII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Ecatepec</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XXXV</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Metepec</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8</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XXXVII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Tlalnepantla (Parte)</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XXXVIII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Coacalco</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3</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6</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XL</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Ixtapaluca</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4</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6</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XLII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Ecatepec</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2</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2</a:t>
                      </a:r>
                    </a:p>
                  </a:txBody>
                  <a:tcPr marL="90000" marR="90000" marT="46809" marB="46809" anchor="ctr" horzOverflow="overflow"/>
                </a:tc>
              </a:tr>
              <a:tr h="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XLIII</a:t>
                      </a:r>
                    </a:p>
                  </a:txBody>
                  <a:tcPr marL="90000" marR="90000" marT="46809" marB="46809"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0" i="0" u="none" strike="noStrike" kern="1200" cap="none" normalizeH="0" baseline="0" dirty="0" smtClean="0">
                          <a:ln>
                            <a:noFill/>
                          </a:ln>
                          <a:solidFill>
                            <a:schemeClr val="accent4">
                              <a:lumMod val="50000"/>
                            </a:schemeClr>
                          </a:solidFill>
                          <a:effectLst/>
                          <a:latin typeface="+mn-lt"/>
                          <a:ea typeface="Geneva" charset="-128"/>
                          <a:cs typeface="+mn-cs"/>
                        </a:rPr>
                        <a:t>Cuautitlán Izcalli</a:t>
                      </a:r>
                    </a:p>
                  </a:txBody>
                  <a:tcPr marL="90000" marR="90000" marT="46809" marB="46809" anchor="ctr" horzOverflow="overflow"/>
                </a:tc>
                <a:tc>
                  <a:txBody>
                    <a:bodyPr/>
                    <a:lstStyle/>
                    <a:p>
                      <a:pPr algn="ctr"/>
                      <a:r>
                        <a:rPr lang="es-MX" sz="900" dirty="0" smtClean="0">
                          <a:solidFill>
                            <a:schemeClr val="accent4">
                              <a:lumMod val="50000"/>
                            </a:schemeClr>
                          </a:solidFill>
                          <a:latin typeface="+mn-lt"/>
                        </a:rPr>
                        <a:t>3</a:t>
                      </a:r>
                      <a:endParaRPr lang="es-MX" sz="900" dirty="0">
                        <a:solidFill>
                          <a:schemeClr val="accent4">
                            <a:lumMod val="50000"/>
                          </a:schemeClr>
                        </a:solidFill>
                        <a:latin typeface="+mn-lt"/>
                      </a:endParaRPr>
                    </a:p>
                  </a:txBody>
                  <a:tcPr marL="90000" marR="90000" marT="46809" marB="46809" anchor="ctr" horzOverflow="overflow"/>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900" b="0" i="0" u="none" strike="noStrike" cap="none" normalizeH="0" baseline="0" dirty="0" smtClean="0">
                          <a:ln>
                            <a:noFill/>
                          </a:ln>
                          <a:solidFill>
                            <a:schemeClr val="tx1"/>
                          </a:solidFill>
                          <a:effectLst/>
                          <a:latin typeface="+mn-lt"/>
                          <a:ea typeface="Geneva" charset="-128"/>
                        </a:rPr>
                        <a:t>9</a:t>
                      </a:r>
                    </a:p>
                  </a:txBody>
                  <a:tcPr marL="90000" marR="90000" marT="46809" marB="46809" anchor="ctr" horzOverflow="overflow"/>
                </a:tc>
              </a:tr>
              <a:tr h="0">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900" b="1" u="none" strike="noStrike" cap="none" normalizeH="0" baseline="0" dirty="0" smtClean="0">
                          <a:ln>
                            <a:noFill/>
                          </a:ln>
                          <a:solidFill>
                            <a:schemeClr val="accent4">
                              <a:lumMod val="50000"/>
                            </a:schemeClr>
                          </a:solidFill>
                          <a:effectLst/>
                          <a:latin typeface="+mn-lt"/>
                        </a:rPr>
                        <a:t>Total</a:t>
                      </a:r>
                      <a:endParaRPr kumimoji="0" lang="es-MX" sz="900" b="1" i="0" u="none" strike="noStrike" cap="none" normalizeH="0" baseline="0" dirty="0" smtClean="0">
                        <a:ln>
                          <a:noFill/>
                        </a:ln>
                        <a:solidFill>
                          <a:schemeClr val="accent4">
                            <a:lumMod val="50000"/>
                          </a:schemeClr>
                        </a:solidFill>
                        <a:effectLst/>
                        <a:latin typeface="+mn-lt"/>
                        <a:ea typeface="Geneva" charset="-128"/>
                      </a:endParaRPr>
                    </a:p>
                  </a:txBody>
                  <a:tcPr marL="90000" marR="90000" marT="46809" marB="46809" anchor="ctr" horzOverflow="overflow">
                    <a:solidFill>
                      <a:srgbClr val="9933FF">
                        <a:alpha val="44000"/>
                      </a:srgbClr>
                    </a:solidFill>
                  </a:tcPr>
                </a:tc>
                <a:tc h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rgbClr val="000000"/>
                        </a:solidFill>
                        <a:effectLst/>
                        <a:latin typeface="Arial" charset="0"/>
                        <a:ea typeface="Geneva" charset="-128"/>
                      </a:endParaRPr>
                    </a:p>
                  </a:txBody>
                  <a:tcPr marL="90000" marR="90000" marT="46809" marB="46809" anchor="ctr" horzOverflow="overflow">
                    <a:lnL w="12700" cap="flat" cmpd="sng" algn="ctr">
                      <a:solidFill>
                        <a:srgbClr val="EF85E7"/>
                      </a:solidFill>
                      <a:prstDash val="solid"/>
                      <a:round/>
                      <a:headEnd type="none" w="med" len="med"/>
                      <a:tailEnd type="none" w="med" len="med"/>
                    </a:lnL>
                    <a:lnR w="12700" cap="flat" cmpd="sng" algn="ctr">
                      <a:solidFill>
                        <a:srgbClr val="EF85E7"/>
                      </a:solidFill>
                      <a:prstDash val="solid"/>
                      <a:round/>
                      <a:headEnd type="none" w="med" len="med"/>
                      <a:tailEnd type="none" w="med" len="med"/>
                    </a:lnR>
                    <a:lnT w="12700" cap="flat" cmpd="sng" algn="ctr">
                      <a:solidFill>
                        <a:srgbClr val="EF85E7"/>
                      </a:solidFill>
                      <a:prstDash val="solid"/>
                      <a:round/>
                      <a:headEnd type="none" w="med" len="med"/>
                      <a:tailEnd type="none" w="med" len="med"/>
                    </a:lnT>
                    <a:lnB w="12700" cap="flat" cmpd="sng" algn="ctr">
                      <a:solidFill>
                        <a:srgbClr val="EF85E7"/>
                      </a:solidFill>
                      <a:prstDash val="solid"/>
                      <a:round/>
                      <a:headEnd type="none" w="med" len="med"/>
                      <a:tailEnd type="none" w="med" len="med"/>
                    </a:lnB>
                    <a:lnTlToBr>
                      <a:noFill/>
                    </a:lnTlToBr>
                    <a:lnBlToTr>
                      <a:noFill/>
                    </a:lnBlToTr>
                    <a:noFill/>
                  </a:tcPr>
                </a:tc>
                <a:tc>
                  <a:txBody>
                    <a:bodyPr/>
                    <a:lstStyle/>
                    <a:p>
                      <a:pPr algn="ctr" fontAlgn="b"/>
                      <a:r>
                        <a:rPr lang="es-MX" sz="900" b="1" i="0" u="none" strike="noStrike" dirty="0" smtClean="0">
                          <a:solidFill>
                            <a:srgbClr val="000000"/>
                          </a:solidFill>
                          <a:effectLst/>
                          <a:latin typeface="+mn-lt"/>
                        </a:rPr>
                        <a:t>45</a:t>
                      </a:r>
                      <a:endParaRPr lang="es-MX" sz="900" b="1" i="0" u="none" strike="noStrike" dirty="0">
                        <a:solidFill>
                          <a:srgbClr val="000000"/>
                        </a:solidFill>
                        <a:effectLst/>
                        <a:latin typeface="+mn-lt"/>
                      </a:endParaRPr>
                    </a:p>
                  </a:txBody>
                  <a:tcPr marL="9525" marR="9525" marT="9525" marB="0" anchor="ctr">
                    <a:solidFill>
                      <a:srgbClr val="9933FF">
                        <a:alpha val="44000"/>
                      </a:srgbClr>
                    </a:solidFill>
                  </a:tcPr>
                </a:tc>
                <a:tc>
                  <a:txBody>
                    <a:bodyPr/>
                    <a:lstStyle/>
                    <a:p>
                      <a:pPr algn="ctr" fontAlgn="b"/>
                      <a:r>
                        <a:rPr lang="es-MX" sz="900" b="1" i="0" u="none" strike="noStrike" dirty="0" smtClean="0">
                          <a:solidFill>
                            <a:srgbClr val="000000"/>
                          </a:solidFill>
                          <a:effectLst/>
                          <a:latin typeface="+mn-lt"/>
                        </a:rPr>
                        <a:t>160</a:t>
                      </a:r>
                      <a:endParaRPr lang="es-MX" sz="900" b="1" i="0" u="none" strike="noStrike" dirty="0">
                        <a:solidFill>
                          <a:srgbClr val="000000"/>
                        </a:solidFill>
                        <a:effectLst/>
                        <a:latin typeface="+mn-lt"/>
                      </a:endParaRPr>
                    </a:p>
                  </a:txBody>
                  <a:tcPr marL="9525" marR="9525" marT="9525" marB="0" anchor="ctr">
                    <a:solidFill>
                      <a:srgbClr val="9933FF">
                        <a:alpha val="44000"/>
                      </a:srgbClr>
                    </a:solidFill>
                  </a:tcPr>
                </a:tc>
              </a:tr>
            </a:tbl>
          </a:graphicData>
        </a:graphic>
      </p:graphicFrame>
      <p:sp>
        <p:nvSpPr>
          <p:cNvPr id="5" name="4 Rectángulo"/>
          <p:cNvSpPr/>
          <p:nvPr/>
        </p:nvSpPr>
        <p:spPr>
          <a:xfrm>
            <a:off x="612648" y="852036"/>
            <a:ext cx="7744968" cy="461665"/>
          </a:xfrm>
          <a:prstGeom prst="rect">
            <a:avLst/>
          </a:prstGeom>
        </p:spPr>
        <p:txBody>
          <a:bodyPr wrap="square">
            <a:spAutoFit/>
          </a:bodyPr>
          <a:lstStyle/>
          <a:p>
            <a:pPr algn="just"/>
            <a:r>
              <a:rPr lang="es-MX" sz="1200" b="1" dirty="0">
                <a:solidFill>
                  <a:schemeClr val="accent4">
                    <a:lumMod val="50000"/>
                  </a:schemeClr>
                </a:solidFill>
              </a:rPr>
              <a:t>Cuadro No. </a:t>
            </a:r>
            <a:r>
              <a:rPr lang="es-MX" sz="1200" b="1" dirty="0" smtClean="0">
                <a:solidFill>
                  <a:schemeClr val="accent4">
                    <a:lumMod val="50000"/>
                  </a:schemeClr>
                </a:solidFill>
              </a:rPr>
              <a:t>4 </a:t>
            </a:r>
            <a:r>
              <a:rPr lang="es-MX" sz="1200" dirty="0" smtClean="0">
                <a:solidFill>
                  <a:schemeClr val="accent4">
                    <a:lumMod val="50000"/>
                  </a:schemeClr>
                </a:solidFill>
              </a:rPr>
              <a:t>Número de Complejos Cinematográficos y salas de cine visitadas durante el periodo del 17 de marzo al 14 de junio de 2011, por cada Distrito Electoral Local.</a:t>
            </a:r>
            <a:endParaRPr lang="es-ES" sz="1200" dirty="0">
              <a:solidFill>
                <a:schemeClr val="accent4">
                  <a:lumMod val="50000"/>
                </a:schemeClr>
              </a:solidFill>
            </a:endParaRPr>
          </a:p>
        </p:txBody>
      </p:sp>
      <p:sp>
        <p:nvSpPr>
          <p:cNvPr id="3" name="2 Marcador de número de diapositiva"/>
          <p:cNvSpPr>
            <a:spLocks noGrp="1"/>
          </p:cNvSpPr>
          <p:nvPr>
            <p:ph type="sldNum" sz="quarter" idx="12"/>
          </p:nvPr>
        </p:nvSpPr>
        <p:spPr/>
        <p:txBody>
          <a:bodyPr/>
          <a:lstStyle/>
          <a:p>
            <a:fld id="{0644EFBF-C8DA-EB4D-8B37-9C34651319CA}" type="slidenum">
              <a:rPr lang="es-ES" smtClean="0"/>
              <a:t>30</a:t>
            </a:fld>
            <a:endParaRPr lang="es-ES" dirty="0"/>
          </a:p>
        </p:txBody>
      </p:sp>
    </p:spTree>
    <p:extLst>
      <p:ext uri="{BB962C8B-B14F-4D97-AF65-F5344CB8AC3E}">
        <p14:creationId xmlns:p14="http://schemas.microsoft.com/office/powerpoint/2010/main" val="33802285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1AEEE05B-E4A5-40EA-8CE3-44F5D00EB271}" type="slidenum">
              <a:rPr lang="es-ES" smtClean="0">
                <a:solidFill>
                  <a:schemeClr val="bg1"/>
                </a:solidFill>
              </a:rPr>
              <a:pPr eaLnBrk="1" hangingPunct="1"/>
              <a:t>31</a:t>
            </a:fld>
            <a:endParaRPr lang="es-ES" dirty="0" smtClean="0">
              <a:solidFill>
                <a:schemeClr val="bg1"/>
              </a:solidFill>
            </a:endParaRPr>
          </a:p>
        </p:txBody>
      </p:sp>
      <p:sp>
        <p:nvSpPr>
          <p:cNvPr id="23555" name="Rectangle 2"/>
          <p:cNvSpPr>
            <a:spLocks noGrp="1" noChangeArrowheads="1"/>
          </p:cNvSpPr>
          <p:nvPr>
            <p:ph type="title"/>
          </p:nvPr>
        </p:nvSpPr>
        <p:spPr>
          <a:xfrm>
            <a:off x="457200" y="58738"/>
            <a:ext cx="8229600" cy="561975"/>
          </a:xfrm>
        </p:spPr>
        <p:txBody>
          <a:bodyPr>
            <a:noAutofit/>
          </a:bodyPr>
          <a:lstStyle/>
          <a:p>
            <a:pPr marL="1117600" indent="-1117600"/>
            <a:r>
              <a:rPr lang="es-MX" b="1" dirty="0">
                <a:solidFill>
                  <a:schemeClr val="accent4">
                    <a:lumMod val="75000"/>
                  </a:schemeClr>
                </a:solidFill>
                <a:effectLst>
                  <a:glow rad="63500">
                    <a:schemeClr val="accent4">
                      <a:satMod val="175000"/>
                      <a:alpha val="40000"/>
                    </a:schemeClr>
                  </a:glow>
                </a:effectLst>
              </a:rPr>
              <a:t>Anexo</a:t>
            </a:r>
            <a:endParaRPr lang="es-ES" b="1" dirty="0">
              <a:solidFill>
                <a:schemeClr val="accent4">
                  <a:lumMod val="75000"/>
                </a:schemeClr>
              </a:solidFill>
              <a:effectLst>
                <a:glow rad="63500">
                  <a:schemeClr val="accent4">
                    <a:satMod val="175000"/>
                    <a:alpha val="40000"/>
                  </a:schemeClr>
                </a:glow>
              </a:effectLst>
            </a:endParaRPr>
          </a:p>
        </p:txBody>
      </p:sp>
      <p:pic>
        <p:nvPicPr>
          <p:cNvPr id="5" name="4 Imagen"/>
          <p:cNvPicPr/>
          <p:nvPr/>
        </p:nvPicPr>
        <p:blipFill rotWithShape="1">
          <a:blip r:embed="rId3"/>
          <a:srcRect t="2465" r="11352" b="12944"/>
          <a:stretch/>
        </p:blipFill>
        <p:spPr bwMode="auto">
          <a:xfrm>
            <a:off x="620776" y="923779"/>
            <a:ext cx="7928864" cy="5239277"/>
          </a:xfrm>
          <a:prstGeom prst="rect">
            <a:avLst/>
          </a:prstGeom>
          <a:ln>
            <a:noFill/>
          </a:ln>
          <a:effectLst>
            <a:glow rad="63500">
              <a:schemeClr val="accent4">
                <a:satMod val="175000"/>
                <a:alpha val="40000"/>
              </a:schemeClr>
            </a:glow>
            <a:outerShdw blurRad="50800" dist="38100" dir="8100000" algn="tr" rotWithShape="0">
              <a:prstClr val="black">
                <a:alpha val="40000"/>
              </a:prstClr>
            </a:outerShdw>
            <a:softEdge rad="12700"/>
          </a:effectLst>
          <a:extLst>
            <a:ext uri="{53640926-AAD7-44D8-BBD7-CCE9431645EC}">
              <a14:shadowObscured xmlns:a14="http://schemas.microsoft.com/office/drawing/2010/main"/>
            </a:ext>
          </a:extLst>
        </p:spPr>
      </p:pic>
      <p:sp>
        <p:nvSpPr>
          <p:cNvPr id="6" name="5 Rectángulo"/>
          <p:cNvSpPr/>
          <p:nvPr/>
        </p:nvSpPr>
        <p:spPr>
          <a:xfrm>
            <a:off x="547624" y="631391"/>
            <a:ext cx="7744968" cy="292388"/>
          </a:xfrm>
          <a:prstGeom prst="rect">
            <a:avLst/>
          </a:prstGeom>
        </p:spPr>
        <p:txBody>
          <a:bodyPr wrap="square">
            <a:spAutoFit/>
          </a:bodyPr>
          <a:lstStyle/>
          <a:p>
            <a:pPr algn="ctr"/>
            <a:r>
              <a:rPr lang="es-MX" sz="1300" dirty="0" smtClean="0">
                <a:solidFill>
                  <a:schemeClr val="accent4">
                    <a:lumMod val="50000"/>
                  </a:schemeClr>
                </a:solidFill>
              </a:rPr>
              <a:t>Formato de Bitácora de Cine utilizado durante el Proceso Electoral 2011.</a:t>
            </a:r>
            <a:endParaRPr lang="es-ES" sz="1300" dirty="0">
              <a:solidFill>
                <a:schemeClr val="accent4">
                  <a:lumMod val="50000"/>
                </a:schemeClr>
              </a:solidFill>
            </a:endParaRPr>
          </a:p>
        </p:txBody>
      </p:sp>
    </p:spTree>
    <p:extLst>
      <p:ext uri="{BB962C8B-B14F-4D97-AF65-F5344CB8AC3E}">
        <p14:creationId xmlns:p14="http://schemas.microsoft.com/office/powerpoint/2010/main" val="23599902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24" name="Group 28"/>
          <p:cNvGraphicFramePr>
            <a:graphicFrameLocks noGrp="1"/>
          </p:cNvGraphicFramePr>
          <p:nvPr>
            <p:ph idx="1"/>
            <p:extLst>
              <p:ext uri="{D42A27DB-BD31-4B8C-83A1-F6EECF244321}">
                <p14:modId xmlns:p14="http://schemas.microsoft.com/office/powerpoint/2010/main" val="191635921"/>
              </p:ext>
            </p:extLst>
          </p:nvPr>
        </p:nvGraphicFramePr>
        <p:xfrm>
          <a:off x="827088" y="902462"/>
          <a:ext cx="7632700" cy="4929188"/>
        </p:xfrm>
        <a:graphic>
          <a:graphicData uri="http://schemas.openxmlformats.org/drawingml/2006/table">
            <a:tbl>
              <a:tblPr/>
              <a:tblGrid>
                <a:gridCol w="6552648"/>
                <a:gridCol w="326997"/>
                <a:gridCol w="753055"/>
              </a:tblGrid>
              <a:tr h="4206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2000" b="1" i="0" u="none" strike="noStrike" cap="none" normalizeH="0" baseline="0" dirty="0" smtClean="0">
                          <a:ln>
                            <a:noFill/>
                          </a:ln>
                          <a:solidFill>
                            <a:schemeClr val="accent4">
                              <a:lumMod val="50000"/>
                            </a:schemeClr>
                          </a:solidFill>
                          <a:effectLst/>
                          <a:latin typeface="Arial" charset="0"/>
                          <a:ea typeface="Geneva" charset="-128"/>
                        </a:rPr>
                        <a:t>         ÍNDICE</a:t>
                      </a:r>
                      <a:endParaRPr kumimoji="0" lang="es-ES" sz="20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horzOverflow="overflow">
                    <a:lnL>
                      <a:noFill/>
                    </a:lnL>
                    <a:lnR>
                      <a:noFill/>
                    </a:lnR>
                    <a:lnT w="12700" cap="flat" cmpd="sng" algn="ctr">
                      <a:noFill/>
                      <a:prstDash val="solid"/>
                      <a:round/>
                      <a:headEnd type="none" w="med" len="med"/>
                      <a:tailEnd type="none" w="med" len="med"/>
                    </a:lnT>
                    <a:lnB>
                      <a:noFill/>
                    </a:lnB>
                    <a:lnTlToBr>
                      <a:noFill/>
                    </a:lnTlToBr>
                    <a:lnBlToTr>
                      <a:noFill/>
                    </a:lnBlToTr>
                    <a:solidFill>
                      <a:srgbClr val="9933FF">
                        <a:alpha val="9000"/>
                      </a:srgbClr>
                    </a:solid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Páginas</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b" horzOverflow="overflow">
                    <a:lnL>
                      <a:noFill/>
                    </a:lnL>
                    <a:lnR>
                      <a:noFill/>
                    </a:lnR>
                    <a:lnT w="12700" cap="flat" cmpd="sng" algn="ctr">
                      <a:noFill/>
                      <a:prstDash val="solid"/>
                      <a:round/>
                      <a:headEnd type="none" w="med" len="med"/>
                      <a:tailEnd type="none" w="med" len="med"/>
                    </a:lnT>
                    <a:lnB>
                      <a:noFill/>
                    </a:lnB>
                    <a:lnTlToBr>
                      <a:noFill/>
                    </a:lnTlToBr>
                    <a:lnBlToTr>
                      <a:noFill/>
                    </a:lnBlToTr>
                    <a:solidFill>
                      <a:srgbClr val="9933FF">
                        <a:alpha val="9000"/>
                      </a:srgbClr>
                    </a:solidFill>
                  </a:tcPr>
                </a:tc>
                <a:tc hMerge="1">
                  <a:txBody>
                    <a:bodyPr/>
                    <a:lstStyle/>
                    <a:p>
                      <a:endParaRPr lang="es-MX"/>
                    </a:p>
                  </a:txBody>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I. Introducción……………….…………..……..………….……</a:t>
                      </a:r>
                      <a:endParaRPr kumimoji="0" lang="es-ES" sz="2000" b="0"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5</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II. Fundamento…………..……….…….……………….………</a:t>
                      </a:r>
                      <a:endParaRPr kumimoji="0" lang="es-ES" sz="2000" b="0"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8</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III. Antecedentes……..…...……….………………..….………</a:t>
                      </a:r>
                      <a:endParaRPr kumimoji="0" lang="es-ES" sz="20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9</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IV. Periodo que comprende</a:t>
                      </a:r>
                      <a:r>
                        <a:rPr kumimoji="0" lang="es-MX" sz="2000" b="1" i="0" u="none" strike="noStrike" cap="none" normalizeH="0" baseline="0" dirty="0" smtClean="0">
                          <a:ln>
                            <a:noFill/>
                          </a:ln>
                          <a:solidFill>
                            <a:schemeClr val="accent4">
                              <a:lumMod val="50000"/>
                            </a:schemeClr>
                          </a:solidFill>
                          <a:effectLst/>
                          <a:latin typeface="Arial" charset="0"/>
                          <a:ea typeface="Geneva" charset="-128"/>
                        </a:rPr>
                        <a:t> </a:t>
                      </a:r>
                      <a:r>
                        <a:rPr kumimoji="0" lang="es-MX" sz="2000" b="0" i="0" u="none" strike="noStrike" cap="none" normalizeH="0" baseline="0" dirty="0" smtClean="0">
                          <a:ln>
                            <a:noFill/>
                          </a:ln>
                          <a:solidFill>
                            <a:schemeClr val="accent4">
                              <a:lumMod val="50000"/>
                            </a:schemeClr>
                          </a:solidFill>
                          <a:effectLst/>
                          <a:latin typeface="Arial" charset="0"/>
                          <a:ea typeface="Geneva" charset="-128"/>
                        </a:rPr>
                        <a:t>…..….……………………..……</a:t>
                      </a:r>
                      <a:endParaRPr kumimoji="0" lang="es-ES" sz="2000" b="0"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10</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V. Objetivo general…………...……………..………….…......</a:t>
                      </a:r>
                      <a:endParaRPr kumimoji="0" lang="es-ES" sz="2000" b="0"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11</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VI. Objetivos específicos……..………. .…………..…....…...</a:t>
                      </a:r>
                      <a:endParaRPr kumimoji="0" lang="es-ES" sz="2000" b="0"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12</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VII. Alcances………….….……..……….……….....…..…...…</a:t>
                      </a:r>
                      <a:endParaRPr kumimoji="0" lang="es-ES" sz="2000" b="0"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13</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VIII. Procedimiento para el monitoreo en cine………………</a:t>
                      </a:r>
                      <a:endParaRPr kumimoji="0" lang="es-ES" sz="2000" b="0"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14</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IX. Resultados………….……….……..…………………….…</a:t>
                      </a:r>
                      <a:endParaRPr kumimoji="0" lang="es-ES" sz="2000" b="0"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17</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r h="45085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chemeClr val="accent4">
                              <a:lumMod val="50000"/>
                            </a:schemeClr>
                          </a:solidFill>
                          <a:effectLst/>
                          <a:latin typeface="Arial" charset="0"/>
                          <a:ea typeface="Geneva" charset="-128"/>
                        </a:rPr>
                        <a:t>     Anexo…………….………….…………………..….…….…</a:t>
                      </a:r>
                      <a:endParaRPr kumimoji="0" lang="es-ES" sz="2000" b="0"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c hMerge="1">
                  <a:txBody>
                    <a:bodyPr/>
                    <a:lstStyle/>
                    <a:p>
                      <a:endParaRPr lang="es-MX"/>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MX" sz="1200" b="1" i="0" u="none" strike="noStrike" cap="none" normalizeH="0" baseline="0" dirty="0" smtClean="0">
                          <a:ln>
                            <a:noFill/>
                          </a:ln>
                          <a:solidFill>
                            <a:schemeClr val="accent4">
                              <a:lumMod val="50000"/>
                            </a:schemeClr>
                          </a:solidFill>
                          <a:effectLst/>
                          <a:latin typeface="Arial" charset="0"/>
                          <a:ea typeface="Geneva" charset="-128"/>
                        </a:rPr>
                        <a:t>31</a:t>
                      </a:r>
                      <a:endParaRPr kumimoji="0" lang="es-ES" sz="1200" b="1" i="0" u="none" strike="noStrike" cap="none" normalizeH="0" baseline="0" dirty="0" smtClean="0">
                        <a:ln>
                          <a:noFill/>
                        </a:ln>
                        <a:solidFill>
                          <a:schemeClr val="accent4">
                            <a:lumMod val="50000"/>
                          </a:schemeClr>
                        </a:solidFill>
                        <a:effectLst/>
                        <a:latin typeface="Arial" charset="0"/>
                        <a:ea typeface="Geneva" charset="-128"/>
                      </a:endParaRPr>
                    </a:p>
                  </a:txBody>
                  <a:tcPr marL="91432" marR="91432" anchor="ctr" horzOverflow="overflow">
                    <a:lnL>
                      <a:noFill/>
                    </a:lnL>
                    <a:lnR>
                      <a:noFill/>
                    </a:lnR>
                    <a:lnT>
                      <a:noFill/>
                    </a:lnT>
                    <a:lnB>
                      <a:noFill/>
                    </a:lnB>
                    <a:lnTlToBr>
                      <a:noFill/>
                    </a:lnTlToBr>
                    <a:lnBlToTr>
                      <a:noFill/>
                    </a:lnBlToTr>
                    <a:noFill/>
                  </a:tcPr>
                </a:tc>
              </a:tr>
            </a:tbl>
          </a:graphicData>
        </a:graphic>
      </p:graphicFrame>
      <p:sp>
        <p:nvSpPr>
          <p:cNvPr id="2" name="1 Marcador de número de diapositiva"/>
          <p:cNvSpPr>
            <a:spLocks noGrp="1"/>
          </p:cNvSpPr>
          <p:nvPr>
            <p:ph type="sldNum" sz="quarter" idx="12"/>
          </p:nvPr>
        </p:nvSpPr>
        <p:spPr/>
        <p:txBody>
          <a:bodyPr/>
          <a:lstStyle/>
          <a:p>
            <a:pPr>
              <a:defRPr/>
            </a:pPr>
            <a:fld id="{3C5283B9-C255-4FA9-9BFC-D9A9D8E7ADBB}" type="slidenum">
              <a:rPr lang="es-ES" smtClean="0"/>
              <a:pPr>
                <a:defRPr/>
              </a:pPr>
              <a:t>4</a:t>
            </a:fld>
            <a:endParaRPr lang="es-ES" dirty="0"/>
          </a:p>
        </p:txBody>
      </p:sp>
    </p:spTree>
    <p:extLst>
      <p:ext uri="{BB962C8B-B14F-4D97-AF65-F5344CB8AC3E}">
        <p14:creationId xmlns:p14="http://schemas.microsoft.com/office/powerpoint/2010/main" val="22562948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D351591C-C411-4EFC-9959-FEA1F639131B}" type="slidenum">
              <a:rPr lang="es-ES" smtClean="0">
                <a:solidFill>
                  <a:schemeClr val="bg1"/>
                </a:solidFill>
              </a:rPr>
              <a:pPr eaLnBrk="1" hangingPunct="1"/>
              <a:t>5</a:t>
            </a:fld>
            <a:endParaRPr lang="es-ES" dirty="0" smtClean="0">
              <a:solidFill>
                <a:schemeClr val="bg1"/>
              </a:solidFill>
            </a:endParaRPr>
          </a:p>
        </p:txBody>
      </p:sp>
      <p:sp>
        <p:nvSpPr>
          <p:cNvPr id="6147" name="Rectangle 2"/>
          <p:cNvSpPr>
            <a:spLocks noGrp="1" noChangeArrowheads="1"/>
          </p:cNvSpPr>
          <p:nvPr>
            <p:ph type="title"/>
          </p:nvPr>
        </p:nvSpPr>
        <p:spPr>
          <a:xfrm>
            <a:off x="457200" y="457200"/>
            <a:ext cx="8229600" cy="1143000"/>
          </a:xfrm>
        </p:spPr>
        <p:txBody>
          <a:bodyPr/>
          <a:lstStyle/>
          <a:p>
            <a:pPr marL="1117600" indent="-1117600"/>
            <a:r>
              <a:rPr lang="es-MX" b="1" dirty="0" smtClean="0">
                <a:solidFill>
                  <a:schemeClr val="accent4">
                    <a:lumMod val="75000"/>
                  </a:schemeClr>
                </a:solidFill>
                <a:effectLst>
                  <a:glow rad="63500">
                    <a:schemeClr val="accent4">
                      <a:satMod val="175000"/>
                      <a:alpha val="40000"/>
                    </a:schemeClr>
                  </a:glow>
                </a:effectLst>
              </a:rPr>
              <a:t>I. Introducción</a:t>
            </a:r>
            <a:endParaRPr lang="es-ES" b="1" dirty="0" smtClean="0">
              <a:solidFill>
                <a:schemeClr val="accent4">
                  <a:lumMod val="75000"/>
                </a:schemeClr>
              </a:solidFill>
              <a:effectLst>
                <a:glow rad="63500">
                  <a:schemeClr val="accent4">
                    <a:satMod val="175000"/>
                    <a:alpha val="40000"/>
                  </a:schemeClr>
                </a:glow>
              </a:effectLst>
            </a:endParaRPr>
          </a:p>
        </p:txBody>
      </p:sp>
      <p:sp>
        <p:nvSpPr>
          <p:cNvPr id="5124" name="Rectangle 3"/>
          <p:cNvSpPr>
            <a:spLocks noGrp="1" noChangeArrowheads="1"/>
          </p:cNvSpPr>
          <p:nvPr>
            <p:ph type="body" idx="1"/>
          </p:nvPr>
        </p:nvSpPr>
        <p:spPr>
          <a:xfrm>
            <a:off x="566928" y="1600201"/>
            <a:ext cx="7936992" cy="3822192"/>
          </a:xfrm>
        </p:spPr>
        <p:txBody>
          <a:bodyPr/>
          <a:lstStyle/>
          <a:p>
            <a:pPr marL="0" indent="0" algn="just">
              <a:lnSpc>
                <a:spcPct val="90000"/>
              </a:lnSpc>
              <a:buNone/>
              <a:defRPr/>
            </a:pPr>
            <a:r>
              <a:rPr lang="es-MX" sz="2400" dirty="0" smtClean="0">
                <a:solidFill>
                  <a:schemeClr val="accent4">
                    <a:lumMod val="50000"/>
                  </a:schemeClr>
                </a:solidFill>
              </a:rPr>
              <a:t>De conformidad a lo establecido en los </a:t>
            </a:r>
            <a:r>
              <a:rPr lang="es-ES" sz="2400" dirty="0" smtClean="0">
                <a:solidFill>
                  <a:schemeClr val="accent4">
                    <a:lumMod val="50000"/>
                  </a:schemeClr>
                </a:solidFill>
              </a:rPr>
              <a:t>Lineamientos de Monitoreo a Medios de Comunicación Electrónicos, Impresos y Alternos, así como del Manual de Procedimientos para el Monitoreo a Medios de Comunicación Electrónicos, Impresos, Internet y Cine, se llevó a cabo el monitoreo en salas de cine para los periodos de Precampañas, Intercampañas y Campañas Electorales del Proceso Electoral 2011, con la finalidad de registrar los mensajes propagandísticos emitidos por los actores políticos.</a:t>
            </a:r>
          </a:p>
          <a:p>
            <a:pPr marL="0" indent="0" algn="just">
              <a:lnSpc>
                <a:spcPct val="90000"/>
              </a:lnSpc>
              <a:buFontTx/>
              <a:buNone/>
              <a:defRPr/>
            </a:pPr>
            <a:endParaRPr lang="es-ES" sz="2400" dirty="0" smtClean="0"/>
          </a:p>
        </p:txBody>
      </p:sp>
    </p:spTree>
    <p:extLst>
      <p:ext uri="{BB962C8B-B14F-4D97-AF65-F5344CB8AC3E}">
        <p14:creationId xmlns:p14="http://schemas.microsoft.com/office/powerpoint/2010/main" val="24993565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C97D4B6C-2DF3-4BF5-A2DB-4B398F9D31F8}" type="slidenum">
              <a:rPr lang="es-ES" smtClean="0">
                <a:solidFill>
                  <a:schemeClr val="bg1"/>
                </a:solidFill>
              </a:rPr>
              <a:pPr eaLnBrk="1" hangingPunct="1"/>
              <a:t>6</a:t>
            </a:fld>
            <a:endParaRPr lang="es-ES" dirty="0" smtClean="0">
              <a:solidFill>
                <a:schemeClr val="bg1"/>
              </a:solidFill>
            </a:endParaRPr>
          </a:p>
        </p:txBody>
      </p:sp>
      <p:sp>
        <p:nvSpPr>
          <p:cNvPr id="7171" name="Rectangle 2"/>
          <p:cNvSpPr>
            <a:spLocks noGrp="1" noChangeArrowheads="1"/>
          </p:cNvSpPr>
          <p:nvPr>
            <p:ph type="body" idx="1"/>
          </p:nvPr>
        </p:nvSpPr>
        <p:spPr>
          <a:xfrm>
            <a:off x="942087" y="1453007"/>
            <a:ext cx="7250937" cy="4124833"/>
          </a:xfrm>
        </p:spPr>
        <p:txBody>
          <a:bodyPr/>
          <a:lstStyle/>
          <a:p>
            <a:pPr marL="0" indent="0" algn="just">
              <a:buNone/>
            </a:pPr>
            <a:r>
              <a:rPr lang="es-MX" sz="2600" dirty="0" smtClean="0">
                <a:solidFill>
                  <a:schemeClr val="accent4">
                    <a:lumMod val="50000"/>
                  </a:schemeClr>
                </a:solidFill>
              </a:rPr>
              <a:t>El monitoreo en cine se realizó acudiendo a las salas de los complejos cinematográficos existentes en los Distritos Electorales de la Entidad, para verificar la difusión de mensajes propagandísticos de los actores políticos.</a:t>
            </a:r>
          </a:p>
          <a:p>
            <a:pPr marL="0" indent="0" algn="just">
              <a:buNone/>
            </a:pPr>
            <a:endParaRPr lang="es-MX" sz="2600" dirty="0"/>
          </a:p>
        </p:txBody>
      </p:sp>
    </p:spTree>
    <p:extLst>
      <p:ext uri="{BB962C8B-B14F-4D97-AF65-F5344CB8AC3E}">
        <p14:creationId xmlns:p14="http://schemas.microsoft.com/office/powerpoint/2010/main" val="787567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3 Título"/>
          <p:cNvSpPr>
            <a:spLocks noGrp="1"/>
          </p:cNvSpPr>
          <p:nvPr>
            <p:ph type="title"/>
          </p:nvPr>
        </p:nvSpPr>
        <p:spPr>
          <a:xfrm>
            <a:off x="496888" y="708702"/>
            <a:ext cx="8189912" cy="638392"/>
          </a:xfrm>
        </p:spPr>
        <p:txBody>
          <a:bodyPr>
            <a:normAutofit/>
          </a:bodyPr>
          <a:lstStyle/>
          <a:p>
            <a:pPr algn="just" eaLnBrk="1" hangingPunct="1">
              <a:spcBef>
                <a:spcPct val="50000"/>
              </a:spcBef>
            </a:pPr>
            <a:r>
              <a:rPr lang="es-MX" sz="1400" b="1" dirty="0" smtClean="0">
                <a:solidFill>
                  <a:schemeClr val="accent4">
                    <a:lumMod val="50000"/>
                  </a:schemeClr>
                </a:solidFill>
              </a:rPr>
              <a:t>Cuadro No. 1-</a:t>
            </a:r>
            <a:r>
              <a:rPr lang="es-MX" sz="1400" dirty="0" smtClean="0">
                <a:solidFill>
                  <a:schemeClr val="accent4">
                    <a:lumMod val="50000"/>
                  </a:schemeClr>
                </a:solidFill>
              </a:rPr>
              <a:t> Distritos Electorales y Municipios que se consideraron para el monitoreo en cine durante el Proceso Electoral 2011, de acuerdo a la existencia de Complejos Cinematográficos en la Entidad.</a:t>
            </a:r>
          </a:p>
        </p:txBody>
      </p:sp>
      <p:sp>
        <p:nvSpPr>
          <p:cNvPr id="8195"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BB13413B-2E03-4E3F-B495-3495A3973205}" type="slidenum">
              <a:rPr lang="es-ES" smtClean="0">
                <a:solidFill>
                  <a:schemeClr val="bg1"/>
                </a:solidFill>
              </a:rPr>
              <a:pPr eaLnBrk="1" hangingPunct="1"/>
              <a:t>7</a:t>
            </a:fld>
            <a:endParaRPr lang="es-ES" dirty="0" smtClean="0">
              <a:solidFill>
                <a:schemeClr val="bg1"/>
              </a:solidFill>
            </a:endParaRPr>
          </a:p>
        </p:txBody>
      </p:sp>
      <p:graphicFrame>
        <p:nvGraphicFramePr>
          <p:cNvPr id="3" name="2 Tabla"/>
          <p:cNvGraphicFramePr>
            <a:graphicFrameLocks noGrp="1"/>
          </p:cNvGraphicFramePr>
          <p:nvPr>
            <p:extLst>
              <p:ext uri="{D42A27DB-BD31-4B8C-83A1-F6EECF244321}">
                <p14:modId xmlns:p14="http://schemas.microsoft.com/office/powerpoint/2010/main" val="1347973083"/>
              </p:ext>
            </p:extLst>
          </p:nvPr>
        </p:nvGraphicFramePr>
        <p:xfrm>
          <a:off x="496888" y="1721973"/>
          <a:ext cx="3827172" cy="3823560"/>
        </p:xfrm>
        <a:graphic>
          <a:graphicData uri="http://schemas.openxmlformats.org/drawingml/2006/table">
            <a:tbl>
              <a:tblPr firstRow="1" firstCol="1" bandRow="1"/>
              <a:tblGrid>
                <a:gridCol w="1125777"/>
                <a:gridCol w="1575618"/>
                <a:gridCol w="1125777"/>
              </a:tblGrid>
              <a:tr h="274301">
                <a:tc>
                  <a:txBody>
                    <a:bodyPr/>
                    <a:lstStyle/>
                    <a:p>
                      <a:pPr algn="ctr">
                        <a:lnSpc>
                          <a:spcPct val="115000"/>
                        </a:lnSpc>
                        <a:spcAft>
                          <a:spcPts val="0"/>
                        </a:spcAft>
                      </a:pPr>
                      <a:r>
                        <a:rPr lang="es-MX" sz="1000" b="1" dirty="0">
                          <a:effectLst/>
                          <a:latin typeface="Cambria"/>
                          <a:ea typeface="Times New Roman"/>
                          <a:cs typeface="Times New Roman"/>
                        </a:rPr>
                        <a:t>DISTRITO</a:t>
                      </a:r>
                      <a:endParaRPr lang="es-MX" sz="1000" dirty="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b="1">
                          <a:effectLst/>
                          <a:latin typeface="Cambria"/>
                          <a:ea typeface="Times New Roman"/>
                          <a:cs typeface="Times New Roman"/>
                        </a:rPr>
                        <a:t>CABECERA</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b="1" dirty="0">
                          <a:effectLst/>
                          <a:latin typeface="Cambria"/>
                          <a:ea typeface="Times New Roman"/>
                          <a:cs typeface="Times New Roman"/>
                        </a:rPr>
                        <a:t>MUNICIPIOS QUE ABARCA</a:t>
                      </a:r>
                      <a:endParaRPr lang="es-MX" sz="1000" dirty="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r>
              <a:tr h="252000">
                <a:tc>
                  <a:txBody>
                    <a:bodyPr/>
                    <a:lstStyle/>
                    <a:p>
                      <a:pPr algn="ctr">
                        <a:lnSpc>
                          <a:spcPct val="115000"/>
                        </a:lnSpc>
                        <a:spcAft>
                          <a:spcPts val="0"/>
                        </a:spcAft>
                      </a:pPr>
                      <a:r>
                        <a:rPr lang="es-MX" sz="1000">
                          <a:effectLst/>
                          <a:latin typeface="Calibri"/>
                          <a:ea typeface="Times New Roman"/>
                          <a:cs typeface="Calibri"/>
                        </a:rPr>
                        <a:t>I</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a:effectLst/>
                          <a:latin typeface="Calibri"/>
                          <a:ea typeface="Calibri"/>
                          <a:cs typeface="Times New Roman"/>
                        </a:rPr>
                        <a:t>TOLUCA ( PARTE )</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dirty="0">
                          <a:effectLst/>
                          <a:latin typeface="Calibri"/>
                          <a:ea typeface="Calibri"/>
                          <a:cs typeface="Times New Roman"/>
                        </a:rPr>
                        <a:t>TOLUCA</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252000">
                <a:tc>
                  <a:txBody>
                    <a:bodyPr/>
                    <a:lstStyle/>
                    <a:p>
                      <a:pPr algn="ctr">
                        <a:lnSpc>
                          <a:spcPct val="115000"/>
                        </a:lnSpc>
                        <a:spcAft>
                          <a:spcPts val="0"/>
                        </a:spcAft>
                      </a:pPr>
                      <a:r>
                        <a:rPr lang="es-MX" sz="1000">
                          <a:effectLst/>
                          <a:latin typeface="Calibri"/>
                          <a:ea typeface="Times New Roman"/>
                          <a:cs typeface="Calibri"/>
                        </a:rPr>
                        <a:t>II</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a:effectLst/>
                          <a:latin typeface="Calibri"/>
                          <a:ea typeface="Calibri"/>
                          <a:cs typeface="Times New Roman"/>
                        </a:rPr>
                        <a:t>TOLUCA (PARTE)</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dirty="0">
                          <a:effectLst/>
                          <a:latin typeface="Calibri"/>
                          <a:ea typeface="Calibri"/>
                          <a:cs typeface="Times New Roman"/>
                        </a:rPr>
                        <a:t>TOLUCA</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52000">
                <a:tc rowSpan="2">
                  <a:txBody>
                    <a:bodyPr/>
                    <a:lstStyle/>
                    <a:p>
                      <a:pPr algn="ctr">
                        <a:lnSpc>
                          <a:spcPct val="115000"/>
                        </a:lnSpc>
                        <a:spcAft>
                          <a:spcPts val="0"/>
                        </a:spcAft>
                      </a:pPr>
                      <a:r>
                        <a:rPr lang="es-MX" sz="1000">
                          <a:effectLst/>
                          <a:latin typeface="Calibri"/>
                          <a:ea typeface="Times New Roman"/>
                          <a:cs typeface="Calibri"/>
                        </a:rPr>
                        <a:t>IV</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rowSpan="2">
                  <a:txBody>
                    <a:bodyPr/>
                    <a:lstStyle/>
                    <a:p>
                      <a:pPr algn="ctr">
                        <a:lnSpc>
                          <a:spcPct val="115000"/>
                        </a:lnSpc>
                        <a:spcAft>
                          <a:spcPts val="0"/>
                        </a:spcAft>
                      </a:pPr>
                      <a:r>
                        <a:rPr lang="es-MX" sz="1000" dirty="0">
                          <a:effectLst/>
                          <a:latin typeface="Calibri"/>
                          <a:ea typeface="Calibri"/>
                          <a:cs typeface="Times New Roman"/>
                        </a:rPr>
                        <a:t>LERMA</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dirty="0">
                          <a:effectLst/>
                          <a:latin typeface="Calibri"/>
                          <a:ea typeface="Calibri"/>
                          <a:cs typeface="Times New Roman"/>
                        </a:rPr>
                        <a:t>LERMA</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252000">
                <a:tc vMerge="1">
                  <a:txBody>
                    <a:bodyPr/>
                    <a:lstStyle/>
                    <a:p>
                      <a:endParaRPr lang="es-MX"/>
                    </a:p>
                  </a:txBody>
                  <a:tcPr/>
                </a:tc>
                <a:tc vMerge="1">
                  <a:txBody>
                    <a:bodyPr/>
                    <a:lstStyle/>
                    <a:p>
                      <a:endParaRPr lang="es-MX"/>
                    </a:p>
                  </a:txBody>
                  <a:tcPr/>
                </a:tc>
                <a:tc>
                  <a:txBody>
                    <a:bodyPr/>
                    <a:lstStyle/>
                    <a:p>
                      <a:pPr algn="ctr">
                        <a:lnSpc>
                          <a:spcPct val="115000"/>
                        </a:lnSpc>
                        <a:spcAft>
                          <a:spcPts val="0"/>
                        </a:spcAft>
                      </a:pPr>
                      <a:r>
                        <a:rPr lang="es-MX" sz="1000" dirty="0">
                          <a:effectLst/>
                          <a:latin typeface="Calibri"/>
                          <a:ea typeface="Calibri"/>
                          <a:cs typeface="Times New Roman"/>
                        </a:rPr>
                        <a:t>SAN MATEO ATENCO</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52000">
                <a:tc>
                  <a:txBody>
                    <a:bodyPr/>
                    <a:lstStyle/>
                    <a:p>
                      <a:pPr algn="ctr">
                        <a:lnSpc>
                          <a:spcPct val="115000"/>
                        </a:lnSpc>
                        <a:spcAft>
                          <a:spcPts val="0"/>
                        </a:spcAft>
                      </a:pPr>
                      <a:r>
                        <a:rPr lang="es-MX" sz="1000">
                          <a:effectLst/>
                          <a:latin typeface="Calibri"/>
                          <a:ea typeface="Times New Roman"/>
                          <a:cs typeface="Calibri"/>
                        </a:rPr>
                        <a:t>XIII</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a:effectLst/>
                          <a:latin typeface="Calibri"/>
                          <a:ea typeface="Calibri"/>
                          <a:cs typeface="Times New Roman"/>
                        </a:rPr>
                        <a:t>ATLACOMULCO</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dirty="0">
                          <a:effectLst/>
                          <a:latin typeface="Calibri"/>
                          <a:ea typeface="Calibri"/>
                          <a:cs typeface="Times New Roman"/>
                        </a:rPr>
                        <a:t>ATLACOMULCO</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252000">
                <a:tc>
                  <a:txBody>
                    <a:bodyPr/>
                    <a:lstStyle/>
                    <a:p>
                      <a:pPr algn="ctr">
                        <a:lnSpc>
                          <a:spcPct val="115000"/>
                        </a:lnSpc>
                        <a:spcAft>
                          <a:spcPts val="0"/>
                        </a:spcAft>
                      </a:pPr>
                      <a:r>
                        <a:rPr lang="es-MX" sz="1000">
                          <a:effectLst/>
                          <a:latin typeface="Calibri"/>
                          <a:ea typeface="Times New Roman"/>
                          <a:cs typeface="Calibri"/>
                        </a:rPr>
                        <a:t>XV</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a:effectLst/>
                          <a:latin typeface="Calibri"/>
                          <a:ea typeface="Calibri"/>
                          <a:cs typeface="Times New Roman"/>
                        </a:rPr>
                        <a:t>IXTLAHUACA</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dirty="0" err="1">
                          <a:effectLst/>
                          <a:latin typeface="Calibri"/>
                          <a:ea typeface="Calibri"/>
                          <a:cs typeface="Times New Roman"/>
                        </a:rPr>
                        <a:t>JOCOTITLÁN</a:t>
                      </a:r>
                      <a:endParaRPr lang="es-MX" sz="1000" dirty="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52000">
                <a:tc>
                  <a:txBody>
                    <a:bodyPr/>
                    <a:lstStyle/>
                    <a:p>
                      <a:pPr algn="ctr">
                        <a:lnSpc>
                          <a:spcPct val="115000"/>
                        </a:lnSpc>
                        <a:spcAft>
                          <a:spcPts val="0"/>
                        </a:spcAft>
                      </a:pPr>
                      <a:r>
                        <a:rPr lang="es-MX" sz="1000">
                          <a:effectLst/>
                          <a:latin typeface="Calibri"/>
                          <a:ea typeface="Times New Roman"/>
                          <a:cs typeface="Calibri"/>
                        </a:rPr>
                        <a:t>XVI</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dirty="0">
                          <a:effectLst/>
                          <a:latin typeface="Calibri"/>
                          <a:ea typeface="Calibri"/>
                          <a:cs typeface="Times New Roman"/>
                        </a:rPr>
                        <a:t>ATIZAPÁN DE ZARAGOZA</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dirty="0">
                          <a:effectLst/>
                          <a:latin typeface="Calibri"/>
                          <a:ea typeface="Calibri"/>
                          <a:cs typeface="Times New Roman"/>
                        </a:rPr>
                        <a:t>ATIZAPÁN DE ZARAGOZA</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252000">
                <a:tc>
                  <a:txBody>
                    <a:bodyPr/>
                    <a:lstStyle/>
                    <a:p>
                      <a:pPr algn="ctr">
                        <a:lnSpc>
                          <a:spcPct val="115000"/>
                        </a:lnSpc>
                        <a:spcAft>
                          <a:spcPts val="0"/>
                        </a:spcAft>
                      </a:pPr>
                      <a:r>
                        <a:rPr lang="es-MX" sz="1000">
                          <a:effectLst/>
                          <a:latin typeface="Calibri"/>
                          <a:ea typeface="Times New Roman"/>
                          <a:cs typeface="Calibri"/>
                        </a:rPr>
                        <a:t>XVII</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a:effectLst/>
                          <a:latin typeface="Calibri"/>
                          <a:ea typeface="Calibri"/>
                          <a:cs typeface="Times New Roman"/>
                        </a:rPr>
                        <a:t>HUIXQUILUCAN</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dirty="0">
                          <a:effectLst/>
                          <a:latin typeface="Calibri"/>
                          <a:ea typeface="Calibri"/>
                          <a:cs typeface="Times New Roman"/>
                        </a:rPr>
                        <a:t>HUIXQUILUCAN</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52000">
                <a:tc>
                  <a:txBody>
                    <a:bodyPr/>
                    <a:lstStyle/>
                    <a:p>
                      <a:pPr algn="ctr">
                        <a:lnSpc>
                          <a:spcPct val="115000"/>
                        </a:lnSpc>
                        <a:spcAft>
                          <a:spcPts val="0"/>
                        </a:spcAft>
                      </a:pPr>
                      <a:r>
                        <a:rPr lang="es-MX" sz="1000">
                          <a:effectLst/>
                          <a:latin typeface="Calibri"/>
                          <a:ea typeface="Times New Roman"/>
                          <a:cs typeface="Calibri"/>
                        </a:rPr>
                        <a:t>XVIII</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dirty="0">
                          <a:effectLst/>
                          <a:latin typeface="Calibri"/>
                          <a:ea typeface="Calibri"/>
                          <a:cs typeface="Times New Roman"/>
                        </a:rPr>
                        <a:t>TLALNEPANTLA (PARTE)</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dirty="0">
                          <a:effectLst/>
                          <a:latin typeface="Calibri"/>
                          <a:ea typeface="Calibri"/>
                          <a:cs typeface="Times New Roman"/>
                        </a:rPr>
                        <a:t>TLALNEPANTLA</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252000">
                <a:tc>
                  <a:txBody>
                    <a:bodyPr/>
                    <a:lstStyle/>
                    <a:p>
                      <a:pPr algn="ctr">
                        <a:lnSpc>
                          <a:spcPct val="115000"/>
                        </a:lnSpc>
                        <a:spcAft>
                          <a:spcPts val="0"/>
                        </a:spcAft>
                      </a:pPr>
                      <a:r>
                        <a:rPr lang="es-MX" sz="1000">
                          <a:effectLst/>
                          <a:latin typeface="Calibri"/>
                          <a:ea typeface="Times New Roman"/>
                          <a:cs typeface="Calibri"/>
                        </a:rPr>
                        <a:t>XIX</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a:effectLst/>
                          <a:latin typeface="Calibri"/>
                          <a:ea typeface="Calibri"/>
                          <a:cs typeface="Times New Roman"/>
                        </a:rPr>
                        <a:t>CUAUTITLÁN</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dirty="0">
                          <a:effectLst/>
                          <a:latin typeface="Calibri"/>
                          <a:ea typeface="Calibri"/>
                          <a:cs typeface="Times New Roman"/>
                        </a:rPr>
                        <a:t>CUAUTITLÁN</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52000">
                <a:tc>
                  <a:txBody>
                    <a:bodyPr/>
                    <a:lstStyle/>
                    <a:p>
                      <a:pPr algn="ctr">
                        <a:lnSpc>
                          <a:spcPct val="115000"/>
                        </a:lnSpc>
                        <a:spcAft>
                          <a:spcPts val="0"/>
                        </a:spcAft>
                      </a:pPr>
                      <a:r>
                        <a:rPr lang="es-MX" sz="1000">
                          <a:effectLst/>
                          <a:latin typeface="Calibri"/>
                          <a:ea typeface="Times New Roman"/>
                          <a:cs typeface="Calibri"/>
                        </a:rPr>
                        <a:t>XXI</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a:effectLst/>
                          <a:latin typeface="Calibri"/>
                          <a:ea typeface="Calibri"/>
                          <a:cs typeface="Times New Roman"/>
                        </a:rPr>
                        <a:t>ECATEPEC (PARTE)</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dirty="0">
                          <a:effectLst/>
                          <a:latin typeface="Calibri"/>
                          <a:ea typeface="Calibri"/>
                          <a:cs typeface="Times New Roman"/>
                        </a:rPr>
                        <a:t>ECATEPEC</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252000">
                <a:tc>
                  <a:txBody>
                    <a:bodyPr/>
                    <a:lstStyle/>
                    <a:p>
                      <a:pPr algn="ctr">
                        <a:lnSpc>
                          <a:spcPct val="115000"/>
                        </a:lnSpc>
                        <a:spcAft>
                          <a:spcPts val="0"/>
                        </a:spcAft>
                      </a:pPr>
                      <a:r>
                        <a:rPr lang="es-MX" sz="1000">
                          <a:effectLst/>
                          <a:latin typeface="Calibri"/>
                          <a:ea typeface="Times New Roman"/>
                          <a:cs typeface="Calibri"/>
                        </a:rPr>
                        <a:t>XXIII</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a:effectLst/>
                          <a:latin typeface="Calibri"/>
                          <a:ea typeface="Calibri"/>
                          <a:cs typeface="Times New Roman"/>
                        </a:rPr>
                        <a:t>TEXCOCO</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lnSpc>
                          <a:spcPct val="115000"/>
                        </a:lnSpc>
                        <a:spcAft>
                          <a:spcPts val="0"/>
                        </a:spcAft>
                      </a:pPr>
                      <a:r>
                        <a:rPr lang="es-MX" sz="1000" dirty="0">
                          <a:effectLst/>
                          <a:latin typeface="Calibri"/>
                          <a:ea typeface="Calibri"/>
                          <a:cs typeface="Times New Roman"/>
                        </a:rPr>
                        <a:t>TEXCOCO</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52000">
                <a:tc>
                  <a:txBody>
                    <a:bodyPr/>
                    <a:lstStyle/>
                    <a:p>
                      <a:pPr algn="ctr">
                        <a:lnSpc>
                          <a:spcPct val="115000"/>
                        </a:lnSpc>
                        <a:spcAft>
                          <a:spcPts val="0"/>
                        </a:spcAft>
                      </a:pPr>
                      <a:r>
                        <a:rPr lang="es-MX" sz="1000">
                          <a:effectLst/>
                          <a:latin typeface="Calibri"/>
                          <a:ea typeface="Times New Roman"/>
                          <a:cs typeface="Calibri"/>
                        </a:rPr>
                        <a:t>XXIV</a:t>
                      </a:r>
                      <a:endParaRPr lang="es-MX" sz="1000">
                        <a:effectLst/>
                        <a:latin typeface="Calibri"/>
                        <a:ea typeface="Calibri"/>
                        <a:cs typeface="Times New Roman"/>
                      </a:endParaRP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a:effectLst/>
                          <a:latin typeface="Calibri"/>
                          <a:ea typeface="Calibri"/>
                          <a:cs typeface="Times New Roman"/>
                        </a:rPr>
                        <a:t>NEZAHUALCÓYOTL (PARTE)</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lnSpc>
                          <a:spcPct val="115000"/>
                        </a:lnSpc>
                        <a:spcAft>
                          <a:spcPts val="0"/>
                        </a:spcAft>
                      </a:pPr>
                      <a:r>
                        <a:rPr lang="es-MX" sz="1000" dirty="0">
                          <a:effectLst/>
                          <a:latin typeface="Calibri"/>
                          <a:ea typeface="Calibri"/>
                          <a:cs typeface="Times New Roman"/>
                        </a:rPr>
                        <a:t>NEZAHUALCÓYOTL</a:t>
                      </a:r>
                    </a:p>
                  </a:txBody>
                  <a:tcPr marL="67084" marR="67084" marT="0"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2086597327"/>
              </p:ext>
            </p:extLst>
          </p:nvPr>
        </p:nvGraphicFramePr>
        <p:xfrm>
          <a:off x="4657902" y="1721973"/>
          <a:ext cx="3827172" cy="3725040"/>
        </p:xfrm>
        <a:graphic>
          <a:graphicData uri="http://schemas.openxmlformats.org/drawingml/2006/table">
            <a:tbl>
              <a:tblPr firstRow="1" firstCol="1" bandRow="1">
                <a:tableStyleId>{ED083AE6-46FA-4A59-8FB0-9F97EB10719F}</a:tableStyleId>
              </a:tblPr>
              <a:tblGrid>
                <a:gridCol w="1125777"/>
                <a:gridCol w="1575618"/>
                <a:gridCol w="1125777"/>
              </a:tblGrid>
              <a:tr h="274301">
                <a:tc>
                  <a:txBody>
                    <a:bodyPr/>
                    <a:lstStyle/>
                    <a:p>
                      <a:pPr algn="ctr">
                        <a:lnSpc>
                          <a:spcPct val="115000"/>
                        </a:lnSpc>
                        <a:spcAft>
                          <a:spcPts val="0"/>
                        </a:spcAft>
                      </a:pPr>
                      <a:r>
                        <a:rPr lang="es-MX" sz="1000" dirty="0">
                          <a:effectLst/>
                        </a:rPr>
                        <a:t>DISTRITO</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a:effectLst/>
                        </a:rPr>
                        <a:t>CABECERA</a:t>
                      </a:r>
                      <a:endParaRPr lang="es-MX" sz="100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a:effectLst/>
                        </a:rPr>
                        <a:t>MUNICIPIOS QUE ABARCA</a:t>
                      </a:r>
                      <a:endParaRPr lang="es-MX" sz="100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a:effectLst/>
                        </a:rPr>
                        <a:t>XXV</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NEZAHUALCÓYOTL (PARTE)</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NEZAHUALCÓYOTL</a:t>
                      </a:r>
                      <a:endParaRPr lang="es-MX" sz="1000" dirty="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a:effectLst/>
                        </a:rPr>
                        <a:t>XXVII</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CHALCO</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CHALCO</a:t>
                      </a:r>
                      <a:endParaRPr lang="es-MX" sz="1000" dirty="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a:effectLst/>
                        </a:rPr>
                        <a:t>XXIX</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NAUCALPAN (PARTE)</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NAUCALPAN</a:t>
                      </a:r>
                      <a:endParaRPr lang="es-MX" sz="1000" dirty="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a:effectLst/>
                        </a:rPr>
                        <a:t>XXXI</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LA PAZ</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LA PAZ</a:t>
                      </a:r>
                      <a:endParaRPr lang="es-MX" sz="1000" dirty="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a:effectLst/>
                        </a:rPr>
                        <a:t>XXXII</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a:effectLst/>
                        </a:rPr>
                        <a:t>NEZAHUALCÓYOTL (PARTE)</a:t>
                      </a:r>
                      <a:endParaRPr lang="es-MX" sz="100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NEZAHUALCÓYOTL</a:t>
                      </a:r>
                      <a:endParaRPr lang="es-MX" sz="1000" dirty="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a:effectLst/>
                        </a:rPr>
                        <a:t>XXXIII</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ECATEPEC (PARTE)</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TECÁMAC</a:t>
                      </a:r>
                      <a:endParaRPr lang="es-MX" sz="1000" dirty="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smtClean="0">
                          <a:effectLst/>
                          <a:latin typeface="Calibri"/>
                          <a:ea typeface="Calibri"/>
                          <a:cs typeface="Times New Roman"/>
                        </a:rPr>
                        <a:t>XXXV</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smtClean="0">
                          <a:effectLst/>
                          <a:latin typeface="Calibri"/>
                          <a:ea typeface="Calibri"/>
                          <a:cs typeface="Times New Roman"/>
                        </a:rPr>
                        <a:t>METEPEC</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smtClean="0">
                          <a:effectLst/>
                          <a:latin typeface="Calibri"/>
                          <a:ea typeface="Calibri"/>
                          <a:cs typeface="Times New Roman"/>
                        </a:rPr>
                        <a:t>METEPEC</a:t>
                      </a:r>
                      <a:endParaRPr lang="es-MX" sz="1000" dirty="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a:effectLst/>
                        </a:rPr>
                        <a:t>XXXVII</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TLALNEPANTLA (PARTE)</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TLALNEPANTLA</a:t>
                      </a:r>
                      <a:endParaRPr lang="es-MX" sz="1000" dirty="0">
                        <a:effectLst/>
                        <a:latin typeface="Calibri"/>
                        <a:ea typeface="Calibri"/>
                        <a:cs typeface="Times New Roman"/>
                      </a:endParaRPr>
                    </a:p>
                  </a:txBody>
                  <a:tcPr marL="67084" marR="67084" marT="0" marB="0" anchor="ctr"/>
                </a:tc>
              </a:tr>
              <a:tr h="252000">
                <a:tc rowSpan="2">
                  <a:txBody>
                    <a:bodyPr/>
                    <a:lstStyle/>
                    <a:p>
                      <a:pPr algn="ctr">
                        <a:lnSpc>
                          <a:spcPct val="115000"/>
                        </a:lnSpc>
                        <a:spcAft>
                          <a:spcPts val="0"/>
                        </a:spcAft>
                      </a:pPr>
                      <a:r>
                        <a:rPr lang="es-MX" sz="1000" b="0" dirty="0" smtClean="0">
                          <a:effectLst/>
                          <a:latin typeface="Calibri"/>
                          <a:ea typeface="Calibri"/>
                          <a:cs typeface="Times New Roman"/>
                        </a:rPr>
                        <a:t>XXXVIII</a:t>
                      </a:r>
                      <a:endParaRPr lang="es-MX" sz="1000" b="0" dirty="0">
                        <a:effectLst/>
                        <a:latin typeface="Calibri"/>
                        <a:ea typeface="Calibri"/>
                        <a:cs typeface="Times New Roman"/>
                      </a:endParaRPr>
                    </a:p>
                  </a:txBody>
                  <a:tcPr marL="67084" marR="67084" marT="0" marB="0" anchor="ctr"/>
                </a:tc>
                <a:tc rowSpan="2">
                  <a:txBody>
                    <a:bodyPr/>
                    <a:lstStyle/>
                    <a:p>
                      <a:pPr algn="ctr">
                        <a:lnSpc>
                          <a:spcPct val="115000"/>
                        </a:lnSpc>
                        <a:spcAft>
                          <a:spcPts val="0"/>
                        </a:spcAft>
                      </a:pPr>
                      <a:r>
                        <a:rPr lang="es-MX" sz="1000" dirty="0" smtClean="0">
                          <a:effectLst/>
                          <a:latin typeface="Calibri"/>
                          <a:ea typeface="Calibri"/>
                          <a:cs typeface="Times New Roman"/>
                        </a:rPr>
                        <a:t>COACALCO</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smtClean="0">
                          <a:effectLst/>
                          <a:latin typeface="Calibri"/>
                          <a:ea typeface="Calibri"/>
                          <a:cs typeface="Times New Roman"/>
                        </a:rPr>
                        <a:t>COACALCO </a:t>
                      </a:r>
                    </a:p>
                  </a:txBody>
                  <a:tcPr marL="67084" marR="67084" marT="0" marB="0" anchor="ctr"/>
                </a:tc>
              </a:tr>
              <a:tr h="252000">
                <a:tc vMerge="1">
                  <a:txBody>
                    <a:bodyPr/>
                    <a:lstStyle/>
                    <a:p>
                      <a:pPr algn="ctr">
                        <a:lnSpc>
                          <a:spcPct val="115000"/>
                        </a:lnSpc>
                        <a:spcAft>
                          <a:spcPts val="0"/>
                        </a:spcAft>
                      </a:pPr>
                      <a:endParaRPr lang="es-MX" sz="1000" b="0" dirty="0">
                        <a:effectLst/>
                        <a:latin typeface="Calibri"/>
                        <a:ea typeface="Calibri"/>
                        <a:cs typeface="Times New Roman"/>
                      </a:endParaRPr>
                    </a:p>
                  </a:txBody>
                  <a:tcPr marL="67084" marR="67084" marT="0" marB="0" anchor="ctr"/>
                </a:tc>
                <a:tc vMerge="1">
                  <a:txBody>
                    <a:bodyPr/>
                    <a:lstStyle/>
                    <a:p>
                      <a:pPr algn="ctr">
                        <a:lnSpc>
                          <a:spcPct val="115000"/>
                        </a:lnSpc>
                        <a:spcAft>
                          <a:spcPts val="0"/>
                        </a:spcAft>
                      </a:pP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smtClean="0">
                          <a:effectLst/>
                          <a:latin typeface="Calibri"/>
                          <a:ea typeface="Calibri"/>
                          <a:cs typeface="Times New Roman"/>
                        </a:rPr>
                        <a:t>TULTITLÁN</a:t>
                      </a:r>
                    </a:p>
                  </a:txBody>
                  <a:tcPr marL="67084" marR="67084" marT="0" marB="0" anchor="ctr"/>
                </a:tc>
              </a:tr>
              <a:tr h="252000">
                <a:tc>
                  <a:txBody>
                    <a:bodyPr/>
                    <a:lstStyle/>
                    <a:p>
                      <a:pPr algn="ctr">
                        <a:lnSpc>
                          <a:spcPct val="115000"/>
                        </a:lnSpc>
                        <a:spcAft>
                          <a:spcPts val="0"/>
                        </a:spcAft>
                      </a:pPr>
                      <a:r>
                        <a:rPr lang="es-MX" sz="1000" b="0" dirty="0">
                          <a:effectLst/>
                        </a:rPr>
                        <a:t>XL</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IXTAPALUCA</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IXTAPALUCA</a:t>
                      </a:r>
                      <a:endParaRPr lang="es-MX" sz="1000" dirty="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a:effectLst/>
                        </a:rPr>
                        <a:t>XLII</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ECATEPEC (PARTE)</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ECATEPEC</a:t>
                      </a:r>
                      <a:endParaRPr lang="es-MX" sz="1000" dirty="0">
                        <a:effectLst/>
                        <a:latin typeface="Calibri"/>
                        <a:ea typeface="Calibri"/>
                        <a:cs typeface="Times New Roman"/>
                      </a:endParaRPr>
                    </a:p>
                  </a:txBody>
                  <a:tcPr marL="67084" marR="67084" marT="0" marB="0" anchor="ctr"/>
                </a:tc>
              </a:tr>
              <a:tr h="252000">
                <a:tc>
                  <a:txBody>
                    <a:bodyPr/>
                    <a:lstStyle/>
                    <a:p>
                      <a:pPr algn="ctr">
                        <a:lnSpc>
                          <a:spcPct val="115000"/>
                        </a:lnSpc>
                        <a:spcAft>
                          <a:spcPts val="0"/>
                        </a:spcAft>
                      </a:pPr>
                      <a:r>
                        <a:rPr lang="es-MX" sz="1000" b="0" dirty="0">
                          <a:effectLst/>
                        </a:rPr>
                        <a:t>XLIII</a:t>
                      </a:r>
                      <a:endParaRPr lang="es-MX" sz="1000" b="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CUAUTITLÁN IZCALLI</a:t>
                      </a:r>
                      <a:endParaRPr lang="es-MX" sz="1000" dirty="0">
                        <a:effectLst/>
                        <a:latin typeface="Calibri"/>
                        <a:ea typeface="Calibri"/>
                        <a:cs typeface="Times New Roman"/>
                      </a:endParaRPr>
                    </a:p>
                  </a:txBody>
                  <a:tcPr marL="67084" marR="67084" marT="0" marB="0" anchor="ctr"/>
                </a:tc>
                <a:tc>
                  <a:txBody>
                    <a:bodyPr/>
                    <a:lstStyle/>
                    <a:p>
                      <a:pPr algn="ctr">
                        <a:lnSpc>
                          <a:spcPct val="115000"/>
                        </a:lnSpc>
                        <a:spcAft>
                          <a:spcPts val="0"/>
                        </a:spcAft>
                      </a:pPr>
                      <a:r>
                        <a:rPr lang="es-MX" sz="1000" dirty="0">
                          <a:effectLst/>
                        </a:rPr>
                        <a:t>CUAUTITLÁN IZCALLI</a:t>
                      </a:r>
                      <a:endParaRPr lang="es-MX" sz="1000" dirty="0">
                        <a:effectLst/>
                        <a:latin typeface="Calibri"/>
                        <a:ea typeface="Calibri"/>
                        <a:cs typeface="Times New Roman"/>
                      </a:endParaRPr>
                    </a:p>
                  </a:txBody>
                  <a:tcPr marL="67084" marR="67084" marT="0" marB="0" anchor="ctr"/>
                </a:tc>
              </a:tr>
            </a:tbl>
          </a:graphicData>
        </a:graphic>
      </p:graphicFrame>
    </p:spTree>
    <p:extLst>
      <p:ext uri="{BB962C8B-B14F-4D97-AF65-F5344CB8AC3E}">
        <p14:creationId xmlns:p14="http://schemas.microsoft.com/office/powerpoint/2010/main" val="14070538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20D6E517-63DE-40F7-8A96-349C0B2C951D}" type="slidenum">
              <a:rPr lang="es-ES" smtClean="0">
                <a:solidFill>
                  <a:schemeClr val="bg1"/>
                </a:solidFill>
              </a:rPr>
              <a:pPr eaLnBrk="1" hangingPunct="1"/>
              <a:t>8</a:t>
            </a:fld>
            <a:endParaRPr lang="es-ES" dirty="0" smtClean="0">
              <a:solidFill>
                <a:schemeClr val="bg1"/>
              </a:solidFill>
            </a:endParaRPr>
          </a:p>
        </p:txBody>
      </p:sp>
      <p:sp>
        <p:nvSpPr>
          <p:cNvPr id="9219" name="Rectangle 2"/>
          <p:cNvSpPr>
            <a:spLocks noGrp="1" noChangeArrowheads="1"/>
          </p:cNvSpPr>
          <p:nvPr>
            <p:ph type="title"/>
          </p:nvPr>
        </p:nvSpPr>
        <p:spPr>
          <a:xfrm>
            <a:off x="468313" y="414338"/>
            <a:ext cx="8229600" cy="1143000"/>
          </a:xfrm>
        </p:spPr>
        <p:txBody>
          <a:bodyPr>
            <a:normAutofit/>
          </a:bodyPr>
          <a:lstStyle/>
          <a:p>
            <a:pPr marL="1117600" indent="-1117600"/>
            <a:r>
              <a:rPr lang="es-MX" b="1" dirty="0">
                <a:solidFill>
                  <a:schemeClr val="accent4">
                    <a:lumMod val="75000"/>
                  </a:schemeClr>
                </a:solidFill>
                <a:effectLst>
                  <a:glow rad="63500">
                    <a:schemeClr val="accent4">
                      <a:satMod val="175000"/>
                      <a:alpha val="40000"/>
                    </a:schemeClr>
                  </a:glow>
                </a:effectLst>
              </a:rPr>
              <a:t>II. Fundamento</a:t>
            </a:r>
            <a:endParaRPr lang="es-ES" b="1" dirty="0">
              <a:solidFill>
                <a:schemeClr val="accent4">
                  <a:lumMod val="75000"/>
                </a:schemeClr>
              </a:solidFill>
              <a:effectLst>
                <a:glow rad="63500">
                  <a:schemeClr val="accent4">
                    <a:satMod val="175000"/>
                    <a:alpha val="40000"/>
                  </a:schemeClr>
                </a:glow>
              </a:effectLst>
            </a:endParaRPr>
          </a:p>
        </p:txBody>
      </p:sp>
      <p:sp>
        <p:nvSpPr>
          <p:cNvPr id="9220" name="Rectangle 3"/>
          <p:cNvSpPr>
            <a:spLocks noGrp="1" noChangeArrowheads="1"/>
          </p:cNvSpPr>
          <p:nvPr>
            <p:ph type="body" idx="1"/>
          </p:nvPr>
        </p:nvSpPr>
        <p:spPr>
          <a:xfrm>
            <a:off x="468313" y="1557338"/>
            <a:ext cx="8229600" cy="4157662"/>
          </a:xfrm>
        </p:spPr>
        <p:txBody>
          <a:bodyPr/>
          <a:lstStyle/>
          <a:p>
            <a:pPr algn="just">
              <a:lnSpc>
                <a:spcPct val="80000"/>
              </a:lnSpc>
              <a:buClr>
                <a:schemeClr val="accent4">
                  <a:lumMod val="50000"/>
                </a:schemeClr>
              </a:buClr>
              <a:buFont typeface="Arial" pitchFamily="34" charset="0"/>
              <a:buChar char="•"/>
            </a:pPr>
            <a:r>
              <a:rPr lang="es-MX" sz="2300" dirty="0" smtClean="0">
                <a:solidFill>
                  <a:schemeClr val="accent4">
                    <a:lumMod val="50000"/>
                  </a:schemeClr>
                </a:solidFill>
              </a:rPr>
              <a:t>Artículo 162 del Código Electoral del Estado de México.</a:t>
            </a:r>
          </a:p>
          <a:p>
            <a:pPr algn="just">
              <a:lnSpc>
                <a:spcPct val="80000"/>
              </a:lnSpc>
              <a:buFontTx/>
              <a:buNone/>
            </a:pPr>
            <a:endParaRPr lang="es-ES" sz="2300" dirty="0" smtClean="0">
              <a:solidFill>
                <a:schemeClr val="accent4">
                  <a:lumMod val="50000"/>
                </a:schemeClr>
              </a:solidFill>
            </a:endParaRPr>
          </a:p>
          <a:p>
            <a:pPr algn="just">
              <a:lnSpc>
                <a:spcPct val="80000"/>
              </a:lnSpc>
              <a:buClr>
                <a:schemeClr val="accent4">
                  <a:lumMod val="50000"/>
                </a:schemeClr>
              </a:buClr>
            </a:pPr>
            <a:r>
              <a:rPr lang="es-MX" sz="2300" dirty="0" smtClean="0">
                <a:solidFill>
                  <a:schemeClr val="accent4">
                    <a:lumMod val="50000"/>
                  </a:schemeClr>
                </a:solidFill>
              </a:rPr>
              <a:t>Acuerdo No. IEEM/CG/61/2010 aprobado por el Consejo General el 30 de diciembre de 2010 respecto de los Lineamientos de Monitoreo a Medios de Comunicación Electrónicos, Impresos y Alternos, en sus artículos 5, 8, 11, 23 y 38.</a:t>
            </a:r>
          </a:p>
          <a:p>
            <a:pPr algn="just">
              <a:lnSpc>
                <a:spcPct val="80000"/>
              </a:lnSpc>
              <a:buFontTx/>
              <a:buNone/>
            </a:pPr>
            <a:endParaRPr lang="es-ES" sz="2300" dirty="0" smtClean="0">
              <a:solidFill>
                <a:schemeClr val="accent4">
                  <a:lumMod val="50000"/>
                </a:schemeClr>
              </a:solidFill>
            </a:endParaRPr>
          </a:p>
          <a:p>
            <a:pPr algn="just">
              <a:lnSpc>
                <a:spcPct val="80000"/>
              </a:lnSpc>
              <a:buClr>
                <a:schemeClr val="accent4">
                  <a:lumMod val="50000"/>
                </a:schemeClr>
              </a:buClr>
            </a:pPr>
            <a:r>
              <a:rPr lang="es-ES" sz="2300" dirty="0" smtClean="0">
                <a:solidFill>
                  <a:schemeClr val="accent4">
                    <a:lumMod val="50000"/>
                  </a:schemeClr>
                </a:solidFill>
              </a:rPr>
              <a:t>Acuerdo No. IEEM/CG/22/2011 aprobado por el Consejo General el 28 de febrero del presente año respecto del Manual de Procedimientos para el Monitoreo a Medios de Comunicación Electrónicos, Impresos, Internet y Cine, para el periodo de Precampañas, Intercampañas y Campañas Electorales.</a:t>
            </a:r>
          </a:p>
        </p:txBody>
      </p:sp>
    </p:spTree>
    <p:extLst>
      <p:ext uri="{BB962C8B-B14F-4D97-AF65-F5344CB8AC3E}">
        <p14:creationId xmlns:p14="http://schemas.microsoft.com/office/powerpoint/2010/main" val="3728891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Geneva" charset="-128"/>
              </a:defRPr>
            </a:lvl1pPr>
            <a:lvl2pPr marL="742950" indent="-285750" eaLnBrk="0" hangingPunct="0">
              <a:defRPr>
                <a:solidFill>
                  <a:schemeClr val="tx1"/>
                </a:solidFill>
                <a:latin typeface="Arial" charset="0"/>
                <a:ea typeface="Geneva" charset="-128"/>
              </a:defRPr>
            </a:lvl2pPr>
            <a:lvl3pPr marL="1143000" indent="-228600" eaLnBrk="0" hangingPunct="0">
              <a:defRPr>
                <a:solidFill>
                  <a:schemeClr val="tx1"/>
                </a:solidFill>
                <a:latin typeface="Arial" charset="0"/>
                <a:ea typeface="Geneva" charset="-128"/>
              </a:defRPr>
            </a:lvl3pPr>
            <a:lvl4pPr marL="1600200" indent="-228600" eaLnBrk="0" hangingPunct="0">
              <a:defRPr>
                <a:solidFill>
                  <a:schemeClr val="tx1"/>
                </a:solidFill>
                <a:latin typeface="Arial" charset="0"/>
                <a:ea typeface="Geneva" charset="-128"/>
              </a:defRPr>
            </a:lvl4pPr>
            <a:lvl5pPr marL="2057400" indent="-228600" eaLnBrk="0" hangingPunct="0">
              <a:defRPr>
                <a:solidFill>
                  <a:schemeClr val="tx1"/>
                </a:solidFill>
                <a:latin typeface="Arial" charset="0"/>
                <a:ea typeface="Geneva" charset="-128"/>
              </a:defRPr>
            </a:lvl5pPr>
            <a:lvl6pPr marL="2514600" indent="-228600" eaLnBrk="0" fontAlgn="base" hangingPunct="0">
              <a:spcBef>
                <a:spcPct val="0"/>
              </a:spcBef>
              <a:spcAft>
                <a:spcPct val="0"/>
              </a:spcAft>
              <a:defRPr>
                <a:solidFill>
                  <a:schemeClr val="tx1"/>
                </a:solidFill>
                <a:latin typeface="Arial" charset="0"/>
                <a:ea typeface="Geneva" charset="-128"/>
              </a:defRPr>
            </a:lvl6pPr>
            <a:lvl7pPr marL="2971800" indent="-228600" eaLnBrk="0" fontAlgn="base" hangingPunct="0">
              <a:spcBef>
                <a:spcPct val="0"/>
              </a:spcBef>
              <a:spcAft>
                <a:spcPct val="0"/>
              </a:spcAft>
              <a:defRPr>
                <a:solidFill>
                  <a:schemeClr val="tx1"/>
                </a:solidFill>
                <a:latin typeface="Arial" charset="0"/>
                <a:ea typeface="Geneva" charset="-128"/>
              </a:defRPr>
            </a:lvl7pPr>
            <a:lvl8pPr marL="3429000" indent="-228600" eaLnBrk="0" fontAlgn="base" hangingPunct="0">
              <a:spcBef>
                <a:spcPct val="0"/>
              </a:spcBef>
              <a:spcAft>
                <a:spcPct val="0"/>
              </a:spcAft>
              <a:defRPr>
                <a:solidFill>
                  <a:schemeClr val="tx1"/>
                </a:solidFill>
                <a:latin typeface="Arial" charset="0"/>
                <a:ea typeface="Geneva" charset="-128"/>
              </a:defRPr>
            </a:lvl8pPr>
            <a:lvl9pPr marL="3886200" indent="-228600" eaLnBrk="0" fontAlgn="base" hangingPunct="0">
              <a:spcBef>
                <a:spcPct val="0"/>
              </a:spcBef>
              <a:spcAft>
                <a:spcPct val="0"/>
              </a:spcAft>
              <a:defRPr>
                <a:solidFill>
                  <a:schemeClr val="tx1"/>
                </a:solidFill>
                <a:latin typeface="Arial" charset="0"/>
                <a:ea typeface="Geneva" charset="-128"/>
              </a:defRPr>
            </a:lvl9pPr>
          </a:lstStyle>
          <a:p>
            <a:pPr eaLnBrk="1" hangingPunct="1"/>
            <a:fld id="{D491B6F8-3365-48E1-A41D-B43426116CFE}" type="slidenum">
              <a:rPr lang="es-ES" smtClean="0">
                <a:solidFill>
                  <a:schemeClr val="bg1"/>
                </a:solidFill>
              </a:rPr>
              <a:pPr eaLnBrk="1" hangingPunct="1"/>
              <a:t>9</a:t>
            </a:fld>
            <a:endParaRPr lang="es-ES" dirty="0" smtClean="0">
              <a:solidFill>
                <a:schemeClr val="bg1"/>
              </a:solidFill>
            </a:endParaRPr>
          </a:p>
        </p:txBody>
      </p:sp>
      <p:sp>
        <p:nvSpPr>
          <p:cNvPr id="10243" name="Rectangle 2"/>
          <p:cNvSpPr>
            <a:spLocks noGrp="1" noChangeArrowheads="1"/>
          </p:cNvSpPr>
          <p:nvPr>
            <p:ph type="title"/>
          </p:nvPr>
        </p:nvSpPr>
        <p:spPr>
          <a:xfrm>
            <a:off x="457200" y="561087"/>
            <a:ext cx="8229600" cy="922337"/>
          </a:xfrm>
        </p:spPr>
        <p:txBody>
          <a:bodyPr>
            <a:normAutofit/>
          </a:bodyPr>
          <a:lstStyle/>
          <a:p>
            <a:pPr marL="1117600" indent="-1117600"/>
            <a:r>
              <a:rPr lang="es-MX" b="1" dirty="0">
                <a:solidFill>
                  <a:schemeClr val="accent4">
                    <a:lumMod val="75000"/>
                  </a:schemeClr>
                </a:solidFill>
                <a:effectLst>
                  <a:glow rad="63500">
                    <a:schemeClr val="accent4">
                      <a:satMod val="175000"/>
                      <a:alpha val="40000"/>
                    </a:schemeClr>
                  </a:glow>
                </a:effectLst>
              </a:rPr>
              <a:t>III. Antecedentes</a:t>
            </a:r>
            <a:endParaRPr lang="es-ES" b="1" dirty="0">
              <a:solidFill>
                <a:schemeClr val="accent4">
                  <a:lumMod val="75000"/>
                </a:schemeClr>
              </a:solidFill>
              <a:effectLst>
                <a:glow rad="63500">
                  <a:schemeClr val="accent4">
                    <a:satMod val="175000"/>
                    <a:alpha val="40000"/>
                  </a:schemeClr>
                </a:glow>
              </a:effectLst>
            </a:endParaRPr>
          </a:p>
        </p:txBody>
      </p:sp>
      <p:sp>
        <p:nvSpPr>
          <p:cNvPr id="10244" name="Rectangle 3"/>
          <p:cNvSpPr>
            <a:spLocks noGrp="1" noChangeArrowheads="1"/>
          </p:cNvSpPr>
          <p:nvPr>
            <p:ph type="body" idx="1"/>
          </p:nvPr>
        </p:nvSpPr>
        <p:spPr>
          <a:xfrm>
            <a:off x="684213" y="1584897"/>
            <a:ext cx="7777162" cy="3435159"/>
          </a:xfrm>
        </p:spPr>
        <p:txBody>
          <a:bodyPr>
            <a:normAutofit fontScale="92500" lnSpcReduction="10000"/>
          </a:bodyPr>
          <a:lstStyle/>
          <a:p>
            <a:pPr marL="0" indent="14288" algn="just">
              <a:lnSpc>
                <a:spcPct val="80000"/>
              </a:lnSpc>
              <a:buFontTx/>
              <a:buNone/>
            </a:pPr>
            <a:r>
              <a:rPr lang="es-MX" sz="2200" dirty="0" smtClean="0">
                <a:solidFill>
                  <a:schemeClr val="accent4">
                    <a:lumMod val="50000"/>
                  </a:schemeClr>
                </a:solidFill>
              </a:rPr>
              <a:t>Con el apoyo de los Coordinadores de Monitoreo, se actualizó el catálogo de complejos cinematográficos a través del cual se elaboraron los calendarios para que al personal se le designara el día y el complejo a monitorear.</a:t>
            </a:r>
          </a:p>
          <a:p>
            <a:pPr marL="0" indent="14288" algn="just">
              <a:lnSpc>
                <a:spcPct val="80000"/>
              </a:lnSpc>
              <a:buFontTx/>
              <a:buNone/>
            </a:pPr>
            <a:endParaRPr lang="es-MX" sz="2200" dirty="0">
              <a:solidFill>
                <a:schemeClr val="accent4">
                  <a:lumMod val="50000"/>
                </a:schemeClr>
              </a:solidFill>
            </a:endParaRPr>
          </a:p>
          <a:p>
            <a:pPr marL="0" indent="14288" algn="just">
              <a:lnSpc>
                <a:spcPct val="80000"/>
              </a:lnSpc>
              <a:buFontTx/>
              <a:buNone/>
            </a:pPr>
            <a:r>
              <a:rPr lang="es-MX" sz="2200" dirty="0" smtClean="0">
                <a:solidFill>
                  <a:schemeClr val="accent4">
                    <a:lumMod val="50000"/>
                  </a:schemeClr>
                </a:solidFill>
              </a:rPr>
              <a:t>Durante el periodo de Precampañas e </a:t>
            </a:r>
            <a:r>
              <a:rPr lang="es-MX" sz="2200" dirty="0" err="1" smtClean="0">
                <a:solidFill>
                  <a:schemeClr val="accent4">
                    <a:lumMod val="50000"/>
                  </a:schemeClr>
                </a:solidFill>
              </a:rPr>
              <a:t>Intercampañas</a:t>
            </a:r>
            <a:r>
              <a:rPr lang="es-MX" sz="2200" dirty="0" smtClean="0">
                <a:solidFill>
                  <a:schemeClr val="accent4">
                    <a:lumMod val="50000"/>
                  </a:schemeClr>
                </a:solidFill>
              </a:rPr>
              <a:t> 2011, sólo se consideraron los complejos cinematográficos de los 9 Distritos Electorales de la muestra representativa, en los cuales se observó una cantidad mínima de mansajes propagandísticos.</a:t>
            </a:r>
          </a:p>
          <a:p>
            <a:pPr marL="0" indent="14288" algn="just">
              <a:lnSpc>
                <a:spcPct val="80000"/>
              </a:lnSpc>
              <a:buFontTx/>
              <a:buNone/>
            </a:pPr>
            <a:endParaRPr lang="es-MX" sz="2200" dirty="0">
              <a:solidFill>
                <a:schemeClr val="accent4">
                  <a:lumMod val="50000"/>
                </a:schemeClr>
              </a:solidFill>
            </a:endParaRPr>
          </a:p>
          <a:p>
            <a:pPr marL="0" indent="14288" algn="just">
              <a:lnSpc>
                <a:spcPct val="80000"/>
              </a:lnSpc>
              <a:buFontTx/>
              <a:buNone/>
            </a:pPr>
            <a:r>
              <a:rPr lang="es-MX" sz="2200" dirty="0" smtClean="0">
                <a:solidFill>
                  <a:schemeClr val="accent4">
                    <a:lumMod val="50000"/>
                  </a:schemeClr>
                </a:solidFill>
              </a:rPr>
              <a:t>Para el periodo de Campañas Electorales se tomaron en cuenta los complejos cinematográficos existentes en la entidad, en los cuales se llevó a cabo un monitoreo aleatorio en las diferentes salas de cine.</a:t>
            </a:r>
            <a:endParaRPr lang="es-ES" sz="2200" dirty="0" smtClean="0">
              <a:solidFill>
                <a:schemeClr val="accent4">
                  <a:lumMod val="50000"/>
                </a:schemeClr>
              </a:solidFill>
            </a:endParaRPr>
          </a:p>
        </p:txBody>
      </p:sp>
    </p:spTree>
    <p:extLst>
      <p:ext uri="{BB962C8B-B14F-4D97-AF65-F5344CB8AC3E}">
        <p14:creationId xmlns:p14="http://schemas.microsoft.com/office/powerpoint/2010/main" val="236869900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11640</TotalTime>
  <Words>5839</Words>
  <Application>Microsoft Office PowerPoint</Application>
  <PresentationFormat>Presentación en pantalla (4:3)</PresentationFormat>
  <Paragraphs>2453</Paragraphs>
  <Slides>31</Slides>
  <Notes>2</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Tema de Office</vt:lpstr>
      <vt:lpstr>Presentación de PowerPoint</vt:lpstr>
      <vt:lpstr>2011    INFORME FINAL 17 de marzo al 3 de julio    COMISIÓN DE ACCESO A MEDIOS,  PROPAGANDA Y DIFUSIÓN   Secretaría Técnica</vt:lpstr>
      <vt:lpstr>MONITOREO EN SALAS DE CINE</vt:lpstr>
      <vt:lpstr>Presentación de PowerPoint</vt:lpstr>
      <vt:lpstr>I. Introducción</vt:lpstr>
      <vt:lpstr>Presentación de PowerPoint</vt:lpstr>
      <vt:lpstr>Cuadro No. 1- Distritos Electorales y Municipios que se consideraron para el monitoreo en cine durante el Proceso Electoral 2011, de acuerdo a la existencia de Complejos Cinematográficos en la Entidad.</vt:lpstr>
      <vt:lpstr>II. Fundamento</vt:lpstr>
      <vt:lpstr>III. Antecedentes</vt:lpstr>
      <vt:lpstr>IV. Periodo que comprende el presente informe</vt:lpstr>
      <vt:lpstr>V. Objetivo general </vt:lpstr>
      <vt:lpstr>VI. Objetivos específicos</vt:lpstr>
      <vt:lpstr>VII. Alcances</vt:lpstr>
      <vt:lpstr>VIII. Procedimiento para el monitoreo en cine</vt:lpstr>
      <vt:lpstr>Presentación de PowerPoint</vt:lpstr>
      <vt:lpstr>Presentación de PowerPoint</vt:lpstr>
      <vt:lpstr>IX. Resultados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Anexo</vt:lpstr>
    </vt:vector>
  </TitlesOfParts>
  <Company>Instituto Electoral del Estado de México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Mauro García</dc:creator>
  <cp:lastModifiedBy>IEEM</cp:lastModifiedBy>
  <cp:revision>231</cp:revision>
  <cp:lastPrinted>2011-07-06T17:02:38Z</cp:lastPrinted>
  <dcterms:created xsi:type="dcterms:W3CDTF">2011-05-27T01:36:17Z</dcterms:created>
  <dcterms:modified xsi:type="dcterms:W3CDTF">2014-11-29T17:40:16Z</dcterms:modified>
</cp:coreProperties>
</file>