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301" r:id="rId9"/>
    <p:sldId id="302" r:id="rId10"/>
    <p:sldId id="303" r:id="rId11"/>
    <p:sldId id="304" r:id="rId12"/>
    <p:sldId id="30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18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34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0761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559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519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68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271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65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0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773738"/>
            <a:ext cx="10572000" cy="2971051"/>
          </a:xfrm>
        </p:spPr>
        <p:txBody>
          <a:bodyPr/>
          <a:lstStyle/>
          <a:p>
            <a:pPr algn="ctr"/>
            <a:r>
              <a:rPr lang="es-MX" dirty="0" smtClean="0"/>
              <a:t>Proyecto Final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55035"/>
          </a:xfrm>
        </p:spPr>
        <p:txBody>
          <a:bodyPr>
            <a:normAutofit/>
          </a:bodyPr>
          <a:lstStyle/>
          <a:p>
            <a:r>
              <a:rPr lang="es-MX" dirty="0"/>
              <a:t>Por: Ana Daniela Pérez Ortega</a:t>
            </a:r>
          </a:p>
          <a:p>
            <a:r>
              <a:rPr lang="es-MX" dirty="0"/>
              <a:t>        Viridiana Martínez Pérez</a:t>
            </a:r>
          </a:p>
          <a:p>
            <a:r>
              <a:rPr lang="es-MX" dirty="0"/>
              <a:t>        Diana Tello Verona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225679" cy="3599316"/>
          </a:xfrm>
        </p:spPr>
        <p:txBody>
          <a:bodyPr/>
          <a:lstStyle/>
          <a:p>
            <a:pPr algn="just"/>
            <a:r>
              <a:rPr lang="es-MX" dirty="0" smtClean="0"/>
              <a:t>Grandes marcas alrededor del mundo utilizan un sistema de publicidad muy bien organizado, que ha proporcionado la venta de sus productos, consideran varios aspectos:</a:t>
            </a:r>
          </a:p>
          <a:p>
            <a:pPr lvl="1" algn="just"/>
            <a:r>
              <a:rPr lang="es-MX" dirty="0" smtClean="0"/>
              <a:t>Publicidad (anuncios, comerciales, redes sociales).</a:t>
            </a:r>
          </a:p>
          <a:p>
            <a:pPr lvl="1" algn="just"/>
            <a:r>
              <a:rPr lang="es-MX" dirty="0" smtClean="0"/>
              <a:t>Envase</a:t>
            </a:r>
          </a:p>
          <a:p>
            <a:pPr lvl="1" algn="just"/>
            <a:r>
              <a:rPr lang="es-MX" dirty="0" smtClean="0"/>
              <a:t>Calidad de servicio</a:t>
            </a:r>
          </a:p>
          <a:p>
            <a:pPr lvl="1" algn="just"/>
            <a:r>
              <a:rPr lang="es-MX" dirty="0" smtClean="0"/>
              <a:t>Catálogos de venta.</a:t>
            </a:r>
          </a:p>
          <a:p>
            <a:pPr marL="457200" lvl="1" indent="0" algn="just">
              <a:buNone/>
            </a:pPr>
            <a:r>
              <a:rPr lang="es-MX" dirty="0" smtClean="0"/>
              <a:t>En nuestro caso nuestro artesano si cuenta con una buena interacción con los clientes, cuentan con un catalogo de servicios, y si bien tienen paginas en redes sociales, no cuentan con envases para sus piezas que realce aun mas su producto.</a:t>
            </a:r>
          </a:p>
          <a:p>
            <a:pPr algn="just"/>
            <a:endParaRPr lang="en-US" dirty="0"/>
          </a:p>
        </p:txBody>
      </p:sp>
      <p:pic>
        <p:nvPicPr>
          <p:cNvPr id="3074" name="Picture 2" descr="Resultado de imagen para arbol de la vi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625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466896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5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0871" y="3293314"/>
            <a:ext cx="7433666" cy="22771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Nuestra propuesta fue crear un diseño de envase que resalte y se adapte a las artesanías, que sea elegante, y deje al consumidor entusiasmado con la idea de adquirir artesanías, que no solo reflejan en ella calidad, sello personal y originalidad, sino también encuentre minuciosidad en todos los aspectos que la conllevan. </a:t>
            </a:r>
          </a:p>
          <a:p>
            <a:pPr marL="0" indent="0" algn="just">
              <a:buNone/>
            </a:pPr>
            <a:r>
              <a:rPr lang="es-MX" dirty="0" smtClean="0"/>
              <a:t>Además de crear una tarjeta de agradecimiento por la adquisición de las artesanías y una tarjeta de contacto personalizada para el artesano </a:t>
            </a:r>
            <a:endParaRPr lang="en-US" dirty="0"/>
          </a:p>
        </p:txBody>
      </p:sp>
      <p:pic>
        <p:nvPicPr>
          <p:cNvPr id="2050" name="Picture 2" descr="Resultado de imagen para arbol de la vi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53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37" y="2426740"/>
            <a:ext cx="3532625" cy="35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5120" t="15917" r="12325" b="18133"/>
          <a:stretch/>
        </p:blipFill>
        <p:spPr bwMode="auto">
          <a:xfrm>
            <a:off x="483476" y="0"/>
            <a:ext cx="117085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63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8" t="22947" r="12325" b="10698"/>
          <a:stretch/>
        </p:blipFill>
        <p:spPr bwMode="auto">
          <a:xfrm>
            <a:off x="945931" y="0"/>
            <a:ext cx="101109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9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 la artesanía de mayor interés: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00" y="2295023"/>
            <a:ext cx="5270361" cy="4272031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Árbol de la Vida de 40 cm</a:t>
            </a:r>
          </a:p>
          <a:p>
            <a:pPr algn="just"/>
            <a:r>
              <a:rPr lang="es-MX" dirty="0"/>
              <a:t>Elaborado de barro cocido en horno de gas</a:t>
            </a:r>
          </a:p>
          <a:p>
            <a:pPr algn="just"/>
            <a:r>
              <a:rPr lang="es-MX" dirty="0"/>
              <a:t>Pigmentado con pinturas libres de plomo</a:t>
            </a:r>
          </a:p>
          <a:p>
            <a:pPr algn="just"/>
            <a:r>
              <a:rPr lang="es-MX" dirty="0"/>
              <a:t>Generalmente representando temas de aspecto cultural</a:t>
            </a:r>
          </a:p>
          <a:p>
            <a:pPr algn="just"/>
            <a:r>
              <a:rPr lang="es-MX" dirty="0"/>
              <a:t>Posee colores vibrantes</a:t>
            </a:r>
          </a:p>
          <a:p>
            <a:pPr algn="just"/>
            <a:r>
              <a:rPr lang="es-MX" dirty="0"/>
              <a:t>Alto detalle en los rasgos faciales o naturales.</a:t>
            </a:r>
          </a:p>
          <a:p>
            <a:pPr algn="just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7190509" y="2421082"/>
            <a:ext cx="4353791" cy="3875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A25D04B9-5C92-46A0-8047-F43EF8AD7A33">
            <a:hlinkClick r:id="" action="ppaction://media"/>
            <a:extLst>
              <a:ext uri="{FF2B5EF4-FFF2-40B4-BE49-F238E27FC236}">
                <a16:creationId xmlns:a16="http://schemas.microsoft.com/office/drawing/2014/main" id="{928343F2-1B25-42A1-80A8-6AAFB3E33F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0990" y="2969129"/>
            <a:ext cx="5052827" cy="27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Ubicación y Lugar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9655" y="3542399"/>
            <a:ext cx="3134276" cy="1135062"/>
          </a:xfrm>
        </p:spPr>
        <p:txBody>
          <a:bodyPr/>
          <a:lstStyle/>
          <a:p>
            <a:r>
              <a:rPr lang="es-MX" dirty="0"/>
              <a:t>5 de Mayo 200, San Mateo, 52140 Metepec, Edo.Méx.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55854" t="42001" r="8326" b="30776"/>
          <a:stretch/>
        </p:blipFill>
        <p:spPr>
          <a:xfrm>
            <a:off x="4594453" y="2350551"/>
            <a:ext cx="7353955" cy="42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Datos Generales del Artesano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5046" y="2816427"/>
            <a:ext cx="4685883" cy="363651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/>
              <a:t>Nombre del Artesano: Hilario Hernández Sánchez.</a:t>
            </a:r>
          </a:p>
          <a:p>
            <a:pPr algn="just"/>
            <a:r>
              <a:rPr lang="es-MX" dirty="0"/>
              <a:t>Edad: 38 años</a:t>
            </a:r>
          </a:p>
          <a:p>
            <a:pPr algn="just"/>
            <a:r>
              <a:rPr lang="es-MX" dirty="0"/>
              <a:t>Teléfono: 7225903240</a:t>
            </a:r>
          </a:p>
          <a:p>
            <a:pPr algn="just"/>
            <a:r>
              <a:rPr lang="es-MX" dirty="0"/>
              <a:t>Hijo del artesano Teobaldo Hernández</a:t>
            </a:r>
          </a:p>
          <a:p>
            <a:pPr algn="just"/>
            <a:r>
              <a:rPr lang="es-MX" dirty="0"/>
              <a:t>Perteneciente a la Sexta generación de artesanos en su familia</a:t>
            </a:r>
          </a:p>
          <a:p>
            <a:pPr algn="just"/>
            <a:r>
              <a:rPr lang="es-MX" dirty="0"/>
              <a:t>El tercer hermano de cinco hermanos (son siete las personas trabajando en el taller, todos familia)</a:t>
            </a:r>
          </a:p>
          <a:p>
            <a:pPr algn="just"/>
            <a:r>
              <a:rPr lang="es-MX" dirty="0"/>
              <a:t>Encargado de realizar principalmente el cuerpo y adornos del árbol de la vida (aunque cada miembro de la familia conoce cada una de las etapas)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810000" y="2467946"/>
            <a:ext cx="4353791" cy="3875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AB53A4-852E-493F-B177-00F9F2B88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06" b="34027"/>
          <a:stretch/>
        </p:blipFill>
        <p:spPr>
          <a:xfrm>
            <a:off x="809999" y="3096595"/>
            <a:ext cx="4353791" cy="24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20002" y="2972350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5400" dirty="0"/>
              <a:t>Materia</a:t>
            </a:r>
            <a:r>
              <a:rPr lang="es-MX" sz="6000" dirty="0"/>
              <a:t> </a:t>
            </a:r>
            <a:r>
              <a:rPr lang="es-MX" sz="5400" dirty="0"/>
              <a:t>Prima</a:t>
            </a:r>
            <a:endParaRPr lang="es-MX" sz="6000" dirty="0"/>
          </a:p>
        </p:txBody>
      </p:sp>
      <p:pic>
        <p:nvPicPr>
          <p:cNvPr id="6146" name="Picture 2" descr="Resultado de imagen para arboles de la vi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3" t="12590" r="13447" b="11980"/>
          <a:stretch/>
        </p:blipFill>
        <p:spPr bwMode="auto">
          <a:xfrm>
            <a:off x="0" y="38100"/>
            <a:ext cx="3429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 Prima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00" y="2549834"/>
            <a:ext cx="4108130" cy="3636511"/>
          </a:xfrm>
        </p:spPr>
        <p:txBody>
          <a:bodyPr/>
          <a:lstStyle/>
          <a:p>
            <a:pPr algn="just"/>
            <a:r>
              <a:rPr lang="es-MX" dirty="0"/>
              <a:t>Barro: Existen tres tipos de barro </a:t>
            </a:r>
            <a:r>
              <a:rPr lang="es-MX" dirty="0" smtClean="0"/>
              <a:t>negro, arenoso y rojizo, </a:t>
            </a:r>
            <a:r>
              <a:rPr lang="es-MX" dirty="0"/>
              <a:t>dependiendo de lo que se quiera lograr se puede conseguir mayor plasticidad o dureza.</a:t>
            </a:r>
          </a:p>
          <a:p>
            <a:pPr algn="just"/>
            <a:r>
              <a:rPr lang="es-MX" dirty="0"/>
              <a:t>Esta es comprada al Tecnológico, o a zonas de Calimaya.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774072" y="2317821"/>
            <a:ext cx="4353791" cy="4205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0AB755-B029-4A78-97D3-8482A77A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33798" r="22840" b="35278"/>
          <a:stretch/>
        </p:blipFill>
        <p:spPr>
          <a:xfrm>
            <a:off x="6774072" y="2549834"/>
            <a:ext cx="4353791" cy="3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 Prima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9121" y="3128821"/>
            <a:ext cx="4108130" cy="2295121"/>
          </a:xfrm>
        </p:spPr>
        <p:txBody>
          <a:bodyPr/>
          <a:lstStyle/>
          <a:p>
            <a:pPr algn="just"/>
            <a:r>
              <a:rPr lang="es-MX" dirty="0"/>
              <a:t>Flor de Tule: Mejor conocida como plumilla, la cual se produce en ríos y se deja secar, usada para dar consistencia al barro y una mejor compactación.</a:t>
            </a: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90" y="2147417"/>
            <a:ext cx="3188126" cy="42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Problematica</a:t>
            </a:r>
            <a:endParaRPr lang="es-MX" dirty="0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6" t="12374" b="15605"/>
          <a:stretch/>
        </p:blipFill>
        <p:spPr bwMode="auto">
          <a:xfrm>
            <a:off x="0" y="95249"/>
            <a:ext cx="382905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Problemática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978004"/>
            <a:ext cx="4059845" cy="29708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La mayor preocupación de nuestro artesano era que la artesanía se reconociera, que la gente le de el valor que amerita la elaboración de estas piezas de importancia nacional. </a:t>
            </a:r>
            <a:endParaRPr lang="es-MX" dirty="0"/>
          </a:p>
          <a:p>
            <a:pPr algn="just"/>
            <a:r>
              <a:rPr lang="es-MX" dirty="0" smtClean="0"/>
              <a:t>Que la sociedad reconozca el trabajo que conlleva la elaboración de estas piezas.</a:t>
            </a:r>
            <a:endParaRPr lang="en-US" dirty="0"/>
          </a:p>
        </p:txBody>
      </p:sp>
      <p:pic>
        <p:nvPicPr>
          <p:cNvPr id="1026" name="Picture 2" descr="Resultado de imagen para arbol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42" y="2809839"/>
            <a:ext cx="6530277" cy="32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3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3" id="{D6B2801A-8C98-4361-8BAC-E04B4F1E3F43}" vid="{FC99D9EE-712E-4115-9845-DF2472E30A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209</TotalTime>
  <Words>456</Words>
  <Application>Microsoft Office PowerPoint</Application>
  <PresentationFormat>Panorámica</PresentationFormat>
  <Paragraphs>41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Tema3</vt:lpstr>
      <vt:lpstr>Proyecto Final</vt:lpstr>
      <vt:lpstr>Características de la artesanía de mayor interés: </vt:lpstr>
      <vt:lpstr>Ubicación y Lugar de Trabajo</vt:lpstr>
      <vt:lpstr>Datos Generales del Artesano</vt:lpstr>
      <vt:lpstr>Presentación de PowerPoint</vt:lpstr>
      <vt:lpstr>Materia Prima</vt:lpstr>
      <vt:lpstr>Materia Prima</vt:lpstr>
      <vt:lpstr>Problematica</vt:lpstr>
      <vt:lpstr>Problemática</vt:lpstr>
      <vt:lpstr>Análisis</vt:lpstr>
      <vt:lpstr>Propuesta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Árbol de la Vida de 40 cm Pigmentado</dc:title>
  <dc:creator>Diana TV</dc:creator>
  <cp:lastModifiedBy>MIGUEL FRANCO</cp:lastModifiedBy>
  <cp:revision>27</cp:revision>
  <dcterms:created xsi:type="dcterms:W3CDTF">2017-10-01T07:19:51Z</dcterms:created>
  <dcterms:modified xsi:type="dcterms:W3CDTF">2017-12-01T20:14:41Z</dcterms:modified>
</cp:coreProperties>
</file>