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73" r:id="rId3"/>
    <p:sldId id="275" r:id="rId4"/>
    <p:sldId id="274" r:id="rId5"/>
    <p:sldId id="271" r:id="rId6"/>
    <p:sldId id="269" r:id="rId7"/>
    <p:sldId id="276" r:id="rId8"/>
    <p:sldId id="277" r:id="rId9"/>
    <p:sldId id="262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F71"/>
    <a:srgbClr val="D1FF4F"/>
    <a:srgbClr val="A8F52B"/>
    <a:srgbClr val="729A00"/>
    <a:srgbClr val="C0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85696" autoAdjust="0"/>
  </p:normalViewPr>
  <p:slideViewPr>
    <p:cSldViewPr snapToGrid="0">
      <p:cViewPr>
        <p:scale>
          <a:sx n="60" d="100"/>
          <a:sy n="60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Considere la posibilidad de hablar acerca 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Argentina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México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Marruecos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1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Considere la posibilidad de hablar acerca 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Técnicas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4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39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5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19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3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9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1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7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5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4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87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03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Resultado de imagen para artesania">
            <a:extLst>
              <a:ext uri="{FF2B5EF4-FFF2-40B4-BE49-F238E27FC236}">
                <a16:creationId xmlns:a16="http://schemas.microsoft.com/office/drawing/2014/main" id="{DBC69428-1D2B-408A-892A-6D9A549C4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12631" r="1913" b="5551"/>
          <a:stretch/>
        </p:blipFill>
        <p:spPr bwMode="auto">
          <a:xfrm>
            <a:off x="-201478" y="0"/>
            <a:ext cx="12188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2ABE3E9-5A2C-4121-8FEC-8E527F674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 dirty="0" err="1"/>
              <a:t>artesanía</a:t>
            </a:r>
            <a:endParaRPr lang="en-US"/>
          </a:p>
        </p:txBody>
      </p:sp>
      <p:sp>
        <p:nvSpPr>
          <p:cNvPr id="3" name="Content Placeholder 16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en-US" dirty="0"/>
              <a:t>Astrid Carrillo Escobar</a:t>
            </a:r>
          </a:p>
          <a:p>
            <a:r>
              <a:rPr lang="en-US" dirty="0"/>
              <a:t>Ana Leticia Cruz López</a:t>
            </a:r>
          </a:p>
          <a:p>
            <a:r>
              <a:rPr lang="en-US" dirty="0"/>
              <a:t>Oscar Salgado Aguilar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51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ACFF8607-D4B4-4820-A095-EAEE8DE52207}"/>
              </a:ext>
            </a:extLst>
          </p:cNvPr>
          <p:cNvSpPr/>
          <p:nvPr/>
        </p:nvSpPr>
        <p:spPr>
          <a:xfrm>
            <a:off x="5137374" y="668082"/>
            <a:ext cx="2409825" cy="1365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4" name="Picture 2" descr="Resultado de imagen para personas siluetas png">
            <a:extLst>
              <a:ext uri="{FF2B5EF4-FFF2-40B4-BE49-F238E27FC236}">
                <a16:creationId xmlns:a16="http://schemas.microsoft.com/office/drawing/2014/main" id="{90ABB3D1-FB24-4609-8CBD-060BD597A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1" t="-608" r="71551" b="17119"/>
          <a:stretch/>
        </p:blipFill>
        <p:spPr bwMode="auto">
          <a:xfrm>
            <a:off x="5454372" y="551082"/>
            <a:ext cx="684000" cy="1796953"/>
          </a:xfrm>
          <a:prstGeom prst="trapezoid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3EC257-1A66-41C5-B2A2-409ABF7CF508}"/>
              </a:ext>
            </a:extLst>
          </p:cNvPr>
          <p:cNvSpPr txBox="1"/>
          <p:nvPr/>
        </p:nvSpPr>
        <p:spPr>
          <a:xfrm>
            <a:off x="1230173" y="711958"/>
            <a:ext cx="244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Lamina de polipropileno (</a:t>
            </a:r>
            <a:r>
              <a:rPr lang="es-MX" sz="1600" dirty="0" err="1"/>
              <a:t>coroplast</a:t>
            </a:r>
            <a:r>
              <a:rPr lang="es-MX" sz="1600" dirty="0"/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901E30-41FE-4505-9FCC-DD554ACAE8A1}"/>
              </a:ext>
            </a:extLst>
          </p:cNvPr>
          <p:cNvSpPr txBox="1"/>
          <p:nvPr/>
        </p:nvSpPr>
        <p:spPr>
          <a:xfrm>
            <a:off x="5973063" y="4250555"/>
            <a:ext cx="197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Soportes para detener el exhibidor, pegados con velcro.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F35B36-16FE-460D-AB58-0582496ADADA}"/>
              </a:ext>
            </a:extLst>
          </p:cNvPr>
          <p:cNvSpPr txBox="1"/>
          <p:nvPr/>
        </p:nvSpPr>
        <p:spPr>
          <a:xfrm>
            <a:off x="9836258" y="3258634"/>
            <a:ext cx="235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Portafolio para guardar el exhibidor.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D8A72E-E43C-4F3A-9BF3-20F87836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237" y="4335130"/>
            <a:ext cx="2590454" cy="1942840"/>
          </a:xfrm>
          <a:prstGeom prst="ellipse">
            <a:avLst/>
          </a:prstGeom>
          <a:ln w="76200">
            <a:solidFill>
              <a:srgbClr val="0070C0"/>
            </a:solidFill>
          </a:ln>
        </p:spPr>
      </p:pic>
      <p:pic>
        <p:nvPicPr>
          <p:cNvPr id="14" name="Imagen 13" descr="Imagen que contiene cielo, volando&#10;&#10;Descripción generada con confianza muy alta">
            <a:extLst>
              <a:ext uri="{FF2B5EF4-FFF2-40B4-BE49-F238E27FC236}">
                <a16:creationId xmlns:a16="http://schemas.microsoft.com/office/drawing/2014/main" id="{DA629B66-9A2F-448E-BD7D-272F20F23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10" t="5186" r="15385" b="13168"/>
          <a:stretch/>
        </p:blipFill>
        <p:spPr>
          <a:xfrm>
            <a:off x="5141481" y="5225251"/>
            <a:ext cx="1348483" cy="1092182"/>
          </a:xfrm>
          <a:prstGeom prst="ellipse">
            <a:avLst/>
          </a:prstGeom>
          <a:ln w="38100">
            <a:solidFill>
              <a:srgbClr val="00B0F0"/>
            </a:solidFill>
          </a:ln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144EE734-72F7-4464-A919-72F114D7B31B}"/>
              </a:ext>
            </a:extLst>
          </p:cNvPr>
          <p:cNvSpPr/>
          <p:nvPr/>
        </p:nvSpPr>
        <p:spPr>
          <a:xfrm>
            <a:off x="-1352458" y="2348035"/>
            <a:ext cx="5950561" cy="5005039"/>
          </a:xfrm>
          <a:prstGeom prst="ellipse">
            <a:avLst/>
          </a:prstGeom>
          <a:solidFill>
            <a:srgbClr val="DAF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B72EEA9-E3EB-4907-ABF1-FF572FD161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8" r="50000" b="61356"/>
          <a:stretch/>
        </p:blipFill>
        <p:spPr>
          <a:xfrm>
            <a:off x="-2497723" y="711958"/>
            <a:ext cx="7176803" cy="683351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57740C7-D360-42D8-A603-B3EE286464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40" t="39774" r="42369" b="37920"/>
          <a:stretch/>
        </p:blipFill>
        <p:spPr>
          <a:xfrm>
            <a:off x="5996234" y="591882"/>
            <a:ext cx="1074058" cy="17561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2A58406-2BB1-4E9A-B277-62E341E1339D}"/>
              </a:ext>
            </a:extLst>
          </p:cNvPr>
          <p:cNvCxnSpPr>
            <a:cxnSpLocks/>
          </p:cNvCxnSpPr>
          <p:nvPr/>
        </p:nvCxnSpPr>
        <p:spPr>
          <a:xfrm flipV="1">
            <a:off x="3182774" y="3468464"/>
            <a:ext cx="1255041" cy="782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AE75582-E4C9-4583-9C74-1831D073E3F8}"/>
              </a:ext>
            </a:extLst>
          </p:cNvPr>
          <p:cNvCxnSpPr>
            <a:cxnSpLocks/>
          </p:cNvCxnSpPr>
          <p:nvPr/>
        </p:nvCxnSpPr>
        <p:spPr>
          <a:xfrm>
            <a:off x="3232201" y="4451971"/>
            <a:ext cx="1547614" cy="773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Imagen que contiene pared, blanco&#10;&#10;Descripción generada con confianza alta">
            <a:extLst>
              <a:ext uri="{FF2B5EF4-FFF2-40B4-BE49-F238E27FC236}">
                <a16:creationId xmlns:a16="http://schemas.microsoft.com/office/drawing/2014/main" id="{82E60C96-5DD0-4801-80AE-01CBBD147D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03" r="17522" b="88"/>
          <a:stretch/>
        </p:blipFill>
        <p:spPr>
          <a:xfrm>
            <a:off x="3975874" y="3357824"/>
            <a:ext cx="1803801" cy="1854760"/>
          </a:xfrm>
          <a:prstGeom prst="ellipse">
            <a:avLst/>
          </a:prstGeom>
          <a:ln w="57150">
            <a:solidFill>
              <a:srgbClr val="92D050"/>
            </a:solidFill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BF1D806-D3BD-4962-B281-1C6F4ABF2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29" t="69783" r="43450"/>
          <a:stretch/>
        </p:blipFill>
        <p:spPr>
          <a:xfrm>
            <a:off x="7688955" y="1058952"/>
            <a:ext cx="3605077" cy="32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F811AA9-62B9-4443-AAA9-E05D61EA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49" y="649349"/>
            <a:ext cx="3391900" cy="133443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¿Que </a:t>
            </a:r>
            <a:r>
              <a:rPr lang="en-US" dirty="0" err="1">
                <a:solidFill>
                  <a:srgbClr val="00B0F0"/>
                </a:solidFill>
              </a:rPr>
              <a:t>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una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artesanía</a:t>
            </a:r>
            <a:r>
              <a:rPr lang="en-US" dirty="0">
                <a:solidFill>
                  <a:srgbClr val="00B0F0"/>
                </a:solidFill>
              </a:rPr>
              <a:t>?</a:t>
            </a:r>
            <a:endParaRPr lang="es-MX" dirty="0">
              <a:solidFill>
                <a:srgbClr val="00B0F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72D29-1005-405F-8212-A407D9AA1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Alfarería y cerámica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Textiles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Madera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Cerería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Metalistería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Orfebrería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Joyería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Fibras vegetales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Talabartería y peletería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Lapidaria y cantería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Hueso y cuerno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Vidrio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/>
              <a:t>Plumaria 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B593266-F8F5-40AA-8E5C-516AEF15E176}"/>
              </a:ext>
            </a:extLst>
          </p:cNvPr>
          <p:cNvSpPr txBox="1">
            <a:spLocks/>
          </p:cNvSpPr>
          <p:nvPr/>
        </p:nvSpPr>
        <p:spPr>
          <a:xfrm>
            <a:off x="300886" y="2400298"/>
            <a:ext cx="4054977" cy="365760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300" dirty="0"/>
              <a:t>Según la UNESCO, la artesanía es una expresión artística cuyos cimientos descansan en las tradiciones de una comunidad. Su base es la transmisión del conocimiento a través de generaciones, muchas veces en forma oral, por lo que lo conecta por una parte, con el patrimonio inmaterial. </a:t>
            </a:r>
          </a:p>
          <a:p>
            <a:endParaRPr lang="es-MX" sz="2000" dirty="0"/>
          </a:p>
        </p:txBody>
      </p:sp>
      <p:pic>
        <p:nvPicPr>
          <p:cNvPr id="2050" name="Picture 2" descr="Resultado de imagen para Artesania mexicana">
            <a:extLst>
              <a:ext uri="{FF2B5EF4-FFF2-40B4-BE49-F238E27FC236}">
                <a16:creationId xmlns:a16="http://schemas.microsoft.com/office/drawing/2014/main" id="{5EDE8600-66DC-4EAA-B3C5-1C7F6433A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73" y="177455"/>
            <a:ext cx="2452332" cy="16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Artesania mexicana">
            <a:extLst>
              <a:ext uri="{FF2B5EF4-FFF2-40B4-BE49-F238E27FC236}">
                <a16:creationId xmlns:a16="http://schemas.microsoft.com/office/drawing/2014/main" id="{5DAA6338-276C-459D-A918-D1BC801A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43" y="2004726"/>
            <a:ext cx="2542659" cy="14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Artesania mexicana">
            <a:extLst>
              <a:ext uri="{FF2B5EF4-FFF2-40B4-BE49-F238E27FC236}">
                <a16:creationId xmlns:a16="http://schemas.microsoft.com/office/drawing/2014/main" id="{B7B70EFB-09D3-470C-8E8E-2DA413CE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51" y="3619660"/>
            <a:ext cx="2452332" cy="14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Artesania mexicana">
            <a:extLst>
              <a:ext uri="{FF2B5EF4-FFF2-40B4-BE49-F238E27FC236}">
                <a16:creationId xmlns:a16="http://schemas.microsoft.com/office/drawing/2014/main" id="{F53EFA9A-A122-4645-B07B-CD0C9A56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58" y="5132683"/>
            <a:ext cx="2190427" cy="16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4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US" dirty="0" err="1"/>
              <a:t>Artesanía</a:t>
            </a:r>
            <a:r>
              <a:rPr lang="en-US" dirty="0"/>
              <a:t> </a:t>
            </a:r>
            <a:r>
              <a:rPr lang="en-US" dirty="0" err="1"/>
              <a:t>textil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En la artesanía textil se utilizan materiales como la Manta de algodón o lana, que se tejen para elaborar prendas de verter, las cuales son decoradas mediante bordados, costura, encajes o dibujos teñidos.</a:t>
            </a:r>
            <a:endParaRPr lang="en-US" sz="2400" dirty="0"/>
          </a:p>
        </p:txBody>
      </p:sp>
      <p:pic>
        <p:nvPicPr>
          <p:cNvPr id="1026" name="Picture 2" descr="Resultado de imagen para artesania textil">
            <a:extLst>
              <a:ext uri="{FF2B5EF4-FFF2-40B4-BE49-F238E27FC236}">
                <a16:creationId xmlns:a16="http://schemas.microsoft.com/office/drawing/2014/main" id="{3946DE6A-7EC5-4564-AB47-D3242B621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95" y="372269"/>
            <a:ext cx="371856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rtesania textil">
            <a:extLst>
              <a:ext uri="{FF2B5EF4-FFF2-40B4-BE49-F238E27FC236}">
                <a16:creationId xmlns:a16="http://schemas.microsoft.com/office/drawing/2014/main" id="{14E87604-608E-448A-A4CC-72E22070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69" y="3696811"/>
            <a:ext cx="4444494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2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34472" cy="331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28" name="Straight Connector 7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96C35A0-5E1F-40C5-8F5C-B98EC9B5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>
            <a:normAutofit/>
          </a:bodyPr>
          <a:lstStyle/>
          <a:p>
            <a:r>
              <a:rPr lang="es-MX" dirty="0"/>
              <a:t>Amalia Martínez Delgado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BA9535-BF58-474A-BEB1-145C6B40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711" y="2286000"/>
            <a:ext cx="5060756" cy="4023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2300" dirty="0"/>
              <a:t>Originaria de San Felipe Santiago, Municipio de Villa de Allende, (Mazahua). </a:t>
            </a:r>
          </a:p>
          <a:p>
            <a:pPr marL="0" indent="0" algn="just">
              <a:buNone/>
            </a:pPr>
            <a:r>
              <a:rPr lang="es-MX" sz="2300" dirty="0"/>
              <a:t>Practica bordado antiguo con los colores tradicionales de la artesanía.</a:t>
            </a:r>
          </a:p>
          <a:p>
            <a:pPr marL="0" indent="0" algn="just">
              <a:buNone/>
            </a:pPr>
            <a:r>
              <a:rPr lang="es-MX" sz="2300" dirty="0"/>
              <a:t>Realiza bordados en Rebozos, </a:t>
            </a:r>
            <a:r>
              <a:rPr lang="es-MX" sz="2300" dirty="0" err="1"/>
              <a:t>quexquemetl</a:t>
            </a:r>
            <a:r>
              <a:rPr lang="es-MX" sz="2300" dirty="0"/>
              <a:t>, colchas, caminos de meza, porta laptops, porta celulares, morrales, etc. </a:t>
            </a:r>
          </a:p>
          <a:p>
            <a:pPr marL="0" indent="0" algn="just">
              <a:buNone/>
            </a:pPr>
            <a:r>
              <a:rPr lang="es-MX" sz="2300" dirty="0"/>
              <a:t>(Todos adornados con  motivos referentes a la iconografía tradicional propia de su comunidad). </a:t>
            </a:r>
          </a:p>
        </p:txBody>
      </p:sp>
      <p:pic>
        <p:nvPicPr>
          <p:cNvPr id="8" name="Picture 2" descr="https://attachment.outlook.office.net/owa/anacruz-6@hotmail.com/service.svc/s/GetFileAttachment?id=AQMkADAwATY0MDABLWUyNTktODU2NS0wMAItMDAKAEYAAAMuF7x37oBTSoGeNDZ4InolBwBtI5ktOy3UToDUMTLd3jfYAAACAQwAAABtI5ktOy3UToDUMTLd3jfYAAHcIXNLAAAAARIAEADL2tYuo2boRoJVvxzuIzXy&amp;X-OWA-CANARY=TIwBCubS4EKxL4Xh_Mr6wiDKTtZ4FtUYXE2k4EN2u6unRiHopr3Y9QEOxdHyq8aJvcfev9NHYM0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M3OTc1MTc2NjlcIixcInB1aWRcIjpcIjE3NTkyMjI0MDE5NTkyNjlcIixcIm9pZFwiOlwiMDAwNjQwMDAtZTI1OS04NTY1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ODM2NjYwNCwibmJmIjoxNTA4MzY2MDA0fQ.1nBJLpe1E5-tVQ5YHF18JabZ7SV8ksV5oXMpG9LVLvM-h68porlBHnOLNiv1ZeZNeMhqccDtsZ728L5yYRfcBTO2sr3Pk6gcSjoFhA1lr0zc8hE34SHGCeQpOpgP7nxUmwRyLYZNLWPI6SZE7k0s-tJT3a_4J1HZqhAfN2EEuH8wQrxbU9aVWUJRPps0rRWjm6bjQSYiyxDp68OS2E2bGgVz20dKRFc9IR6CEcFTRLAqlS9AosE2aUefCDyNWbTs5vuofXNJoooejJ1Js_Yd2_LCHNzla1_2APOx_OpQ5cxXFTzuG9VdIEnVguKcc5YDKmSZFIc-K0bLc8pclRxUgA&amp;owa=outlook.live.com&amp;isc=1&amp;isImagePreview=True">
            <a:extLst>
              <a:ext uri="{FF2B5EF4-FFF2-40B4-BE49-F238E27FC236}">
                <a16:creationId xmlns:a16="http://schemas.microsoft.com/office/drawing/2014/main" id="{840358CE-544A-43A2-AE64-6AF945D9F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r="24987" b="-2"/>
          <a:stretch/>
        </p:blipFill>
        <p:spPr bwMode="auto">
          <a:xfrm>
            <a:off x="3263313" y="73314"/>
            <a:ext cx="2420961" cy="31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91FDDE-5A27-461A-85B7-E87867E1B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3" t="21015" r="35695" b="17224"/>
          <a:stretch/>
        </p:blipFill>
        <p:spPr>
          <a:xfrm rot="16200000">
            <a:off x="1662808" y="3257825"/>
            <a:ext cx="3201008" cy="36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41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34472" cy="331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28" name="Straight Connector 7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96C35A0-5E1F-40C5-8F5C-B98EC9B5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>
            <a:normAutofit/>
          </a:bodyPr>
          <a:lstStyle/>
          <a:p>
            <a:r>
              <a:rPr lang="es-MX" dirty="0" err="1"/>
              <a:t>Elaboracion</a:t>
            </a:r>
            <a:r>
              <a:rPr lang="es-MX" dirty="0"/>
              <a:t> del </a:t>
            </a:r>
            <a:r>
              <a:rPr lang="es-MX" dirty="0" err="1"/>
              <a:t>quexquemetl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BA9535-BF58-474A-BEB1-145C6B40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673" y="2216258"/>
            <a:ext cx="4866794" cy="4256104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2300" dirty="0"/>
              <a:t>El </a:t>
            </a:r>
            <a:r>
              <a:rPr lang="es-MX" sz="2300" dirty="0" err="1"/>
              <a:t>quexquemetl</a:t>
            </a:r>
            <a:r>
              <a:rPr lang="es-MX" sz="2300" dirty="0"/>
              <a:t> es el producto mas vendido.</a:t>
            </a:r>
          </a:p>
          <a:p>
            <a:pPr algn="just"/>
            <a:r>
              <a:rPr lang="es-MX" sz="2300" dirty="0"/>
              <a:t>Utiliza tela de sabanilla, </a:t>
            </a:r>
            <a:r>
              <a:rPr lang="es-MX" sz="2300" dirty="0" err="1"/>
              <a:t>estambrón</a:t>
            </a:r>
            <a:r>
              <a:rPr lang="es-MX" sz="2300" dirty="0"/>
              <a:t> y lana natural para elaborar la prenda.</a:t>
            </a:r>
          </a:p>
          <a:p>
            <a:pPr algn="just"/>
            <a:r>
              <a:rPr lang="es-MX" sz="2300" dirty="0"/>
              <a:t>Primero tiñe la lana, con tintes naturales que obtiene de la flor de 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nuez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flores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árnica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jarilla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cempasuchil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Primero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hace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careada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toda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pieza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Borda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contorno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dibujos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rellena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contando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cada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cabos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para que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quede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simétrico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MX" sz="2300" dirty="0"/>
          </a:p>
          <a:p>
            <a:endParaRPr lang="es-MX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C41322-C4C7-42AD-8D18-BED5CB1A0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6" t="8575" r="35159" b="16697"/>
          <a:stretch/>
        </p:blipFill>
        <p:spPr>
          <a:xfrm rot="16200000">
            <a:off x="506582" y="-531959"/>
            <a:ext cx="2738490" cy="3842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C500701-ADD0-480D-ABF8-E80978641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23" t="16483" r="34251" b="15721"/>
          <a:stretch/>
        </p:blipFill>
        <p:spPr>
          <a:xfrm rot="16200000">
            <a:off x="4167795" y="1420379"/>
            <a:ext cx="1684410" cy="2037593"/>
          </a:xfrm>
          <a:prstGeom prst="rect">
            <a:avLst/>
          </a:prstGeom>
        </p:spPr>
      </p:pic>
      <p:pic>
        <p:nvPicPr>
          <p:cNvPr id="10" name="Picture 2" descr="https://attachment.outlook.office.net/owa/anacruz-6@hotmail.com/service.svc/s/GetFileAttachment?id=AQMkADAwATY0MDABLWUyNTktODU2NS0wMAItMDAKAEYAAAMuF7x37oBTSoGeNDZ4InolBwBtI5ktOy3UToDUMTLd3jfYAAACAQwAAABtI5ktOy3UToDUMTLd3jfYAAHcIXNNAAAAARIAEACGM41iJKfRR5o5mYljIPhJ&amp;X-OWA-CANARY=bMh3GOqBfE24KqBo0z9hMJBqy2d-FtUYAbgxhAayaI0diRS2U6HbhOLC65x5rge7LgWynuGNIu8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M3OTc1MTc2NjlcIixcInB1aWRcIjpcIjE3NTkyMjI0MDE5NTkyNjlcIixcIm9pZFwiOlwiMDAwNjQwMDAtZTI1OS04NTY1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ODM2OTAwNCwibmJmIjoxNTA4MzY4NDA0fQ.eUSMlIfoRE1Y6Kt7pVNIzV0CygEkcjllBxfPkCMhNkrGkadc40w4v0Mtk-D9PpX891O1qzkkRO1VkI8u1GF53DCqnevV16WtfendT63DaghExEyC5Q84ZvY0fEJTA8rnNS20qinLNwUkflGQvMnrb3kxHrwGkv8NkxfrWuZDKYdNkCVEmC6KfMsnY5H1HuEHrlDu9D4e0Lr3g9J1lGkoMWFpY0PPzon3PLd5SgOKWx-vdbur9BAqkmLo8qY25wSIWUdmIJBPY_-dA2jbtFvFAj9foLhtg0B4dIW-PNM1Xu5OtNN2UuPPlAir-BC-Anl2E_vktq5eWdt_Ksl64xNxwQ&amp;owa=outlook.live.com&amp;isc=1&amp;isImagePreview=True">
            <a:extLst>
              <a:ext uri="{FF2B5EF4-FFF2-40B4-BE49-F238E27FC236}">
                <a16:creationId xmlns:a16="http://schemas.microsoft.com/office/drawing/2014/main" id="{69FFF408-9FCA-46C0-B726-49FFA74CB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21" y="3576619"/>
            <a:ext cx="4866795" cy="28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54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F811AA9-62B9-4443-AAA9-E05D61EA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s-MX" dirty="0"/>
              <a:t>dificultades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E087DC-0617-4417-9108-0D506BABBFCB}"/>
              </a:ext>
            </a:extLst>
          </p:cNvPr>
          <p:cNvSpPr/>
          <p:nvPr/>
        </p:nvSpPr>
        <p:spPr>
          <a:xfrm>
            <a:off x="4938190" y="1208868"/>
            <a:ext cx="6794864" cy="4479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72D29-1005-405F-8212-A407D9AA1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400" b="1" dirty="0"/>
              <a:t>Detectamos varias dificultades que tiene la artesana como: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MX" sz="2400" dirty="0"/>
              <a:t>Mala organización en el almacenamiento de materia prima.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MX" sz="2400" dirty="0"/>
              <a:t>Falta de espacio para trabajar.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MX" sz="2400" dirty="0"/>
              <a:t>Producto sin presentación.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MX" sz="2400" dirty="0"/>
              <a:t>Falta de imagen, marca, promoción y publicidad.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MX" sz="2400" dirty="0"/>
              <a:t>Exhibidor para sus productos.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 sz="24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8482FCF-8DD0-4C12-B2EB-E9911C666FCF}"/>
              </a:ext>
            </a:extLst>
          </p:cNvPr>
          <p:cNvSpPr txBox="1">
            <a:spLocks/>
          </p:cNvSpPr>
          <p:nvPr/>
        </p:nvSpPr>
        <p:spPr>
          <a:xfrm>
            <a:off x="8897154" y="804333"/>
            <a:ext cx="3294846" cy="5249334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8601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27B3D40-A805-46C0-B2DA-F5BE477D4136}"/>
              </a:ext>
            </a:extLst>
          </p:cNvPr>
          <p:cNvSpPr/>
          <p:nvPr/>
        </p:nvSpPr>
        <p:spPr>
          <a:xfrm>
            <a:off x="7268705" y="0"/>
            <a:ext cx="492329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9271" y="681318"/>
            <a:ext cx="3492552" cy="3221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200" dirty="0" err="1"/>
              <a:t>Problemática</a:t>
            </a:r>
            <a:r>
              <a:rPr lang="en-US" sz="4400" spc="200" dirty="0"/>
              <a:t> 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82CBCF4-2757-464F-8316-604F0B35CC46}"/>
              </a:ext>
            </a:extLst>
          </p:cNvPr>
          <p:cNvSpPr txBox="1">
            <a:spLocks/>
          </p:cNvSpPr>
          <p:nvPr/>
        </p:nvSpPr>
        <p:spPr>
          <a:xfrm>
            <a:off x="914400" y="728420"/>
            <a:ext cx="5136777" cy="55809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dirty="0"/>
              <a:t>Al analizar los problemas de la artesana, detectamos que sus productos no cuentan con un exhibidor o algo que los contenga, además de que le falta promoción o publicidad de su cultura.</a:t>
            </a:r>
          </a:p>
          <a:p>
            <a:pPr algn="just"/>
            <a:r>
              <a:rPr lang="es-MX" sz="2400" dirty="0"/>
              <a:t>Por lo tanto se va a diseñar un objeto que pueda contener y exhibir sus bordados.</a:t>
            </a:r>
          </a:p>
          <a:p>
            <a:pPr algn="just"/>
            <a:r>
              <a:rPr lang="es-MX" sz="2400" dirty="0"/>
              <a:t>El objeto deberá promover sus prendas de una forma llamativa y ordenada, para que pueda venderlos con una mejor presentación.</a:t>
            </a:r>
          </a:p>
          <a:p>
            <a:endParaRPr lang="es-MX" sz="1500" dirty="0"/>
          </a:p>
        </p:txBody>
      </p:sp>
    </p:spTree>
    <p:extLst>
      <p:ext uri="{BB962C8B-B14F-4D97-AF65-F5344CB8AC3E}">
        <p14:creationId xmlns:p14="http://schemas.microsoft.com/office/powerpoint/2010/main" val="396268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B2764AA-0A8A-4CE6-9407-000A01E4CE2D}"/>
              </a:ext>
            </a:extLst>
          </p:cNvPr>
          <p:cNvSpPr/>
          <p:nvPr/>
        </p:nvSpPr>
        <p:spPr>
          <a:xfrm>
            <a:off x="4677597" y="0"/>
            <a:ext cx="705545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49" y="804333"/>
            <a:ext cx="3683825" cy="5249334"/>
          </a:xfrm>
        </p:spPr>
        <p:txBody>
          <a:bodyPr>
            <a:normAutofit/>
          </a:bodyPr>
          <a:lstStyle/>
          <a:p>
            <a:pPr algn="r"/>
            <a:r>
              <a:rPr lang="es-MX" dirty="0"/>
              <a:t>Requerimientos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7BF7DDE-DCD9-480E-95AF-20572BDECB3C}"/>
              </a:ext>
            </a:extLst>
          </p:cNvPr>
          <p:cNvCxnSpPr/>
          <p:nvPr/>
        </p:nvCxnSpPr>
        <p:spPr>
          <a:xfrm>
            <a:off x="458893" y="3859078"/>
            <a:ext cx="2634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A6D11FC-8AE0-4DC6-BA4D-C1E708DB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304" y="1600200"/>
            <a:ext cx="5740739" cy="4023360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400" dirty="0"/>
              <a:t>Deberá ser ligero, para facilitar su trasporte.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400" dirty="0"/>
              <a:t>Tiene que ser desarmable para que sea fácil de guardar.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400" dirty="0"/>
              <a:t>Puede ser simple, para que sea fácil de usar.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400" dirty="0"/>
              <a:t>Deberá ser de materiales resistentes que puedan proteger el producto y no dañarlo.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400" dirty="0"/>
              <a:t>Tomar en cuenta la identidad de la cultura mazahua.</a:t>
            </a:r>
          </a:p>
          <a:p>
            <a:r>
              <a:rPr lang="es-MX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431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2" name="Rectangle 1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Oval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6" name="Straight Connector 14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0" name="Straight Connector 14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566" y="3925122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182" y="640080"/>
            <a:ext cx="2077912" cy="2462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9271" y="681318"/>
            <a:ext cx="3492552" cy="3221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200" dirty="0" err="1"/>
              <a:t>Alternativa</a:t>
            </a:r>
            <a:r>
              <a:rPr lang="en-US" sz="4400" spc="200" dirty="0"/>
              <a:t> final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9A8B519-6446-42E1-8955-EFC930D49736}"/>
              </a:ext>
            </a:extLst>
          </p:cNvPr>
          <p:cNvSpPr/>
          <p:nvPr/>
        </p:nvSpPr>
        <p:spPr>
          <a:xfrm>
            <a:off x="17325" y="-975"/>
            <a:ext cx="2077912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E4FB0A5-0ACC-411E-9DA3-6B549A5E9A69}"/>
              </a:ext>
            </a:extLst>
          </p:cNvPr>
          <p:cNvSpPr/>
          <p:nvPr/>
        </p:nvSpPr>
        <p:spPr>
          <a:xfrm>
            <a:off x="5129939" y="449451"/>
            <a:ext cx="2448732" cy="297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AD6A8648-0B32-43B1-A7C3-2AA6A3D5FC31}"/>
              </a:ext>
            </a:extLst>
          </p:cNvPr>
          <p:cNvSpPr txBox="1">
            <a:spLocks/>
          </p:cNvSpPr>
          <p:nvPr/>
        </p:nvSpPr>
        <p:spPr>
          <a:xfrm>
            <a:off x="3166826" y="1535881"/>
            <a:ext cx="4029558" cy="4310079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400" dirty="0"/>
              <a:t>Se diseño un exhibidor transportable en el que la artesana puede colocar sus prendas para venderlas.</a:t>
            </a:r>
          </a:p>
          <a:p>
            <a:pPr marL="0" indent="0" algn="just">
              <a:buNone/>
            </a:pPr>
            <a:r>
              <a:rPr lang="es-MX" sz="2400" dirty="0"/>
              <a:t>El diseño esta </a:t>
            </a:r>
            <a:r>
              <a:rPr lang="es-MX" sz="2400" dirty="0" err="1"/>
              <a:t>ispirado</a:t>
            </a:r>
            <a:r>
              <a:rPr lang="es-MX" sz="2400" dirty="0"/>
              <a:t> en la estrella mazahua, que representa los cuatro puntos cardinales. </a:t>
            </a:r>
          </a:p>
          <a:p>
            <a:pPr marL="0" indent="0" algn="just">
              <a:buNone/>
            </a:pPr>
            <a:r>
              <a:rPr lang="es-MX" sz="2400" dirty="0"/>
              <a:t>El exhibidor, se puede guardar y transportar fácilmente ya que es ligero y no ocupa mucho espacio.</a:t>
            </a:r>
          </a:p>
          <a:p>
            <a:endParaRPr lang="es-MX" sz="1500" dirty="0"/>
          </a:p>
        </p:txBody>
      </p:sp>
      <p:pic>
        <p:nvPicPr>
          <p:cNvPr id="16" name="Picture 4" descr="https://attachment.outlook.office.net/owa/anacruz-6@hotmail.com/service.svc/s/GetFileAttachment?id=AQMkADAwATY0MDABLWUyNTktODU2NS0wMAItMDAKAEYAAAMuF7x37oBTSoGeNDZ4InolBwBtI5ktOy3UToDUMTLd3jfYAAACAQwAAABtI5ktOy3UToDUMTLd3jfYAAHcIXNNAAAAARIAEADIKbUWt%2Fo%2BRa6d%2FobbW4lj&amp;X-OWA-CANARY=bMh3GOqBfE24KqBo0z9hMJBqy2d-FtUYAbgxhAayaI0diRS2U6HbhOLC65x5rge7LgWynuGNIu8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A5NjAwLTM3OTc1MTc2NjlcIixcInB1aWRcIjpcIjE3NTkyMjI0MDE5NTkyNjlcIixcIm9pZFwiOlwiMDAwNjQwMDAtZTI1OS04NTY1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ODM2OTAwNCwibmJmIjoxNTA4MzY4NDA0fQ.eUSMlIfoRE1Y6Kt7pVNIzV0CygEkcjllBxfPkCMhNkrGkadc40w4v0Mtk-D9PpX891O1qzkkRO1VkI8u1GF53DCqnevV16WtfendT63DaghExEyC5Q84ZvY0fEJTA8rnNS20qinLNwUkflGQvMnrb3kxHrwGkv8NkxfrWuZDKYdNkCVEmC6KfMsnY5H1HuEHrlDu9D4e0Lr3g9J1lGkoMWFpY0PPzon3PLd5SgOKWx-vdbur9BAqkmLo8qY25wSIWUdmIJBPY_-dA2jbtFvFAj9foLhtg0B4dIW-PNM1Xu5OtNN2UuPPlAir-BC-Anl2E_vktq5eWdt_Ksl64xNxwQ&amp;owa=outlook.live.com&amp;isc=1&amp;isImagePreview=True">
            <a:extLst>
              <a:ext uri="{FF2B5EF4-FFF2-40B4-BE49-F238E27FC236}">
                <a16:creationId xmlns:a16="http://schemas.microsoft.com/office/drawing/2014/main" id="{D687A583-D61F-42CC-9529-3165A566B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8" t="22062" r="14599" b="30502"/>
          <a:stretch/>
        </p:blipFill>
        <p:spPr bwMode="auto">
          <a:xfrm>
            <a:off x="455196" y="3690920"/>
            <a:ext cx="2175836" cy="276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76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WebF735</Template>
  <TotalTime>423</TotalTime>
  <Words>550</Words>
  <Application>Microsoft Office PowerPoint</Application>
  <PresentationFormat>Panorámica</PresentationFormat>
  <Paragraphs>67</Paragraphs>
  <Slides>10</Slides>
  <Notes>2</Notes>
  <HiddenSlides>1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Tw Cen MT</vt:lpstr>
      <vt:lpstr>Tw Cen MT Condensed</vt:lpstr>
      <vt:lpstr>Wingdings 3</vt:lpstr>
      <vt:lpstr>Integral</vt:lpstr>
      <vt:lpstr>artesanía</vt:lpstr>
      <vt:lpstr>¿Que es una artesanía?</vt:lpstr>
      <vt:lpstr>Artesanía textil</vt:lpstr>
      <vt:lpstr>Amalia Martínez Delgado </vt:lpstr>
      <vt:lpstr>Elaboracion del quexquemetl</vt:lpstr>
      <vt:lpstr>dificultades</vt:lpstr>
      <vt:lpstr>Problemática </vt:lpstr>
      <vt:lpstr>Requerimientos</vt:lpstr>
      <vt:lpstr>Alternativa final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Aquí está el esquema para empezar</dc:title>
  <dc:creator>ana cruz</dc:creator>
  <cp:lastModifiedBy>ana cruz</cp:lastModifiedBy>
  <cp:revision>38</cp:revision>
  <dcterms:created xsi:type="dcterms:W3CDTF">2017-08-08T01:56:41Z</dcterms:created>
  <dcterms:modified xsi:type="dcterms:W3CDTF">2017-12-01T06:29:27Z</dcterms:modified>
</cp:coreProperties>
</file>