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9" r:id="rId3"/>
    <p:sldId id="262" r:id="rId4"/>
    <p:sldId id="260" r:id="rId5"/>
    <p:sldId id="261" r:id="rId6"/>
    <p:sldId id="266" r:id="rId7"/>
    <p:sldId id="268" r:id="rId8"/>
    <p:sldId id="257" r:id="rId9"/>
    <p:sldId id="263" r:id="rId10"/>
    <p:sldId id="264"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12/1/2017</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‹Nº›</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12/1/2017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Arbol de la vida"/>
          <p:cNvPicPr>
            <a:picLocks noChangeAspect="1" noChangeArrowheads="1"/>
          </p:cNvPicPr>
          <p:nvPr/>
        </p:nvPicPr>
        <p:blipFill rotWithShape="1">
          <a:blip r:embed="rId2">
            <a:clrChange>
              <a:clrFrom>
                <a:srgbClr val="703D3C"/>
              </a:clrFrom>
              <a:clrTo>
                <a:srgbClr val="703D3C">
                  <a:alpha val="0"/>
                </a:srgbClr>
              </a:clrTo>
            </a:clrChange>
            <a:extLst>
              <a:ext uri="{28A0092B-C50C-407E-A947-70E740481C1C}">
                <a14:useLocalDpi xmlns:a14="http://schemas.microsoft.com/office/drawing/2010/main" val="0"/>
              </a:ext>
            </a:extLst>
          </a:blip>
          <a:srcRect l="7950" t="5238" r="7764" b="6429"/>
          <a:stretch/>
        </p:blipFill>
        <p:spPr bwMode="auto">
          <a:xfrm>
            <a:off x="5273667" y="1646070"/>
            <a:ext cx="1639585" cy="2061986"/>
          </a:xfrm>
          <a:prstGeom prst="rect">
            <a:avLst/>
          </a:prstGeom>
          <a:solidFill>
            <a:schemeClr val="accent1">
              <a:alpha val="0"/>
            </a:schemeClr>
          </a:solidFill>
          <a:effectLst>
            <a:outerShdw blurRad="50800" dist="38100" algn="l" rotWithShape="0">
              <a:prstClr val="black">
                <a:alpha val="60000"/>
              </a:prstClr>
            </a:outerShdw>
          </a:effectLst>
        </p:spPr>
      </p:pic>
      <p:sp>
        <p:nvSpPr>
          <p:cNvPr id="2" name="Título 1"/>
          <p:cNvSpPr>
            <a:spLocks noGrp="1"/>
          </p:cNvSpPr>
          <p:nvPr>
            <p:ph type="ctrTitle"/>
          </p:nvPr>
        </p:nvSpPr>
        <p:spPr>
          <a:xfrm>
            <a:off x="1109980" y="596347"/>
            <a:ext cx="9966960" cy="1303795"/>
          </a:xfrm>
        </p:spPr>
        <p:txBody>
          <a:bodyPr>
            <a:normAutofit/>
          </a:bodyPr>
          <a:lstStyle/>
          <a:p>
            <a:r>
              <a:rPr lang="es-MX" sz="8800" dirty="0"/>
              <a:t>Á</a:t>
            </a:r>
            <a:r>
              <a:rPr lang="es-MX" sz="8800" dirty="0" smtClean="0"/>
              <a:t>RBOL DE LA VIDA</a:t>
            </a:r>
            <a:endParaRPr lang="es-MX" sz="8800" dirty="0"/>
          </a:p>
        </p:txBody>
      </p:sp>
      <p:sp>
        <p:nvSpPr>
          <p:cNvPr id="3" name="Subtítulo 2"/>
          <p:cNvSpPr>
            <a:spLocks noGrp="1"/>
          </p:cNvSpPr>
          <p:nvPr>
            <p:ph type="subTitle" idx="1"/>
          </p:nvPr>
        </p:nvSpPr>
        <p:spPr>
          <a:xfrm>
            <a:off x="1709530" y="3869634"/>
            <a:ext cx="8767860" cy="1087377"/>
          </a:xfrm>
        </p:spPr>
        <p:txBody>
          <a:bodyPr/>
          <a:lstStyle/>
          <a:p>
            <a:r>
              <a:rPr lang="es-MX" dirty="0" smtClean="0"/>
              <a:t>Heredia Hernandez Evelyn</a:t>
            </a:r>
          </a:p>
          <a:p>
            <a:r>
              <a:rPr lang="es-MX" dirty="0" smtClean="0"/>
              <a:t>Roldan Aldama Valeria</a:t>
            </a:r>
            <a:endParaRPr lang="es-MX" dirty="0"/>
          </a:p>
        </p:txBody>
      </p:sp>
    </p:spTree>
    <p:extLst>
      <p:ext uri="{BB962C8B-B14F-4D97-AF65-F5344CB8AC3E}">
        <p14:creationId xmlns:p14="http://schemas.microsoft.com/office/powerpoint/2010/main" val="3329891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143000" y="1772207"/>
            <a:ext cx="4754880" cy="3665205"/>
          </a:xfrm>
        </p:spPr>
        <p:txBody>
          <a:bodyPr>
            <a:normAutofit fontScale="70000" lnSpcReduction="20000"/>
          </a:bodyPr>
          <a:lstStyle/>
          <a:p>
            <a:pPr algn="just">
              <a:lnSpc>
                <a:spcPct val="170000"/>
              </a:lnSpc>
            </a:pPr>
            <a:r>
              <a:rPr lang="es-MX" b="1" dirty="0">
                <a:solidFill>
                  <a:schemeClr val="tx1">
                    <a:lumMod val="75000"/>
                    <a:lumOff val="25000"/>
                  </a:schemeClr>
                </a:solidFill>
              </a:rPr>
              <a:t>Arcilla primaria o caolín</a:t>
            </a:r>
            <a:r>
              <a:rPr lang="es-MX" dirty="0">
                <a:solidFill>
                  <a:schemeClr val="tx1">
                    <a:lumMod val="75000"/>
                    <a:lumOff val="25000"/>
                  </a:schemeClr>
                </a:solidFill>
              </a:rPr>
              <a:t>: no es muy plástica, pero es el componente común en pastas de barro y vidriados. Su versión vitrificada, conocida como </a:t>
            </a:r>
            <a:r>
              <a:rPr lang="es-MX" dirty="0" err="1">
                <a:solidFill>
                  <a:schemeClr val="tx1">
                    <a:lumMod val="75000"/>
                    <a:lumOff val="25000"/>
                  </a:schemeClr>
                </a:solidFill>
              </a:rPr>
              <a:t>moloquita</a:t>
            </a:r>
            <a:r>
              <a:rPr lang="es-MX" dirty="0">
                <a:solidFill>
                  <a:schemeClr val="tx1">
                    <a:lumMod val="75000"/>
                    <a:lumOff val="25000"/>
                  </a:schemeClr>
                </a:solidFill>
              </a:rPr>
              <a:t>, es lo que se utiliza como </a:t>
            </a:r>
            <a:r>
              <a:rPr lang="es-MX" dirty="0" err="1">
                <a:solidFill>
                  <a:schemeClr val="tx1">
                    <a:lumMod val="75000"/>
                    <a:lumOff val="25000"/>
                  </a:schemeClr>
                </a:solidFill>
              </a:rPr>
              <a:t>chamota</a:t>
            </a:r>
            <a:r>
              <a:rPr lang="es-MX" dirty="0">
                <a:solidFill>
                  <a:schemeClr val="tx1">
                    <a:lumMod val="75000"/>
                    <a:lumOff val="25000"/>
                  </a:schemeClr>
                </a:solidFill>
              </a:rPr>
              <a:t> en muchas pastas de barro.</a:t>
            </a:r>
          </a:p>
          <a:p>
            <a:pPr algn="just">
              <a:lnSpc>
                <a:spcPct val="170000"/>
              </a:lnSpc>
            </a:pPr>
            <a:r>
              <a:rPr lang="es-MX" b="1" dirty="0">
                <a:solidFill>
                  <a:schemeClr val="tx1">
                    <a:lumMod val="75000"/>
                    <a:lumOff val="25000"/>
                  </a:schemeClr>
                </a:solidFill>
              </a:rPr>
              <a:t>Arcilla de bola</a:t>
            </a:r>
            <a:r>
              <a:rPr lang="es-MX" dirty="0">
                <a:solidFill>
                  <a:schemeClr val="tx1">
                    <a:lumMod val="75000"/>
                    <a:lumOff val="25000"/>
                  </a:schemeClr>
                </a:solidFill>
              </a:rPr>
              <a:t>: es el nombre con que se conoce también la arcilla secundaria. Por si sola es muy plástica, demasiado. Si se cuece, adopta un color blanco, siendo uno de los elementos básicos para la obtención de la porcelana y el gres</a:t>
            </a:r>
            <a:r>
              <a:rPr lang="es-MX" dirty="0" smtClean="0">
                <a:solidFill>
                  <a:schemeClr val="tx1">
                    <a:lumMod val="75000"/>
                    <a:lumOff val="25000"/>
                  </a:schemeClr>
                </a:solidFill>
              </a:rPr>
              <a:t>.</a:t>
            </a:r>
            <a:endParaRPr lang="es-MX" dirty="0">
              <a:solidFill>
                <a:schemeClr val="tx1">
                  <a:lumMod val="75000"/>
                  <a:lumOff val="25000"/>
                </a:schemeClr>
              </a:solidFill>
            </a:endParaRPr>
          </a:p>
        </p:txBody>
      </p:sp>
      <p:sp>
        <p:nvSpPr>
          <p:cNvPr id="6" name="Marcador de contenido 5"/>
          <p:cNvSpPr>
            <a:spLocks noGrp="1"/>
          </p:cNvSpPr>
          <p:nvPr>
            <p:ph sz="half" idx="2"/>
          </p:nvPr>
        </p:nvSpPr>
        <p:spPr>
          <a:xfrm>
            <a:off x="6267612" y="939452"/>
            <a:ext cx="4754880" cy="5141308"/>
          </a:xfrm>
        </p:spPr>
        <p:txBody>
          <a:bodyPr>
            <a:normAutofit fontScale="70000" lnSpcReduction="20000"/>
          </a:bodyPr>
          <a:lstStyle/>
          <a:p>
            <a:pPr algn="just">
              <a:lnSpc>
                <a:spcPct val="170000"/>
              </a:lnSpc>
            </a:pPr>
            <a:r>
              <a:rPr lang="es-MX" b="1" dirty="0">
                <a:solidFill>
                  <a:schemeClr val="tx1">
                    <a:lumMod val="75000"/>
                    <a:lumOff val="25000"/>
                  </a:schemeClr>
                </a:solidFill>
              </a:rPr>
              <a:t>Barro rojo de superficie</a:t>
            </a:r>
            <a:r>
              <a:rPr lang="es-MX" dirty="0">
                <a:solidFill>
                  <a:schemeClr val="tx1">
                    <a:lumMod val="75000"/>
                    <a:lumOff val="25000"/>
                  </a:schemeClr>
                </a:solidFill>
              </a:rPr>
              <a:t>: es el más común entre los barros naturales. El óxido de hierro de la ese color característico que, sumado al sílice y la alúmina ayuda a la vitrificación.</a:t>
            </a:r>
          </a:p>
          <a:p>
            <a:pPr algn="just">
              <a:lnSpc>
                <a:spcPct val="170000"/>
              </a:lnSpc>
            </a:pPr>
            <a:r>
              <a:rPr lang="es-MX" b="1" dirty="0">
                <a:solidFill>
                  <a:schemeClr val="tx1">
                    <a:lumMod val="75000"/>
                    <a:lumOff val="25000"/>
                  </a:schemeClr>
                </a:solidFill>
              </a:rPr>
              <a:t>Barro refractario:</a:t>
            </a:r>
            <a:r>
              <a:rPr lang="es-MX" dirty="0">
                <a:solidFill>
                  <a:schemeClr val="tx1">
                    <a:lumMod val="75000"/>
                    <a:lumOff val="25000"/>
                  </a:schemeClr>
                </a:solidFill>
              </a:rPr>
              <a:t> es conocido por ser el utilizado para ser expuesto a altas temperaturas. Se extrae de vetas próximas al carbón y se puede utilizar solo o mezclado con otras arcillas. También se suele utilizar para obtener </a:t>
            </a:r>
            <a:r>
              <a:rPr lang="es-MX" dirty="0" err="1">
                <a:solidFill>
                  <a:schemeClr val="tx1">
                    <a:lumMod val="75000"/>
                    <a:lumOff val="25000"/>
                  </a:schemeClr>
                </a:solidFill>
              </a:rPr>
              <a:t>chamota</a:t>
            </a:r>
            <a:r>
              <a:rPr lang="es-MX" dirty="0">
                <a:solidFill>
                  <a:schemeClr val="tx1">
                    <a:lumMod val="75000"/>
                    <a:lumOff val="25000"/>
                  </a:schemeClr>
                </a:solidFill>
              </a:rPr>
              <a:t> una vez cocido, molido y reducido a grano.</a:t>
            </a:r>
          </a:p>
          <a:p>
            <a:pPr algn="just">
              <a:lnSpc>
                <a:spcPct val="170000"/>
              </a:lnSpc>
            </a:pPr>
            <a:r>
              <a:rPr lang="es-MX" b="1" dirty="0">
                <a:solidFill>
                  <a:schemeClr val="tx1">
                    <a:lumMod val="75000"/>
                    <a:lumOff val="25000"/>
                  </a:schemeClr>
                </a:solidFill>
              </a:rPr>
              <a:t>Bentonita:</a:t>
            </a:r>
            <a:r>
              <a:rPr lang="es-MX" dirty="0">
                <a:solidFill>
                  <a:schemeClr val="tx1">
                    <a:lumMod val="75000"/>
                    <a:lumOff val="25000"/>
                  </a:schemeClr>
                </a:solidFill>
              </a:rPr>
              <a:t> es un mineral muy parecido a la cerámica que se suele añadir a diferentes tipos de barro para mejorar la plasticidad</a:t>
            </a:r>
            <a:r>
              <a:rPr lang="es-MX" dirty="0" smtClean="0">
                <a:solidFill>
                  <a:schemeClr val="tx1">
                    <a:lumMod val="75000"/>
                    <a:lumOff val="25000"/>
                  </a:schemeClr>
                </a:solidFill>
              </a:rPr>
              <a:t>.</a:t>
            </a:r>
            <a:endParaRPr lang="es-MX" dirty="0">
              <a:solidFill>
                <a:schemeClr val="tx1">
                  <a:lumMod val="75000"/>
                  <a:lumOff val="25000"/>
                </a:schemeClr>
              </a:solidFill>
            </a:endParaRPr>
          </a:p>
        </p:txBody>
      </p:sp>
    </p:spTree>
    <p:extLst>
      <p:ext uri="{BB962C8B-B14F-4D97-AF65-F5344CB8AC3E}">
        <p14:creationId xmlns:p14="http://schemas.microsoft.com/office/powerpoint/2010/main" val="3434732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PROCESO DE PRODUCCIÓN</a:t>
            </a:r>
            <a:endParaRPr lang="es-MX" dirty="0">
              <a:effectLst>
                <a:outerShdw blurRad="38100" dist="38100" dir="2700000" algn="tl">
                  <a:srgbClr val="000000">
                    <a:alpha val="43137"/>
                  </a:srgbClr>
                </a:outerShdw>
              </a:effectLst>
            </a:endParaRPr>
          </a:p>
        </p:txBody>
      </p:sp>
      <p:pic>
        <p:nvPicPr>
          <p:cNvPr id="2052" name="Picture 4" descr="Resultado de imagen para flor de tot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62" y="2095621"/>
            <a:ext cx="2576046" cy="171164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4" name="Picture 6" descr="Resultado de imagen para malla de cerni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662" y="4128666"/>
            <a:ext cx="2576045" cy="187589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idx="1"/>
          </p:nvPr>
        </p:nvSpPr>
        <p:spPr/>
        <p:txBody>
          <a:bodyPr/>
          <a:lstStyle/>
          <a:p>
            <a:endParaRPr lang="es-MX"/>
          </a:p>
        </p:txBody>
      </p:sp>
    </p:spTree>
    <p:extLst>
      <p:ext uri="{BB962C8B-B14F-4D97-AF65-F5344CB8AC3E}">
        <p14:creationId xmlns:p14="http://schemas.microsoft.com/office/powerpoint/2010/main" val="212374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5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3000" y="261870"/>
            <a:ext cx="9875520" cy="1356360"/>
          </a:xfrm>
        </p:spPr>
        <p:txBody>
          <a:bodyPr>
            <a:normAutofit/>
          </a:bodyPr>
          <a:lstStyle/>
          <a:p>
            <a:r>
              <a:rPr lang="es-MX" sz="4000" dirty="0" smtClean="0">
                <a:effectLst>
                  <a:outerShdw blurRad="38100" dist="38100" dir="2700000" algn="tl">
                    <a:srgbClr val="000000">
                      <a:alpha val="43137"/>
                    </a:srgbClr>
                  </a:outerShdw>
                </a:effectLst>
              </a:rPr>
              <a:t>PRINCIPALES PRODUCCIONES Y COSTOS</a:t>
            </a:r>
            <a:endParaRPr lang="es-MX" sz="4000"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980" y="1798534"/>
            <a:ext cx="3215425" cy="2411569"/>
          </a:xfrm>
          <a:prstGeom prst="rect">
            <a:avLst/>
          </a:prstGeom>
          <a:effectLst>
            <a:outerShdw blurRad="50800" dist="38100" algn="l" rotWithShape="0">
              <a:prstClr val="black">
                <a:alpha val="40000"/>
              </a:prstClr>
            </a:outerShdw>
          </a:effectLst>
        </p:spPr>
      </p:pic>
      <p:pic>
        <p:nvPicPr>
          <p:cNvPr id="5"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064" y="3182732"/>
            <a:ext cx="2918166" cy="300841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4178096" y="1742512"/>
            <a:ext cx="2789375" cy="1938992"/>
          </a:xfrm>
          <a:prstGeom prst="rect">
            <a:avLst/>
          </a:prstGeom>
          <a:noFill/>
        </p:spPr>
        <p:txBody>
          <a:bodyPr wrap="square" rtlCol="0">
            <a:spAutoFit/>
          </a:bodyPr>
          <a:lstStyle/>
          <a:p>
            <a:pPr algn="ctr">
              <a:lnSpc>
                <a:spcPct val="150000"/>
              </a:lnSpc>
            </a:pPr>
            <a:r>
              <a:rPr lang="es-MX" sz="2000" dirty="0" smtClean="0"/>
              <a:t>10cm de altura: $150</a:t>
            </a:r>
          </a:p>
          <a:p>
            <a:pPr algn="ctr">
              <a:lnSpc>
                <a:spcPct val="150000"/>
              </a:lnSpc>
            </a:pPr>
            <a:r>
              <a:rPr lang="es-MX" sz="2000" dirty="0" smtClean="0"/>
              <a:t>15cm de altura: $300</a:t>
            </a:r>
          </a:p>
          <a:p>
            <a:pPr algn="ctr">
              <a:lnSpc>
                <a:spcPct val="150000"/>
              </a:lnSpc>
            </a:pPr>
            <a:r>
              <a:rPr lang="es-MX" sz="2000" dirty="0" smtClean="0"/>
              <a:t>38 cm de altura: $1,600</a:t>
            </a:r>
          </a:p>
          <a:p>
            <a:pPr algn="ctr">
              <a:lnSpc>
                <a:spcPct val="150000"/>
              </a:lnSpc>
            </a:pPr>
            <a:endParaRPr lang="es-MX" sz="2000" dirty="0"/>
          </a:p>
        </p:txBody>
      </p:sp>
      <p:sp>
        <p:nvSpPr>
          <p:cNvPr id="6" name="CuadroTexto 5"/>
          <p:cNvSpPr txBox="1"/>
          <p:nvPr/>
        </p:nvSpPr>
        <p:spPr>
          <a:xfrm>
            <a:off x="1143000" y="4540912"/>
            <a:ext cx="1780479" cy="369332"/>
          </a:xfrm>
          <a:prstGeom prst="rect">
            <a:avLst/>
          </a:prstGeom>
          <a:noFill/>
        </p:spPr>
        <p:txBody>
          <a:bodyPr wrap="square" rtlCol="0">
            <a:spAutoFit/>
          </a:bodyPr>
          <a:lstStyle/>
          <a:p>
            <a:r>
              <a:rPr lang="es-MX" b="1" dirty="0" smtClean="0">
                <a:solidFill>
                  <a:schemeClr val="accent4">
                    <a:lumMod val="75000"/>
                  </a:schemeClr>
                </a:solidFill>
                <a:effectLst>
                  <a:outerShdw blurRad="38100" dist="38100" dir="2700000" algn="tl">
                    <a:srgbClr val="000000">
                      <a:alpha val="43137"/>
                    </a:srgbClr>
                  </a:outerShdw>
                </a:effectLst>
              </a:rPr>
              <a:t>ARCA DE NOE</a:t>
            </a:r>
            <a:endParaRPr lang="es-MX" b="1" dirty="0">
              <a:solidFill>
                <a:schemeClr val="accent4">
                  <a:lumMod val="75000"/>
                </a:schemeClr>
              </a:solidFill>
              <a:effectLst>
                <a:outerShdw blurRad="38100" dist="38100" dir="2700000" algn="tl">
                  <a:srgbClr val="000000">
                    <a:alpha val="43137"/>
                  </a:srgbClr>
                </a:outerShdw>
              </a:effectLst>
            </a:endParaRPr>
          </a:p>
        </p:txBody>
      </p:sp>
      <p:sp>
        <p:nvSpPr>
          <p:cNvPr id="8" name="CuadroTexto 7"/>
          <p:cNvSpPr txBox="1"/>
          <p:nvPr/>
        </p:nvSpPr>
        <p:spPr>
          <a:xfrm>
            <a:off x="9434419" y="4210103"/>
            <a:ext cx="1267925" cy="369332"/>
          </a:xfrm>
          <a:prstGeom prst="rect">
            <a:avLst/>
          </a:prstGeom>
          <a:noFill/>
        </p:spPr>
        <p:txBody>
          <a:bodyPr wrap="square" rtlCol="0">
            <a:spAutoFit/>
          </a:bodyPr>
          <a:lstStyle/>
          <a:p>
            <a:r>
              <a:rPr lang="es-MX" b="1" dirty="0" smtClean="0">
                <a:solidFill>
                  <a:schemeClr val="accent4">
                    <a:lumMod val="75000"/>
                  </a:schemeClr>
                </a:solidFill>
                <a:effectLst>
                  <a:outerShdw blurRad="38100" dist="38100" dir="2700000" algn="tl">
                    <a:srgbClr val="000000">
                      <a:alpha val="43137"/>
                    </a:srgbClr>
                  </a:outerShdw>
                </a:effectLst>
              </a:rPr>
              <a:t>CATRINAS</a:t>
            </a:r>
            <a:endParaRPr lang="es-MX" b="1" dirty="0">
              <a:solidFill>
                <a:schemeClr val="accent4">
                  <a:lumMod val="75000"/>
                </a:schemeClr>
              </a:solidFill>
              <a:effectLst>
                <a:outerShdw blurRad="38100" dist="38100" dir="2700000" algn="tl">
                  <a:srgbClr val="000000">
                    <a:alpha val="43137"/>
                  </a:srgbClr>
                </a:outerShdw>
              </a:effectLst>
            </a:endParaRPr>
          </a:p>
        </p:txBody>
      </p:sp>
      <p:sp>
        <p:nvSpPr>
          <p:cNvPr id="9" name="CuadroTexto 8"/>
          <p:cNvSpPr txBox="1"/>
          <p:nvPr/>
        </p:nvSpPr>
        <p:spPr>
          <a:xfrm>
            <a:off x="4511612" y="6213322"/>
            <a:ext cx="2251134" cy="369332"/>
          </a:xfrm>
          <a:prstGeom prst="rect">
            <a:avLst/>
          </a:prstGeom>
          <a:noFill/>
        </p:spPr>
        <p:txBody>
          <a:bodyPr wrap="square" rtlCol="0">
            <a:spAutoFit/>
          </a:bodyPr>
          <a:lstStyle/>
          <a:p>
            <a:r>
              <a:rPr lang="es-MX" b="1" dirty="0" smtClean="0">
                <a:solidFill>
                  <a:schemeClr val="accent4">
                    <a:lumMod val="75000"/>
                  </a:schemeClr>
                </a:solidFill>
                <a:effectLst>
                  <a:outerShdw blurRad="38100" dist="38100" dir="2700000" algn="tl">
                    <a:srgbClr val="000000">
                      <a:alpha val="43137"/>
                    </a:srgbClr>
                  </a:outerShdw>
                </a:effectLst>
              </a:rPr>
              <a:t>ARBOL DE LA VIDA</a:t>
            </a:r>
            <a:endParaRPr lang="es-MX" b="1" dirty="0">
              <a:solidFill>
                <a:schemeClr val="accent4">
                  <a:lumMod val="75000"/>
                </a:schemeClr>
              </a:solidFill>
              <a:effectLst>
                <a:outerShdw blurRad="38100" dist="38100" dir="2700000" algn="tl">
                  <a:srgbClr val="000000">
                    <a:alpha val="43137"/>
                  </a:srgbClr>
                </a:outerShdw>
              </a:effectLst>
            </a:endParaRPr>
          </a:p>
        </p:txBody>
      </p:sp>
      <p:sp>
        <p:nvSpPr>
          <p:cNvPr id="10" name="CuadroTexto 9"/>
          <p:cNvSpPr txBox="1"/>
          <p:nvPr/>
        </p:nvSpPr>
        <p:spPr>
          <a:xfrm>
            <a:off x="8503893" y="4643662"/>
            <a:ext cx="2789375" cy="1938992"/>
          </a:xfrm>
          <a:prstGeom prst="rect">
            <a:avLst/>
          </a:prstGeom>
          <a:noFill/>
        </p:spPr>
        <p:txBody>
          <a:bodyPr wrap="square" rtlCol="0">
            <a:spAutoFit/>
          </a:bodyPr>
          <a:lstStyle/>
          <a:p>
            <a:pPr algn="ctr">
              <a:lnSpc>
                <a:spcPct val="150000"/>
              </a:lnSpc>
            </a:pPr>
            <a:r>
              <a:rPr lang="es-MX" sz="2000" dirty="0"/>
              <a:t>2</a:t>
            </a:r>
            <a:r>
              <a:rPr lang="es-MX" sz="2000" dirty="0" smtClean="0"/>
              <a:t>5cm de altura: $300</a:t>
            </a:r>
          </a:p>
          <a:p>
            <a:pPr algn="ctr">
              <a:lnSpc>
                <a:spcPct val="150000"/>
              </a:lnSpc>
            </a:pPr>
            <a:r>
              <a:rPr lang="es-MX" sz="2000" dirty="0" smtClean="0"/>
              <a:t>30 cm de altura: $500</a:t>
            </a:r>
          </a:p>
          <a:p>
            <a:pPr algn="ctr">
              <a:lnSpc>
                <a:spcPct val="150000"/>
              </a:lnSpc>
            </a:pPr>
            <a:r>
              <a:rPr lang="es-MX" sz="2000" dirty="0" smtClean="0"/>
              <a:t>68 cm de altura: $900</a:t>
            </a:r>
          </a:p>
          <a:p>
            <a:pPr algn="ctr">
              <a:lnSpc>
                <a:spcPct val="150000"/>
              </a:lnSpc>
            </a:pPr>
            <a:endParaRPr lang="es-MX" sz="2000" dirty="0"/>
          </a:p>
        </p:txBody>
      </p:sp>
      <p:sp>
        <p:nvSpPr>
          <p:cNvPr id="11" name="CuadroTexto 10"/>
          <p:cNvSpPr txBox="1"/>
          <p:nvPr/>
        </p:nvSpPr>
        <p:spPr>
          <a:xfrm>
            <a:off x="633939" y="4910244"/>
            <a:ext cx="2789375" cy="1938992"/>
          </a:xfrm>
          <a:prstGeom prst="rect">
            <a:avLst/>
          </a:prstGeom>
          <a:noFill/>
        </p:spPr>
        <p:txBody>
          <a:bodyPr wrap="square" rtlCol="0">
            <a:spAutoFit/>
          </a:bodyPr>
          <a:lstStyle/>
          <a:p>
            <a:pPr algn="ctr">
              <a:lnSpc>
                <a:spcPct val="150000"/>
              </a:lnSpc>
            </a:pPr>
            <a:r>
              <a:rPr lang="es-MX" sz="2000" dirty="0" smtClean="0"/>
              <a:t>10cm de altura: $150</a:t>
            </a:r>
          </a:p>
          <a:p>
            <a:pPr algn="ctr">
              <a:lnSpc>
                <a:spcPct val="150000"/>
              </a:lnSpc>
            </a:pPr>
            <a:r>
              <a:rPr lang="es-MX" sz="2000" dirty="0" smtClean="0"/>
              <a:t>15cm de altura: $300</a:t>
            </a:r>
          </a:p>
          <a:p>
            <a:pPr algn="ctr">
              <a:lnSpc>
                <a:spcPct val="150000"/>
              </a:lnSpc>
            </a:pPr>
            <a:r>
              <a:rPr lang="es-MX" sz="2000" dirty="0" smtClean="0"/>
              <a:t>38 cm de altura: $1,600</a:t>
            </a:r>
          </a:p>
          <a:p>
            <a:pPr algn="ctr">
              <a:lnSpc>
                <a:spcPct val="150000"/>
              </a:lnSpc>
            </a:pPr>
            <a:endParaRPr lang="es-MX" sz="2000" dirty="0"/>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7550" t="15090" r="6780" b="15291"/>
          <a:stretch/>
        </p:blipFill>
        <p:spPr>
          <a:xfrm>
            <a:off x="902102" y="1293201"/>
            <a:ext cx="2183360" cy="3188648"/>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1468432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5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5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25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25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ARTESANIA</a:t>
            </a:r>
            <a:endParaRPr lang="es-MX" dirty="0">
              <a:effectLst>
                <a:outerShdw blurRad="38100" dist="38100" dir="2700000" algn="tl">
                  <a:srgbClr val="000000">
                    <a:alpha val="43137"/>
                  </a:srgbClr>
                </a:outerShdw>
              </a:effectLst>
            </a:endParaRPr>
          </a:p>
        </p:txBody>
      </p:sp>
      <p:sp>
        <p:nvSpPr>
          <p:cNvPr id="3" name="Marcador de contenido 2"/>
          <p:cNvSpPr>
            <a:spLocks noGrp="1"/>
          </p:cNvSpPr>
          <p:nvPr>
            <p:ph sz="half" idx="1"/>
          </p:nvPr>
        </p:nvSpPr>
        <p:spPr>
          <a:xfrm>
            <a:off x="1142999" y="1785485"/>
            <a:ext cx="7230979" cy="4023360"/>
          </a:xfrm>
        </p:spPr>
        <p:txBody>
          <a:bodyPr>
            <a:noAutofit/>
          </a:bodyPr>
          <a:lstStyle/>
          <a:p>
            <a:pPr algn="just">
              <a:lnSpc>
                <a:spcPct val="150000"/>
              </a:lnSpc>
            </a:pPr>
            <a:r>
              <a:rPr lang="es-MX" dirty="0" smtClean="0">
                <a:solidFill>
                  <a:schemeClr val="tx1">
                    <a:lumMod val="75000"/>
                    <a:lumOff val="25000"/>
                  </a:schemeClr>
                </a:solidFill>
              </a:rPr>
              <a:t>Arte y técnica de fabricar o elaborar objetos o productos a mano, con aparatos sencillos y de manera tradicional.</a:t>
            </a:r>
          </a:p>
          <a:p>
            <a:pPr algn="just">
              <a:lnSpc>
                <a:spcPct val="150000"/>
              </a:lnSpc>
            </a:pPr>
            <a:r>
              <a:rPr lang="es-MX" dirty="0">
                <a:solidFill>
                  <a:schemeClr val="tx1">
                    <a:lumMod val="75000"/>
                    <a:lumOff val="25000"/>
                  </a:schemeClr>
                </a:solidFill>
              </a:rPr>
              <a:t>La artesanía es una expresión artística cuyos cimientos descansan en las tradiciones de una comunidad. Su base es la transmisión del conocimiento a través de generaciones, muchas veces en forma oral, por lo que lo conecta por una parte, con el patrimonio </a:t>
            </a:r>
            <a:r>
              <a:rPr lang="es-MX" dirty="0" smtClean="0">
                <a:solidFill>
                  <a:schemeClr val="tx1">
                    <a:lumMod val="75000"/>
                    <a:lumOff val="25000"/>
                  </a:schemeClr>
                </a:solidFill>
              </a:rPr>
              <a:t>inmaterial.</a:t>
            </a:r>
            <a:endParaRPr lang="es-MX" dirty="0">
              <a:solidFill>
                <a:schemeClr val="tx1">
                  <a:lumMod val="75000"/>
                  <a:lumOff val="25000"/>
                </a:schemeClr>
              </a:solidFill>
            </a:endParaRPr>
          </a:p>
        </p:txBody>
      </p:sp>
      <p:pic>
        <p:nvPicPr>
          <p:cNvPr id="2050"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2385" y="2130433"/>
            <a:ext cx="2400514" cy="3092833"/>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85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effectLst>
                  <a:outerShdw blurRad="38100" dist="38100" dir="2700000" algn="tl">
                    <a:srgbClr val="000000">
                      <a:alpha val="43137"/>
                    </a:srgbClr>
                  </a:outerShdw>
                </a:effectLst>
              </a:rPr>
              <a:t>Á</a:t>
            </a:r>
            <a:r>
              <a:rPr lang="es-MX" dirty="0" smtClean="0">
                <a:effectLst>
                  <a:outerShdw blurRad="38100" dist="38100" dir="2700000" algn="tl">
                    <a:srgbClr val="000000">
                      <a:alpha val="43137"/>
                    </a:srgbClr>
                  </a:outerShdw>
                </a:effectLst>
              </a:rPr>
              <a:t>RBOL DE LA VIDA</a:t>
            </a:r>
            <a:endParaRPr lang="es-MX" dirty="0">
              <a:effectLst>
                <a:outerShdw blurRad="38100" dist="38100" dir="2700000" algn="tl">
                  <a:srgbClr val="000000">
                    <a:alpha val="43137"/>
                  </a:srgbClr>
                </a:outerShdw>
              </a:effectLst>
            </a:endParaRPr>
          </a:p>
        </p:txBody>
      </p:sp>
      <p:sp>
        <p:nvSpPr>
          <p:cNvPr id="3" name="Marcador de contenido 2"/>
          <p:cNvSpPr>
            <a:spLocks noGrp="1"/>
          </p:cNvSpPr>
          <p:nvPr>
            <p:ph sz="half" idx="1"/>
          </p:nvPr>
        </p:nvSpPr>
        <p:spPr/>
        <p:txBody>
          <a:bodyPr>
            <a:normAutofit fontScale="92500" lnSpcReduction="20000"/>
          </a:bodyPr>
          <a:lstStyle/>
          <a:p>
            <a:pPr algn="just">
              <a:lnSpc>
                <a:spcPct val="150000"/>
              </a:lnSpc>
            </a:pPr>
            <a:r>
              <a:rPr lang="es-MX" sz="2000" dirty="0">
                <a:solidFill>
                  <a:schemeClr val="tx1">
                    <a:lumMod val="75000"/>
                    <a:lumOff val="25000"/>
                  </a:schemeClr>
                </a:solidFill>
              </a:rPr>
              <a:t>Un árbol de la vida es una escultura en barro fabricada comúnmente de forma artesanal en el centro de México, principalmente en el municipio de Metepec, Estado de México. Las imágenes representadas en las esculturas se usaron originalmente, durante el período colonial temprano, para enseñar la historia de la creación, según la </a:t>
            </a:r>
            <a:r>
              <a:rPr lang="es-MX" sz="2000" i="1" dirty="0">
                <a:solidFill>
                  <a:schemeClr val="tx1">
                    <a:lumMod val="75000"/>
                    <a:lumOff val="25000"/>
                  </a:schemeClr>
                </a:solidFill>
              </a:rPr>
              <a:t>Biblia</a:t>
            </a:r>
            <a:r>
              <a:rPr lang="es-MX" sz="2000" dirty="0">
                <a:solidFill>
                  <a:schemeClr val="tx1">
                    <a:lumMod val="75000"/>
                    <a:lumOff val="25000"/>
                  </a:schemeClr>
                </a:solidFill>
              </a:rPr>
              <a:t>, a los nativos de la región. </a:t>
            </a:r>
          </a:p>
        </p:txBody>
      </p:sp>
      <p:pic>
        <p:nvPicPr>
          <p:cNvPr id="4098" name="Picture 2" descr="Imagen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202" y="2057399"/>
            <a:ext cx="3695700" cy="381000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243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METEPEC</a:t>
            </a:r>
            <a:endParaRPr lang="es-MX" dirty="0">
              <a:effectLst>
                <a:outerShdw blurRad="38100" dist="38100" dir="2700000" algn="tl">
                  <a:srgbClr val="000000">
                    <a:alpha val="43137"/>
                  </a:srgbClr>
                </a:outerShdw>
              </a:effectLst>
            </a:endParaRPr>
          </a:p>
        </p:txBody>
      </p:sp>
      <p:sp>
        <p:nvSpPr>
          <p:cNvPr id="4" name="Marcador de contenido 3"/>
          <p:cNvSpPr>
            <a:spLocks noGrp="1"/>
          </p:cNvSpPr>
          <p:nvPr>
            <p:ph sz="half" idx="2"/>
          </p:nvPr>
        </p:nvSpPr>
        <p:spPr>
          <a:xfrm>
            <a:off x="6427449" y="1477591"/>
            <a:ext cx="4754880" cy="4398627"/>
          </a:xfrm>
        </p:spPr>
        <p:txBody>
          <a:bodyPr>
            <a:noAutofit/>
          </a:bodyPr>
          <a:lstStyle/>
          <a:p>
            <a:pPr algn="just">
              <a:lnSpc>
                <a:spcPct val="150000"/>
              </a:lnSpc>
            </a:pPr>
            <a:r>
              <a:rPr lang="es-MX" sz="1800" dirty="0">
                <a:solidFill>
                  <a:schemeClr val="tx1">
                    <a:lumMod val="75000"/>
                    <a:lumOff val="25000"/>
                  </a:schemeClr>
                </a:solidFill>
              </a:rPr>
              <a:t>En Metepec, pueblo de artesanos con prestigio ancestral, dedicarse al barro significa mucho más que una actividad económica: creación, búsqueda de la belleza, convivencia familiar. Pero no sólo en barro crean las manos </a:t>
            </a:r>
            <a:r>
              <a:rPr lang="es-MX" sz="1800" dirty="0" err="1">
                <a:solidFill>
                  <a:schemeClr val="tx1">
                    <a:lumMod val="75000"/>
                    <a:lumOff val="25000"/>
                  </a:schemeClr>
                </a:solidFill>
              </a:rPr>
              <a:t>metepequenses</a:t>
            </a:r>
            <a:r>
              <a:rPr lang="es-MX" sz="1800" dirty="0">
                <a:solidFill>
                  <a:schemeClr val="tx1">
                    <a:lumMod val="75000"/>
                    <a:lumOff val="25000"/>
                  </a:schemeClr>
                </a:solidFill>
              </a:rPr>
              <a:t>: aquí se pueden encontrar artesanos cuya habilidad se despliega sobre diversos materiales como el papel picado, la talabartería, la cestería, el trabajo con hoja de maíz, los textiles, el vidrio soplado y emplomado.</a:t>
            </a:r>
          </a:p>
          <a:p>
            <a:pPr algn="just">
              <a:lnSpc>
                <a:spcPct val="150000"/>
              </a:lnSpc>
            </a:pPr>
            <a:endParaRPr lang="es-MX" sz="1800" dirty="0"/>
          </a:p>
        </p:txBody>
      </p:sp>
      <p:pic>
        <p:nvPicPr>
          <p:cNvPr id="3074" name="Picture 2" descr="Resultado de imagen para municipio de metepe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0474" y="1711308"/>
            <a:ext cx="2101241" cy="209949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804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7685" y="1045029"/>
            <a:ext cx="9872871" cy="4773385"/>
          </a:xfrm>
        </p:spPr>
        <p:txBody>
          <a:bodyPr>
            <a:normAutofit lnSpcReduction="10000"/>
          </a:bodyPr>
          <a:lstStyle/>
          <a:p>
            <a:pPr algn="just">
              <a:lnSpc>
                <a:spcPct val="150000"/>
              </a:lnSpc>
            </a:pPr>
            <a:r>
              <a:rPr lang="es-MX" dirty="0">
                <a:solidFill>
                  <a:schemeClr val="tx1">
                    <a:lumMod val="75000"/>
                    <a:lumOff val="25000"/>
                  </a:schemeClr>
                </a:solidFill>
              </a:rPr>
              <a:t>La fabricación de esculturas de árboles de barro con el tema bíblico del Jardín del Edén se inició en </a:t>
            </a:r>
            <a:r>
              <a:rPr lang="es-MX" dirty="0" err="1">
                <a:solidFill>
                  <a:schemeClr val="tx1">
                    <a:lumMod val="75000"/>
                    <a:lumOff val="25000"/>
                  </a:schemeClr>
                </a:solidFill>
              </a:rPr>
              <a:t>Izúcar</a:t>
            </a:r>
            <a:r>
              <a:rPr lang="es-MX" dirty="0">
                <a:solidFill>
                  <a:schemeClr val="tx1">
                    <a:lumMod val="75000"/>
                    <a:lumOff val="25000"/>
                  </a:schemeClr>
                </a:solidFill>
              </a:rPr>
              <a:t> de </a:t>
            </a:r>
            <a:r>
              <a:rPr lang="es-MX" dirty="0" smtClean="0">
                <a:solidFill>
                  <a:schemeClr val="tx1">
                    <a:lumMod val="75000"/>
                    <a:lumOff val="25000"/>
                  </a:schemeClr>
                </a:solidFill>
              </a:rPr>
              <a:t>Matamoros</a:t>
            </a:r>
            <a:r>
              <a:rPr lang="es-MX" dirty="0">
                <a:solidFill>
                  <a:schemeClr val="tx1">
                    <a:lumMod val="75000"/>
                    <a:lumOff val="25000"/>
                  </a:schemeClr>
                </a:solidFill>
              </a:rPr>
              <a:t> en el estado de Puebla y se extendió a otras áreas, particularmente a Metepec, Estado de México, cuyos árboles se distinguen por estar pintados en colores </a:t>
            </a:r>
            <a:r>
              <a:rPr lang="es-MX" dirty="0" smtClean="0">
                <a:solidFill>
                  <a:schemeClr val="tx1">
                    <a:lumMod val="75000"/>
                    <a:lumOff val="25000"/>
                  </a:schemeClr>
                </a:solidFill>
              </a:rPr>
              <a:t>brillantes.​ </a:t>
            </a:r>
            <a:r>
              <a:rPr lang="es-MX" dirty="0">
                <a:solidFill>
                  <a:schemeClr val="tx1">
                    <a:lumMod val="75000"/>
                    <a:lumOff val="25000"/>
                  </a:schemeClr>
                </a:solidFill>
              </a:rPr>
              <a:t>Los árboles de la vida han llegado a considerarse emblemáticos del municipio y son parte de una tradición de escultura en barro que solo se encuentra en </a:t>
            </a:r>
            <a:r>
              <a:rPr lang="es-MX" dirty="0" smtClean="0">
                <a:solidFill>
                  <a:schemeClr val="tx1">
                    <a:lumMod val="75000"/>
                    <a:lumOff val="25000"/>
                  </a:schemeClr>
                </a:solidFill>
              </a:rPr>
              <a:t>Metepec.</a:t>
            </a:r>
          </a:p>
          <a:p>
            <a:pPr algn="just">
              <a:lnSpc>
                <a:spcPct val="150000"/>
              </a:lnSpc>
            </a:pPr>
            <a:r>
              <a:rPr lang="es-MX" dirty="0" smtClean="0">
                <a:solidFill>
                  <a:schemeClr val="tx1">
                    <a:lumMod val="75000"/>
                    <a:lumOff val="25000"/>
                  </a:schemeClr>
                </a:solidFill>
              </a:rPr>
              <a:t>Otras </a:t>
            </a:r>
            <a:r>
              <a:rPr lang="es-MX" dirty="0">
                <a:solidFill>
                  <a:schemeClr val="tx1">
                    <a:lumMod val="75000"/>
                    <a:lumOff val="25000"/>
                  </a:schemeClr>
                </a:solidFill>
              </a:rPr>
              <a:t>esculturas comunes son las sirenas (un ejemplar gigante de estas se encuentra en una sección de la ciudad llamada Ciudad Típica), así como </a:t>
            </a:r>
            <a:r>
              <a:rPr lang="es-MX" dirty="0" err="1">
                <a:solidFill>
                  <a:schemeClr val="tx1">
                    <a:lumMod val="75000"/>
                    <a:lumOff val="25000"/>
                  </a:schemeClr>
                </a:solidFill>
              </a:rPr>
              <a:t>pegasos</a:t>
            </a:r>
            <a:r>
              <a:rPr lang="es-MX" dirty="0">
                <a:solidFill>
                  <a:schemeClr val="tx1">
                    <a:lumMod val="75000"/>
                    <a:lumOff val="25000"/>
                  </a:schemeClr>
                </a:solidFill>
              </a:rPr>
              <a:t>, gallos, leones y flores, entre </a:t>
            </a:r>
            <a:r>
              <a:rPr lang="es-MX" dirty="0" smtClean="0">
                <a:solidFill>
                  <a:schemeClr val="tx1">
                    <a:lumMod val="75000"/>
                    <a:lumOff val="25000"/>
                  </a:schemeClr>
                </a:solidFill>
              </a:rPr>
              <a:t>otros.</a:t>
            </a:r>
            <a:endParaRPr lang="es-MX" dirty="0">
              <a:solidFill>
                <a:schemeClr val="tx1">
                  <a:lumMod val="75000"/>
                  <a:lumOff val="25000"/>
                </a:schemeClr>
              </a:solidFill>
            </a:endParaRPr>
          </a:p>
        </p:txBody>
      </p:sp>
    </p:spTree>
    <p:extLst>
      <p:ext uri="{BB962C8B-B14F-4D97-AF65-F5344CB8AC3E}">
        <p14:creationId xmlns:p14="http://schemas.microsoft.com/office/powerpoint/2010/main" val="5710667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DATOS GENERALES DEL ARTESANO</a:t>
            </a:r>
            <a:endParaRPr lang="es-MX" dirty="0">
              <a:effectLst>
                <a:outerShdw blurRad="38100" dist="38100" dir="2700000" algn="tl">
                  <a:srgbClr val="000000">
                    <a:alpha val="43137"/>
                  </a:srgbClr>
                </a:outerShdw>
              </a:effectLst>
            </a:endParaRPr>
          </a:p>
        </p:txBody>
      </p:sp>
      <p:sp>
        <p:nvSpPr>
          <p:cNvPr id="3" name="Marcador de contenido 2"/>
          <p:cNvSpPr>
            <a:spLocks noGrp="1"/>
          </p:cNvSpPr>
          <p:nvPr>
            <p:ph sz="half" idx="1"/>
          </p:nvPr>
        </p:nvSpPr>
        <p:spPr/>
        <p:txBody>
          <a:bodyPr>
            <a:normAutofit/>
          </a:bodyPr>
          <a:lstStyle/>
          <a:p>
            <a:pPr algn="just">
              <a:lnSpc>
                <a:spcPct val="150000"/>
              </a:lnSpc>
            </a:pPr>
            <a:r>
              <a:rPr lang="es-MX" sz="2400" dirty="0" smtClean="0">
                <a:solidFill>
                  <a:schemeClr val="tx1">
                    <a:lumMod val="75000"/>
                    <a:lumOff val="25000"/>
                  </a:schemeClr>
                </a:solidFill>
              </a:rPr>
              <a:t>Rodolfo Sánchez</a:t>
            </a:r>
          </a:p>
          <a:p>
            <a:pPr algn="just">
              <a:lnSpc>
                <a:spcPct val="150000"/>
              </a:lnSpc>
            </a:pPr>
            <a:r>
              <a:rPr lang="es-MX" sz="2400" dirty="0" smtClean="0">
                <a:solidFill>
                  <a:schemeClr val="tx1">
                    <a:lumMod val="75000"/>
                    <a:lumOff val="25000"/>
                  </a:schemeClr>
                </a:solidFill>
              </a:rPr>
              <a:t>36 años</a:t>
            </a:r>
          </a:p>
          <a:p>
            <a:pPr algn="just">
              <a:lnSpc>
                <a:spcPct val="150000"/>
              </a:lnSpc>
            </a:pPr>
            <a:r>
              <a:rPr lang="es-MX" sz="2400" dirty="0" smtClean="0">
                <a:solidFill>
                  <a:schemeClr val="tx1">
                    <a:lumMod val="75000"/>
                    <a:lumOff val="25000"/>
                  </a:schemeClr>
                </a:solidFill>
              </a:rPr>
              <a:t>Originario de Metepec</a:t>
            </a:r>
          </a:p>
          <a:p>
            <a:pPr algn="just">
              <a:lnSpc>
                <a:spcPct val="150000"/>
              </a:lnSpc>
            </a:pPr>
            <a:r>
              <a:rPr lang="es-MX" sz="2400" dirty="0" smtClean="0">
                <a:solidFill>
                  <a:schemeClr val="tx1">
                    <a:lumMod val="75000"/>
                    <a:lumOff val="25000"/>
                  </a:schemeClr>
                </a:solidFill>
              </a:rPr>
              <a:t>Artesano de herencia</a:t>
            </a:r>
          </a:p>
          <a:p>
            <a:pPr algn="just">
              <a:lnSpc>
                <a:spcPct val="150000"/>
              </a:lnSpc>
            </a:pPr>
            <a:r>
              <a:rPr lang="es-MX" sz="2400" dirty="0" smtClean="0">
                <a:solidFill>
                  <a:schemeClr val="tx1">
                    <a:lumMod val="75000"/>
                    <a:lumOff val="25000"/>
                  </a:schemeClr>
                </a:solidFill>
              </a:rPr>
              <a:t>Barro</a:t>
            </a:r>
            <a:endParaRPr lang="es-MX" sz="2400" dirty="0">
              <a:solidFill>
                <a:schemeClr val="tx1">
                  <a:lumMod val="75000"/>
                  <a:lumOff val="25000"/>
                </a:schemeClr>
              </a:solidFill>
            </a:endParaRPr>
          </a:p>
        </p:txBody>
      </p:sp>
      <p:sp>
        <p:nvSpPr>
          <p:cNvPr id="4" name="Marcador de contenido 3"/>
          <p:cNvSpPr>
            <a:spLocks noGrp="1"/>
          </p:cNvSpPr>
          <p:nvPr>
            <p:ph sz="half" idx="2"/>
          </p:nvPr>
        </p:nvSpPr>
        <p:spPr/>
        <p:txBody>
          <a:bodyPr/>
          <a:lstStyle/>
          <a:p>
            <a:endParaRPr lang="es-MX"/>
          </a:p>
        </p:txBody>
      </p:sp>
    </p:spTree>
    <p:extLst>
      <p:ext uri="{BB962C8B-B14F-4D97-AF65-F5344CB8AC3E}">
        <p14:creationId xmlns:p14="http://schemas.microsoft.com/office/powerpoint/2010/main" val="2902789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MAQUINARIA Y HERRAMIENTA</a:t>
            </a:r>
            <a:endParaRPr lang="es-MX" dirty="0">
              <a:effectLst>
                <a:outerShdw blurRad="38100" dist="38100" dir="2700000" algn="tl">
                  <a:srgbClr val="000000">
                    <a:alpha val="43137"/>
                  </a:srgbClr>
                </a:outerShdw>
              </a:effectLst>
            </a:endParaRPr>
          </a:p>
        </p:txBody>
      </p:sp>
      <p:sp>
        <p:nvSpPr>
          <p:cNvPr id="3" name="Marcador de contenido 2"/>
          <p:cNvSpPr>
            <a:spLocks noGrp="1"/>
          </p:cNvSpPr>
          <p:nvPr>
            <p:ph sz="half" idx="1"/>
          </p:nvPr>
        </p:nvSpPr>
        <p:spPr>
          <a:xfrm>
            <a:off x="849217" y="1712625"/>
            <a:ext cx="2673472" cy="1240437"/>
          </a:xfrm>
        </p:spPr>
        <p:txBody>
          <a:bodyPr>
            <a:normAutofit lnSpcReduction="10000"/>
          </a:bodyPr>
          <a:lstStyle/>
          <a:p>
            <a:pPr algn="just">
              <a:lnSpc>
                <a:spcPct val="150000"/>
              </a:lnSpc>
            </a:pPr>
            <a:r>
              <a:rPr lang="es-MX" dirty="0" smtClean="0">
                <a:solidFill>
                  <a:schemeClr val="tx1">
                    <a:lumMod val="75000"/>
                    <a:lumOff val="25000"/>
                  </a:schemeClr>
                </a:solidFill>
              </a:rPr>
              <a:t>Espinas de maguey</a:t>
            </a:r>
          </a:p>
          <a:p>
            <a:pPr algn="just">
              <a:lnSpc>
                <a:spcPct val="150000"/>
              </a:lnSpc>
            </a:pPr>
            <a:r>
              <a:rPr lang="es-MX" dirty="0" smtClean="0">
                <a:solidFill>
                  <a:schemeClr val="tx1">
                    <a:lumMod val="75000"/>
                    <a:lumOff val="25000"/>
                  </a:schemeClr>
                </a:solidFill>
              </a:rPr>
              <a:t>Horno</a:t>
            </a:r>
            <a:endParaRPr lang="es-MX" dirty="0">
              <a:solidFill>
                <a:schemeClr val="tx1">
                  <a:lumMod val="75000"/>
                  <a:lumOff val="25000"/>
                </a:schemeClr>
              </a:solidFill>
            </a:endParaRPr>
          </a:p>
        </p:txBody>
      </p:sp>
      <p:pic>
        <p:nvPicPr>
          <p:cNvPr id="3074" name="Picture 2" descr="Resultado de imagen para Hornos para cocer bar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17" y="3904640"/>
            <a:ext cx="1790700" cy="2381250"/>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Resultado de imagen para espinas de magu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611" y="2571447"/>
            <a:ext cx="1771201" cy="25793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Marcador de contenido 3"/>
          <p:cNvSpPr>
            <a:spLocks noGrp="1"/>
          </p:cNvSpPr>
          <p:nvPr>
            <p:ph sz="half" idx="2"/>
          </p:nvPr>
        </p:nvSpPr>
        <p:spPr/>
        <p:txBody>
          <a:bodyPr/>
          <a:lstStyle/>
          <a:p>
            <a:endParaRPr lang="es-MX"/>
          </a:p>
        </p:txBody>
      </p:sp>
    </p:spTree>
    <p:extLst>
      <p:ext uri="{BB962C8B-B14F-4D97-AF65-F5344CB8AC3E}">
        <p14:creationId xmlns:p14="http://schemas.microsoft.com/office/powerpoint/2010/main" val="3787359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effectLst>
                  <a:outerShdw blurRad="38100" dist="38100" dir="2700000" algn="tl">
                    <a:srgbClr val="000000">
                      <a:alpha val="43137"/>
                    </a:srgbClr>
                  </a:outerShdw>
                </a:effectLst>
              </a:rPr>
              <a:t>BARRO</a:t>
            </a:r>
            <a:endParaRPr lang="es-MX"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145649" y="1779815"/>
            <a:ext cx="9872871" cy="4038600"/>
          </a:xfrm>
        </p:spPr>
        <p:txBody>
          <a:bodyPr>
            <a:normAutofit fontScale="92500"/>
          </a:bodyPr>
          <a:lstStyle/>
          <a:p>
            <a:pPr algn="just">
              <a:lnSpc>
                <a:spcPct val="150000"/>
              </a:lnSpc>
            </a:pPr>
            <a:r>
              <a:rPr lang="es-MX" dirty="0">
                <a:solidFill>
                  <a:schemeClr val="tx1">
                    <a:lumMod val="75000"/>
                    <a:lumOff val="25000"/>
                  </a:schemeClr>
                </a:solidFill>
              </a:rPr>
              <a:t>La arcilla y el barro son tierras, que contienen elementos naturales y una composición química que suele ser ideal para darle plasticidad; al momento de secarse puede mantener esa estructura firme que los alfareros creativos lo dieron para convertirla  en una verdadera de obra de arte popular</a:t>
            </a:r>
            <a:r>
              <a:rPr lang="es-MX" dirty="0" smtClean="0">
                <a:solidFill>
                  <a:schemeClr val="tx1">
                    <a:lumMod val="75000"/>
                    <a:lumOff val="25000"/>
                  </a:schemeClr>
                </a:solidFill>
              </a:rPr>
              <a:t>.</a:t>
            </a:r>
          </a:p>
          <a:p>
            <a:pPr algn="just">
              <a:lnSpc>
                <a:spcPct val="150000"/>
              </a:lnSpc>
            </a:pPr>
            <a:r>
              <a:rPr lang="es-MX" dirty="0">
                <a:solidFill>
                  <a:schemeClr val="tx1">
                    <a:lumMod val="75000"/>
                    <a:lumOff val="25000"/>
                  </a:schemeClr>
                </a:solidFill>
              </a:rPr>
              <a:t>Textura, humedad y el secado son las principales características que debe tener el barro para una excelente elaboración de piezas. Es claro que los prehispánicos trabajaron la tierra y arcilla con las manos para elaborar piezas para la vida cotidiana como vasijas y jarros, hasta llegar a las piezas que representaban a los dioses de las diferentes culturas.</a:t>
            </a:r>
          </a:p>
        </p:txBody>
      </p:sp>
    </p:spTree>
    <p:extLst>
      <p:ext uri="{BB962C8B-B14F-4D97-AF65-F5344CB8AC3E}">
        <p14:creationId xmlns:p14="http://schemas.microsoft.com/office/powerpoint/2010/main" val="2057246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2032" y="759934"/>
            <a:ext cx="10571967" cy="3131507"/>
          </a:xfrm>
        </p:spPr>
        <p:txBody>
          <a:bodyPr>
            <a:normAutofit/>
          </a:bodyPr>
          <a:lstStyle/>
          <a:p>
            <a:pPr algn="just">
              <a:lnSpc>
                <a:spcPct val="170000"/>
              </a:lnSpc>
            </a:pPr>
            <a:r>
              <a:rPr lang="es-MX" dirty="0" smtClean="0">
                <a:solidFill>
                  <a:schemeClr val="tx1">
                    <a:lumMod val="75000"/>
                    <a:lumOff val="25000"/>
                  </a:schemeClr>
                </a:solidFill>
              </a:rPr>
              <a:t>Es </a:t>
            </a:r>
            <a:r>
              <a:rPr lang="es-MX" dirty="0">
                <a:solidFill>
                  <a:schemeClr val="tx1">
                    <a:lumMod val="75000"/>
                    <a:lumOff val="25000"/>
                  </a:schemeClr>
                </a:solidFill>
              </a:rPr>
              <a:t>el </a:t>
            </a:r>
            <a:r>
              <a:rPr lang="es-MX" dirty="0" smtClean="0">
                <a:solidFill>
                  <a:schemeClr val="tx1">
                    <a:lumMod val="75000"/>
                    <a:lumOff val="25000"/>
                  </a:schemeClr>
                </a:solidFill>
              </a:rPr>
              <a:t>que </a:t>
            </a:r>
            <a:r>
              <a:rPr lang="es-MX" dirty="0">
                <a:solidFill>
                  <a:schemeClr val="tx1">
                    <a:lumMod val="75000"/>
                    <a:lumOff val="25000"/>
                  </a:schemeClr>
                </a:solidFill>
              </a:rPr>
              <a:t>podemos utilizar con solo una mínima limpieza. La arcilla primaria es la más pura, pero también </a:t>
            </a:r>
            <a:r>
              <a:rPr lang="es-MX" dirty="0" smtClean="0">
                <a:solidFill>
                  <a:schemeClr val="tx1">
                    <a:lumMod val="75000"/>
                    <a:lumOff val="25000"/>
                  </a:schemeClr>
                </a:solidFill>
              </a:rPr>
              <a:t>el menos “plástico” dado la estructura de sus partículas. Por ello, la arcilla secundaria, sometida a cambios y movimientos, </a:t>
            </a:r>
            <a:r>
              <a:rPr lang="es-MX" dirty="0">
                <a:solidFill>
                  <a:schemeClr val="tx1">
                    <a:lumMod val="75000"/>
                    <a:lumOff val="25000"/>
                  </a:schemeClr>
                </a:solidFill>
              </a:rPr>
              <a:t>es más plástica. Cabe señalar que es raro utilizar barro natural por si solo ya que se suelen combinar con otras </a:t>
            </a:r>
            <a:r>
              <a:rPr lang="es-MX" dirty="0" smtClean="0">
                <a:solidFill>
                  <a:schemeClr val="tx1">
                    <a:lumMod val="75000"/>
                    <a:lumOff val="25000"/>
                  </a:schemeClr>
                </a:solidFill>
              </a:rPr>
              <a:t>materias para </a:t>
            </a:r>
            <a:r>
              <a:rPr lang="es-MX" dirty="0">
                <a:solidFill>
                  <a:schemeClr val="tx1">
                    <a:lumMod val="75000"/>
                    <a:lumOff val="25000"/>
                  </a:schemeClr>
                </a:solidFill>
              </a:rPr>
              <a:t>conseguir un mejor equilibrio entre resistencia, cocción y encogimiento</a:t>
            </a:r>
            <a:r>
              <a:rPr lang="es-MX" dirty="0" smtClean="0">
                <a:solidFill>
                  <a:schemeClr val="tx1">
                    <a:lumMod val="75000"/>
                    <a:lumOff val="25000"/>
                  </a:schemeClr>
                </a:solidFill>
              </a:rPr>
              <a:t>.</a:t>
            </a:r>
            <a:endParaRPr lang="es-MX" dirty="0">
              <a:solidFill>
                <a:schemeClr val="tx1">
                  <a:lumMod val="75000"/>
                  <a:lumOff val="25000"/>
                </a:schemeClr>
              </a:solidFill>
            </a:endParaRPr>
          </a:p>
        </p:txBody>
      </p:sp>
      <p:pic>
        <p:nvPicPr>
          <p:cNvPr id="5122" name="Picture 2" descr="Resultado de imagen para Bar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524" y="3891441"/>
            <a:ext cx="3648981" cy="2444818"/>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18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Base">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312</TotalTime>
  <Words>453</Words>
  <Application>Microsoft Office PowerPoint</Application>
  <PresentationFormat>Panorámica</PresentationFormat>
  <Paragraphs>44</Paragraphs>
  <Slides>12</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12</vt:i4>
      </vt:variant>
    </vt:vector>
  </HeadingPairs>
  <TitlesOfParts>
    <vt:vector size="14" baseType="lpstr">
      <vt:lpstr>Corbel</vt:lpstr>
      <vt:lpstr>Base</vt:lpstr>
      <vt:lpstr>ÁRBOL DE LA VIDA</vt:lpstr>
      <vt:lpstr>ARTESANIA</vt:lpstr>
      <vt:lpstr>ÁRBOL DE LA VIDA</vt:lpstr>
      <vt:lpstr>METEPEC</vt:lpstr>
      <vt:lpstr>Presentación de PowerPoint</vt:lpstr>
      <vt:lpstr>DATOS GENERALES DEL ARTESANO</vt:lpstr>
      <vt:lpstr>MAQUINARIA Y HERRAMIENTA</vt:lpstr>
      <vt:lpstr>BARRO</vt:lpstr>
      <vt:lpstr>Presentación de PowerPoint</vt:lpstr>
      <vt:lpstr>Presentación de PowerPoint</vt:lpstr>
      <vt:lpstr>PROCESO DE PRODUCCIÓN</vt:lpstr>
      <vt:lpstr>PRINCIPALES PRODUCCIONES Y COSTOS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ARBOL DE LA VIDA</dc:title>
  <dc:creator>Evelyn Heredia</dc:creator>
  <cp:lastModifiedBy>Evelyn Heredia</cp:lastModifiedBy>
  <cp:revision>25</cp:revision>
  <dcterms:created xsi:type="dcterms:W3CDTF">2017-09-28T23:08:19Z</dcterms:created>
  <dcterms:modified xsi:type="dcterms:W3CDTF">2017-12-01T16:52:44Z</dcterms:modified>
</cp:coreProperties>
</file>