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o Nájera" userId="ffa4c3b36a9eb74e" providerId="LiveId" clId="{EAC6F300-CF76-4262-93C2-90A9C42BCBA2}"/>
    <pc:docChg chg="modSld">
      <pc:chgData name="Rodrigo Nájera" userId="ffa4c3b36a9eb74e" providerId="LiveId" clId="{EAC6F300-CF76-4262-93C2-90A9C42BCBA2}" dt="2017-11-28T16:50:52.673" v="1"/>
      <pc:docMkLst>
        <pc:docMk/>
      </pc:docMkLst>
      <pc:sldChg chg="addSp modSp">
        <pc:chgData name="Rodrigo Nájera" userId="ffa4c3b36a9eb74e" providerId="LiveId" clId="{EAC6F300-CF76-4262-93C2-90A9C42BCBA2}" dt="2017-11-28T16:50:52.673" v="1"/>
        <pc:sldMkLst>
          <pc:docMk/>
          <pc:sldMk cId="3537665442" sldId="257"/>
        </pc:sldMkLst>
        <pc:spChg chg="mod">
          <ac:chgData name="Rodrigo Nájera" userId="ffa4c3b36a9eb74e" providerId="LiveId" clId="{EAC6F300-CF76-4262-93C2-90A9C42BCBA2}" dt="2017-11-28T16:49:35.740" v="0"/>
          <ac:spMkLst>
            <pc:docMk/>
            <pc:sldMk cId="3537665442" sldId="257"/>
            <ac:spMk id="3" creationId="{2B11ABAC-ED29-4015-831C-6E4D208267C9}"/>
          </ac:spMkLst>
        </pc:spChg>
        <pc:spChg chg="add">
          <ac:chgData name="Rodrigo Nájera" userId="ffa4c3b36a9eb74e" providerId="LiveId" clId="{EAC6F300-CF76-4262-93C2-90A9C42BCBA2}" dt="2017-11-28T16:50:52.673" v="1"/>
          <ac:spMkLst>
            <pc:docMk/>
            <pc:sldMk cId="3537665442" sldId="257"/>
            <ac:spMk id="4" creationId="{286380FE-A046-46B4-A1A9-6039649948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EFB88D-A45B-46F8-946E-A3D78C781A3F}"/>
              </a:ext>
            </a:extLst>
          </p:cNvPr>
          <p:cNvSpPr>
            <a:spLocks noGrp="1"/>
          </p:cNvSpPr>
          <p:nvPr>
            <p:ph type="ctrTitle"/>
          </p:nvPr>
        </p:nvSpPr>
        <p:spPr>
          <a:xfrm>
            <a:off x="128789" y="4960137"/>
            <a:ext cx="8319752" cy="1463040"/>
          </a:xfrm>
        </p:spPr>
        <p:txBody>
          <a:bodyPr>
            <a:normAutofit/>
          </a:bodyPr>
          <a:lstStyle/>
          <a:p>
            <a:r>
              <a:rPr lang="es-MX" sz="4400" dirty="0"/>
              <a:t>ACERO AL carbono|ARTESANÍA</a:t>
            </a:r>
          </a:p>
        </p:txBody>
      </p:sp>
      <p:sp>
        <p:nvSpPr>
          <p:cNvPr id="3" name="Subtítulo 2">
            <a:extLst>
              <a:ext uri="{FF2B5EF4-FFF2-40B4-BE49-F238E27FC236}">
                <a16:creationId xmlns:a16="http://schemas.microsoft.com/office/drawing/2014/main" xmlns="" id="{B1B5E36A-28B1-4DDB-B18F-0B577E94C8A3}"/>
              </a:ext>
            </a:extLst>
          </p:cNvPr>
          <p:cNvSpPr>
            <a:spLocks noGrp="1"/>
          </p:cNvSpPr>
          <p:nvPr>
            <p:ph type="subTitle" idx="1"/>
          </p:nvPr>
        </p:nvSpPr>
        <p:spPr/>
        <p:txBody>
          <a:bodyPr>
            <a:normAutofit lnSpcReduction="10000"/>
          </a:bodyPr>
          <a:lstStyle/>
          <a:p>
            <a:r>
              <a:rPr lang="es-MX" dirty="0"/>
              <a:t>Nájera Escalona, Rodrigo</a:t>
            </a:r>
          </a:p>
          <a:p>
            <a:r>
              <a:rPr lang="es-MX" dirty="0"/>
              <a:t>Tovar Sánchez, José Guillermo</a:t>
            </a:r>
          </a:p>
          <a:p>
            <a:r>
              <a:rPr lang="es-MX" dirty="0"/>
              <a:t>Victoria Martínez, Luis Eduardo</a:t>
            </a:r>
          </a:p>
        </p:txBody>
      </p:sp>
    </p:spTree>
    <p:extLst>
      <p:ext uri="{BB962C8B-B14F-4D97-AF65-F5344CB8AC3E}">
        <p14:creationId xmlns:p14="http://schemas.microsoft.com/office/powerpoint/2010/main" val="386464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466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fotografia.islamoriente.com/sites/default/files/image_field/Artesan%C3%ADa_Persa-_Repujado_en_metal_%28Qalam_Zani%29-_27_1.jpg">
            <a:extLst>
              <a:ext uri="{FF2B5EF4-FFF2-40B4-BE49-F238E27FC236}">
                <a16:creationId xmlns:a16="http://schemas.microsoft.com/office/drawing/2014/main" xmlns="" id="{74AED40C-9EEC-4BA7-BC73-20AA69A743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46" r="1" b="898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9DB3437E-CC3B-4F01-8BA2-D9BA7577A705}"/>
              </a:ext>
            </a:extLst>
          </p:cNvPr>
          <p:cNvSpPr>
            <a:spLocks noGrp="1"/>
          </p:cNvSpPr>
          <p:nvPr>
            <p:ph type="title"/>
          </p:nvPr>
        </p:nvSpPr>
        <p:spPr>
          <a:xfrm>
            <a:off x="524256" y="4767072"/>
            <a:ext cx="6594189" cy="1625210"/>
          </a:xfrm>
        </p:spPr>
        <p:txBody>
          <a:bodyPr>
            <a:normAutofit/>
          </a:bodyPr>
          <a:lstStyle/>
          <a:p>
            <a:pPr algn="r"/>
            <a:r>
              <a:rPr lang="es-MX">
                <a:solidFill>
                  <a:srgbClr val="FFFFFF"/>
                </a:solidFill>
              </a:rPr>
              <a:t>antecedentes</a:t>
            </a:r>
          </a:p>
        </p:txBody>
      </p:sp>
      <p:sp>
        <p:nvSpPr>
          <p:cNvPr id="3" name="Marcador de contenido 2">
            <a:extLst>
              <a:ext uri="{FF2B5EF4-FFF2-40B4-BE49-F238E27FC236}">
                <a16:creationId xmlns:a16="http://schemas.microsoft.com/office/drawing/2014/main" xmlns="" id="{2B11ABAC-ED29-4015-831C-6E4D208267C9}"/>
              </a:ext>
            </a:extLst>
          </p:cNvPr>
          <p:cNvSpPr>
            <a:spLocks noGrp="1"/>
          </p:cNvSpPr>
          <p:nvPr>
            <p:ph idx="1"/>
          </p:nvPr>
        </p:nvSpPr>
        <p:spPr>
          <a:xfrm>
            <a:off x="8029319" y="917725"/>
            <a:ext cx="3424739" cy="4852362"/>
          </a:xfrm>
        </p:spPr>
        <p:txBody>
          <a:bodyPr anchor="ctr">
            <a:normAutofit fontScale="92500" lnSpcReduction="10000"/>
          </a:bodyPr>
          <a:lstStyle/>
          <a:p>
            <a:pPr algn="just"/>
            <a:r>
              <a:rPr lang="es-MX" sz="2000" dirty="0">
                <a:solidFill>
                  <a:srgbClr val="FFFFFF"/>
                </a:solidFill>
              </a:rPr>
              <a:t>La metalistería es el arte de trabajar los metales, actividad que en nuestro país, en tanto rama artesanal, tiene sus antecedentes en el comienzo de la época colonial. </a:t>
            </a:r>
          </a:p>
          <a:p>
            <a:pPr algn="just"/>
            <a:r>
              <a:rPr lang="es-MX" sz="2000" dirty="0">
                <a:solidFill>
                  <a:srgbClr val="FFFFFF"/>
                </a:solidFill>
              </a:rPr>
              <a:t>Cierto es que en el México prehispánico se elaboraron piezas de cobre, pero fue a partir de la Conquista cuando se inició la introducción de metales como el latón, la hojalata, el hierro, el bronce y el acero pavonado, antes desconocidos.</a:t>
            </a:r>
          </a:p>
        </p:txBody>
      </p:sp>
    </p:spTree>
    <p:extLst>
      <p:ext uri="{BB962C8B-B14F-4D97-AF65-F5344CB8AC3E}">
        <p14:creationId xmlns:p14="http://schemas.microsoft.com/office/powerpoint/2010/main" val="353766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C1A9B9E1-AE3D-4F69-9670-71C92ED1BC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6D4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sultado de imagen para objetos acero">
            <a:extLst>
              <a:ext uri="{FF2B5EF4-FFF2-40B4-BE49-F238E27FC236}">
                <a16:creationId xmlns:a16="http://schemas.microsoft.com/office/drawing/2014/main" xmlns="" id="{FB0B3CDE-04B1-4215-9ABE-F4B50EDF08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95" r="14758" b="-2"/>
          <a:stretch/>
        </p:blipFill>
        <p:spPr bwMode="auto">
          <a:xfrm>
            <a:off x="6096000" y="640080"/>
            <a:ext cx="5455921" cy="557784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xmlns="" id="{3234ED8A-BEE3-4F34-B45B-731E1E292E3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82998DCA-16CF-4553-A2C4-8CD9FA433895}"/>
              </a:ext>
            </a:extLst>
          </p:cNvPr>
          <p:cNvSpPr>
            <a:spLocks noGrp="1"/>
          </p:cNvSpPr>
          <p:nvPr>
            <p:ph type="title"/>
          </p:nvPr>
        </p:nvSpPr>
        <p:spPr>
          <a:xfrm>
            <a:off x="1024129" y="585216"/>
            <a:ext cx="3779085" cy="1499616"/>
          </a:xfrm>
        </p:spPr>
        <p:txBody>
          <a:bodyPr>
            <a:normAutofit/>
          </a:bodyPr>
          <a:lstStyle/>
          <a:p>
            <a:r>
              <a:rPr lang="es-MX">
                <a:solidFill>
                  <a:srgbClr val="FFFFFF"/>
                </a:solidFill>
              </a:rPr>
              <a:t>acero</a:t>
            </a:r>
          </a:p>
        </p:txBody>
      </p:sp>
      <p:sp>
        <p:nvSpPr>
          <p:cNvPr id="3" name="Marcador de contenido 2">
            <a:extLst>
              <a:ext uri="{FF2B5EF4-FFF2-40B4-BE49-F238E27FC236}">
                <a16:creationId xmlns:a16="http://schemas.microsoft.com/office/drawing/2014/main" xmlns="" id="{E69E24EE-60EC-44A2-9C70-A72FEC5742DE}"/>
              </a:ext>
            </a:extLst>
          </p:cNvPr>
          <p:cNvSpPr>
            <a:spLocks noGrp="1"/>
          </p:cNvSpPr>
          <p:nvPr>
            <p:ph idx="1"/>
          </p:nvPr>
        </p:nvSpPr>
        <p:spPr>
          <a:xfrm>
            <a:off x="1024129" y="2286000"/>
            <a:ext cx="3791711" cy="3931920"/>
          </a:xfrm>
        </p:spPr>
        <p:txBody>
          <a:bodyPr>
            <a:normAutofit lnSpcReduction="10000"/>
          </a:bodyPr>
          <a:lstStyle/>
          <a:p>
            <a:pPr algn="just"/>
            <a:r>
              <a:rPr lang="es-MX" sz="2000" dirty="0">
                <a:solidFill>
                  <a:srgbClr val="FFFFFF"/>
                </a:solidFill>
              </a:rPr>
              <a:t>De la combinación del hierro con una pequeña cantidad de carbono y mediante el conveniente temple se deriva el acero conocido en fecha remota pues se han hallado de él fragmentos de cadenillas en sepulturas egipcias que se atribuyen al siglo XVI a. C. y consta por las historias antiguas la fama que tenían los celtíberos en templar bien los aceros sobre todo con las aguas de Bílbilis</a:t>
            </a:r>
          </a:p>
        </p:txBody>
      </p:sp>
    </p:spTree>
    <p:extLst>
      <p:ext uri="{BB962C8B-B14F-4D97-AF65-F5344CB8AC3E}">
        <p14:creationId xmlns:p14="http://schemas.microsoft.com/office/powerpoint/2010/main" val="379648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319E6BB3-DF2B-4751-97C5-B3DB949AED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xmlns="" id="{CBDDD243-ED5F-4896-B18B-ABCF4B7E1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xmlns="" id="{A61721DD-D110-44EE-82A7-D56AB687E6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3076" name="Picture 4" descr="http://edomex.gob.mx/sites/edomex.gob.mx/files/images/artesanias/artesania_mexiquense_metalisteria.jpg">
            <a:extLst>
              <a:ext uri="{FF2B5EF4-FFF2-40B4-BE49-F238E27FC236}">
                <a16:creationId xmlns:a16="http://schemas.microsoft.com/office/drawing/2014/main" xmlns="" id="{A68F4F6B-F059-439A-A3AC-15C34740F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734" y="1194821"/>
            <a:ext cx="4747090" cy="250408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EAA939AE-DC26-41C5-A0D7-09F475A25D76}"/>
              </a:ext>
            </a:extLst>
          </p:cNvPr>
          <p:cNvSpPr>
            <a:spLocks noGrp="1"/>
          </p:cNvSpPr>
          <p:nvPr>
            <p:ph type="title"/>
          </p:nvPr>
        </p:nvSpPr>
        <p:spPr>
          <a:xfrm>
            <a:off x="1024128" y="4911819"/>
            <a:ext cx="9720072" cy="1499616"/>
          </a:xfrm>
        </p:spPr>
        <p:txBody>
          <a:bodyPr>
            <a:normAutofit/>
          </a:bodyPr>
          <a:lstStyle/>
          <a:p>
            <a:r>
              <a:rPr lang="es-MX">
                <a:solidFill>
                  <a:srgbClr val="FFFFFF"/>
                </a:solidFill>
              </a:rPr>
              <a:t>Metalistería en el estado de México</a:t>
            </a:r>
          </a:p>
        </p:txBody>
      </p:sp>
      <p:sp>
        <p:nvSpPr>
          <p:cNvPr id="3" name="Marcador de contenido 2">
            <a:extLst>
              <a:ext uri="{FF2B5EF4-FFF2-40B4-BE49-F238E27FC236}">
                <a16:creationId xmlns:a16="http://schemas.microsoft.com/office/drawing/2014/main" xmlns="" id="{F20C8010-94A2-4C41-BBD2-389DFC3994C7}"/>
              </a:ext>
            </a:extLst>
          </p:cNvPr>
          <p:cNvSpPr>
            <a:spLocks noGrp="1"/>
          </p:cNvSpPr>
          <p:nvPr>
            <p:ph idx="1"/>
          </p:nvPr>
        </p:nvSpPr>
        <p:spPr>
          <a:xfrm>
            <a:off x="1024129" y="643467"/>
            <a:ext cx="4750138" cy="3606798"/>
          </a:xfrm>
        </p:spPr>
        <p:txBody>
          <a:bodyPr anchor="ctr">
            <a:normAutofit/>
          </a:bodyPr>
          <a:lstStyle/>
          <a:p>
            <a:pPr algn="just"/>
            <a:r>
              <a:rPr lang="es-MX" sz="1600" dirty="0"/>
              <a:t>Entre las regiones donde se promovió esta labor se encontraba el actual Estado de México. En esta entidad, al igual que en otros lugares, se fabricaron faroles de hierro y cristal, aldabas y aldabones, chapas, candados y llaves, etcétera.</a:t>
            </a:r>
          </a:p>
          <a:p>
            <a:pPr algn="just"/>
            <a:r>
              <a:rPr lang="es-MX" sz="1600" dirty="0"/>
              <a:t>Ya con características propias, la metalistería se ha dedicado a la fabricación de artículos como faroles, candiles, candeleros de lámina de hojalata o de latón, o toalleros y jaboneras. También se producen marcos de metal para espejos, entre otras piezas, a las que habría que agregar esculturas, encendedores, juguetes y campanas.</a:t>
            </a:r>
          </a:p>
        </p:txBody>
      </p:sp>
    </p:spTree>
    <p:extLst>
      <p:ext uri="{BB962C8B-B14F-4D97-AF65-F5344CB8AC3E}">
        <p14:creationId xmlns:p14="http://schemas.microsoft.com/office/powerpoint/2010/main" val="259267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esultado de imagen para estado de mexico">
            <a:extLst>
              <a:ext uri="{FF2B5EF4-FFF2-40B4-BE49-F238E27FC236}">
                <a16:creationId xmlns:a16="http://schemas.microsoft.com/office/drawing/2014/main" xmlns="" id="{59CBAED7-360D-4F59-BAD9-9C29C3358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634" y="1570532"/>
            <a:ext cx="4436611" cy="451563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1A656E89-3809-45B4-BFE5-E31B9BE9697E}"/>
              </a:ext>
            </a:extLst>
          </p:cNvPr>
          <p:cNvSpPr>
            <a:spLocks noGrp="1"/>
          </p:cNvSpPr>
          <p:nvPr>
            <p:ph type="title"/>
          </p:nvPr>
        </p:nvSpPr>
        <p:spPr>
          <a:xfrm>
            <a:off x="1024128" y="585216"/>
            <a:ext cx="5902061" cy="1499616"/>
          </a:xfrm>
        </p:spPr>
        <p:txBody>
          <a:bodyPr>
            <a:normAutofit/>
          </a:bodyPr>
          <a:lstStyle/>
          <a:p>
            <a:r>
              <a:rPr lang="es-MX" dirty="0"/>
              <a:t>Municipios metalisteros </a:t>
            </a:r>
          </a:p>
        </p:txBody>
      </p:sp>
      <p:sp>
        <p:nvSpPr>
          <p:cNvPr id="3" name="Marcador de contenido 2">
            <a:extLst>
              <a:ext uri="{FF2B5EF4-FFF2-40B4-BE49-F238E27FC236}">
                <a16:creationId xmlns:a16="http://schemas.microsoft.com/office/drawing/2014/main" xmlns="" id="{49E6B72A-90F8-4DB7-98B7-FC16DD90944E}"/>
              </a:ext>
            </a:extLst>
          </p:cNvPr>
          <p:cNvSpPr>
            <a:spLocks noGrp="1"/>
          </p:cNvSpPr>
          <p:nvPr>
            <p:ph idx="1"/>
          </p:nvPr>
        </p:nvSpPr>
        <p:spPr>
          <a:xfrm>
            <a:off x="1024128" y="2286000"/>
            <a:ext cx="5902061" cy="3931920"/>
          </a:xfrm>
        </p:spPr>
        <p:txBody>
          <a:bodyPr>
            <a:normAutofit fontScale="92500" lnSpcReduction="10000"/>
          </a:bodyPr>
          <a:lstStyle/>
          <a:p>
            <a:r>
              <a:rPr lang="es-MX" sz="1900" dirty="0"/>
              <a:t>Los municipios que presentan producción </a:t>
            </a:r>
            <a:r>
              <a:rPr lang="es-MX" sz="1900" dirty="0" err="1"/>
              <a:t>metalistera</a:t>
            </a:r>
            <a:r>
              <a:rPr lang="es-MX" sz="1900" dirty="0"/>
              <a:t> son: Ecatepec, Naucalpan y Tecámac, en lo que corresponde al Valle Cuautitlán, Texcoco, mientras que en el valle de Toluca destacarían </a:t>
            </a:r>
            <a:r>
              <a:rPr lang="es-MX" sz="1900" dirty="0" err="1"/>
              <a:t>Jiquipilco</a:t>
            </a:r>
            <a:r>
              <a:rPr lang="es-MX" sz="1900" dirty="0"/>
              <a:t>, el propio municipio de Toluca, </a:t>
            </a:r>
            <a:r>
              <a:rPr lang="es-MX" sz="1900" dirty="0" smtClean="0"/>
              <a:t>Metepec</a:t>
            </a:r>
            <a:r>
              <a:rPr lang="es-MX" sz="1900" dirty="0"/>
              <a:t>, y en el norte, El Oro. En estos lugares se trabaja el cobre, el latón, la hojalata, el bronce y la modalidad conocida como </a:t>
            </a:r>
            <a:r>
              <a:rPr lang="es-MX" sz="1900" dirty="0" err="1"/>
              <a:t>pewter</a:t>
            </a:r>
            <a:r>
              <a:rPr lang="es-MX" sz="1900" dirty="0"/>
              <a:t>.</a:t>
            </a:r>
          </a:p>
          <a:p>
            <a:r>
              <a:rPr lang="es-MX" sz="1900" dirty="0"/>
              <a:t/>
            </a:r>
            <a:br>
              <a:rPr lang="es-MX" sz="1900" dirty="0"/>
            </a:br>
            <a:r>
              <a:rPr lang="es-MX" sz="1900" dirty="0"/>
              <a:t>Aunque en un proceso de conurbación con la ciudad de Toluca, en el poblado de </a:t>
            </a:r>
            <a:r>
              <a:rPr lang="es-MX" sz="1900" dirty="0" err="1"/>
              <a:t>Cacalomacán</a:t>
            </a:r>
            <a:r>
              <a:rPr lang="es-MX" sz="1900" dirty="0"/>
              <a:t>, al sur del municipio y relativamente cercano al volcán </a:t>
            </a:r>
            <a:r>
              <a:rPr lang="es-MX" sz="1900" dirty="0" err="1"/>
              <a:t>Xinantécatl</a:t>
            </a:r>
            <a:r>
              <a:rPr lang="es-MX" sz="1900" dirty="0"/>
              <a:t>, existen diversos talleres dedicados a la fabricación de artesanías en hojalata, latón y cobre, que de hecho encarnan una tradición familiar.</a:t>
            </a:r>
          </a:p>
        </p:txBody>
      </p:sp>
    </p:spTree>
    <p:extLst>
      <p:ext uri="{BB962C8B-B14F-4D97-AF65-F5344CB8AC3E}">
        <p14:creationId xmlns:p14="http://schemas.microsoft.com/office/powerpoint/2010/main" val="255457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Mobiliario de acero al carbón&#10;">
            <a:extLst>
              <a:ext uri="{FF2B5EF4-FFF2-40B4-BE49-F238E27FC236}">
                <a16:creationId xmlns:a16="http://schemas.microsoft.com/office/drawing/2014/main" xmlns="" id="{8602CA2D-245C-4F50-9619-C1C22582A548}"/>
              </a:ext>
            </a:extLst>
          </p:cNvPr>
          <p:cNvPicPr>
            <a:picLocks noChangeAspect="1"/>
          </p:cNvPicPr>
          <p:nvPr/>
        </p:nvPicPr>
        <p:blipFill rotWithShape="1">
          <a:blip r:embed="rId2"/>
          <a:srcRect t="1337" r="-2" b="-2"/>
          <a:stretch/>
        </p:blipFill>
        <p:spPr>
          <a:xfrm>
            <a:off x="7552266" y="10"/>
            <a:ext cx="4639734" cy="6857990"/>
          </a:xfrm>
          <a:prstGeom prst="rect">
            <a:avLst/>
          </a:prstGeom>
        </p:spPr>
      </p:pic>
      <p:sp>
        <p:nvSpPr>
          <p:cNvPr id="10" name="Rectangle 9">
            <a:extLst>
              <a:ext uri="{FF2B5EF4-FFF2-40B4-BE49-F238E27FC236}">
                <a16:creationId xmlns:a16="http://schemas.microsoft.com/office/drawing/2014/main" xmlns="" id="{6109556B-EAE9-4435-B409-0519F2CBDB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58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5814CCBE-423E-41B2-A9F3-82679F490E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17B0E51F-C81B-45E3-B7DF-853924574323}"/>
              </a:ext>
            </a:extLst>
          </p:cNvPr>
          <p:cNvSpPr>
            <a:spLocks noGrp="1"/>
          </p:cNvSpPr>
          <p:nvPr>
            <p:ph type="title"/>
          </p:nvPr>
        </p:nvSpPr>
        <p:spPr>
          <a:xfrm>
            <a:off x="1024128" y="585216"/>
            <a:ext cx="6007027" cy="1499616"/>
          </a:xfrm>
        </p:spPr>
        <p:txBody>
          <a:bodyPr>
            <a:normAutofit/>
          </a:bodyPr>
          <a:lstStyle/>
          <a:p>
            <a:r>
              <a:rPr lang="es-MX" dirty="0">
                <a:solidFill>
                  <a:srgbClr val="FFFFFF"/>
                </a:solidFill>
              </a:rPr>
              <a:t>Técnica de acero al carbono</a:t>
            </a:r>
          </a:p>
        </p:txBody>
      </p:sp>
      <p:sp>
        <p:nvSpPr>
          <p:cNvPr id="3" name="Marcador de contenido 2">
            <a:extLst>
              <a:ext uri="{FF2B5EF4-FFF2-40B4-BE49-F238E27FC236}">
                <a16:creationId xmlns:a16="http://schemas.microsoft.com/office/drawing/2014/main" xmlns="" id="{AFB2202D-F448-4279-83FE-057A5503B1D6}"/>
              </a:ext>
            </a:extLst>
          </p:cNvPr>
          <p:cNvSpPr>
            <a:spLocks noGrp="1"/>
          </p:cNvSpPr>
          <p:nvPr>
            <p:ph idx="1"/>
          </p:nvPr>
        </p:nvSpPr>
        <p:spPr>
          <a:xfrm>
            <a:off x="1024128" y="2286000"/>
            <a:ext cx="6007027" cy="4023360"/>
          </a:xfrm>
        </p:spPr>
        <p:txBody>
          <a:bodyPr>
            <a:normAutofit/>
          </a:bodyPr>
          <a:lstStyle/>
          <a:p>
            <a:pPr algn="just"/>
            <a:r>
              <a:rPr lang="es-MX" dirty="0">
                <a:solidFill>
                  <a:srgbClr val="FFFFFF"/>
                </a:solidFill>
              </a:rPr>
              <a:t>La técnica del acero al carbono obtiene su nombre del proceso para la obtención de dicho acero, al cual se le añade, además de hierro y otros metales, carbono. El carbono en conjunto con el hierro le da propiedades nuevas al acero, como durabilidad, permeabilidad, y resistencia a la intemperie. </a:t>
            </a:r>
          </a:p>
          <a:p>
            <a:pPr algn="just"/>
            <a:r>
              <a:rPr lang="es-MX" dirty="0">
                <a:solidFill>
                  <a:srgbClr val="FFFFFF"/>
                </a:solidFill>
              </a:rPr>
              <a:t>En el municipio de Metepec laboran más de cinco familias especializadas en metalistería y muy puntualmente en acero para la elaboración de artesanías.</a:t>
            </a:r>
          </a:p>
        </p:txBody>
      </p:sp>
    </p:spTree>
    <p:extLst>
      <p:ext uri="{BB962C8B-B14F-4D97-AF65-F5344CB8AC3E}">
        <p14:creationId xmlns:p14="http://schemas.microsoft.com/office/powerpoint/2010/main" val="53124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suelo, interior, pared, armario&#10;&#10;Descripción generada con confianza muy alta">
            <a:extLst>
              <a:ext uri="{FF2B5EF4-FFF2-40B4-BE49-F238E27FC236}">
                <a16:creationId xmlns:a16="http://schemas.microsoft.com/office/drawing/2014/main" xmlns="" id="{711F97FD-2326-44F5-9E82-7B4459868EF1}"/>
              </a:ext>
            </a:extLst>
          </p:cNvPr>
          <p:cNvPicPr>
            <a:picLocks noChangeAspect="1"/>
          </p:cNvPicPr>
          <p:nvPr/>
        </p:nvPicPr>
        <p:blipFill rotWithShape="1">
          <a:blip r:embed="rId2"/>
          <a:srcRect l="10405" r="25662" b="1"/>
          <a:stretch/>
        </p:blipFill>
        <p:spPr>
          <a:xfrm>
            <a:off x="7552266" y="10"/>
            <a:ext cx="4639734" cy="6857990"/>
          </a:xfrm>
          <a:prstGeom prst="rect">
            <a:avLst/>
          </a:prstGeom>
        </p:spPr>
      </p:pic>
      <p:sp>
        <p:nvSpPr>
          <p:cNvPr id="10" name="Rectangle 9">
            <a:extLst>
              <a:ext uri="{FF2B5EF4-FFF2-40B4-BE49-F238E27FC236}">
                <a16:creationId xmlns:a16="http://schemas.microsoft.com/office/drawing/2014/main" xmlns="" id="{6109556B-EAE9-4435-B409-0519F2CBDB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3C4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5814CCBE-423E-41B2-A9F3-82679F490EF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92AC7CD5-7186-40B6-94BE-E2D33D893A78}"/>
              </a:ext>
            </a:extLst>
          </p:cNvPr>
          <p:cNvSpPr>
            <a:spLocks noGrp="1"/>
          </p:cNvSpPr>
          <p:nvPr>
            <p:ph type="title"/>
          </p:nvPr>
        </p:nvSpPr>
        <p:spPr>
          <a:xfrm>
            <a:off x="1024128" y="585216"/>
            <a:ext cx="6007027" cy="1499616"/>
          </a:xfrm>
        </p:spPr>
        <p:txBody>
          <a:bodyPr>
            <a:normAutofit/>
          </a:bodyPr>
          <a:lstStyle/>
          <a:p>
            <a:r>
              <a:rPr lang="es-MX">
                <a:solidFill>
                  <a:srgbClr val="FFFFFF"/>
                </a:solidFill>
              </a:rPr>
              <a:t>Productos destacados</a:t>
            </a:r>
          </a:p>
        </p:txBody>
      </p:sp>
      <p:sp>
        <p:nvSpPr>
          <p:cNvPr id="3" name="Marcador de contenido 2">
            <a:extLst>
              <a:ext uri="{FF2B5EF4-FFF2-40B4-BE49-F238E27FC236}">
                <a16:creationId xmlns:a16="http://schemas.microsoft.com/office/drawing/2014/main" xmlns="" id="{FFABA109-00E5-4647-8CCD-666BCACA0CC9}"/>
              </a:ext>
            </a:extLst>
          </p:cNvPr>
          <p:cNvSpPr>
            <a:spLocks noGrp="1"/>
          </p:cNvSpPr>
          <p:nvPr>
            <p:ph idx="1"/>
          </p:nvPr>
        </p:nvSpPr>
        <p:spPr>
          <a:xfrm>
            <a:off x="1024128" y="2286000"/>
            <a:ext cx="6007027" cy="4023360"/>
          </a:xfrm>
        </p:spPr>
        <p:txBody>
          <a:bodyPr>
            <a:normAutofit fontScale="92500" lnSpcReduction="10000"/>
          </a:bodyPr>
          <a:lstStyle/>
          <a:p>
            <a:r>
              <a:rPr lang="es-MX" dirty="0">
                <a:solidFill>
                  <a:srgbClr val="FFFFFF"/>
                </a:solidFill>
              </a:rPr>
              <a:t>En el municipio de Metepec se pueden hallar piezas de acero al carbono o acero corten, galvanizado en conjunto con otros materiales como palma, tela, madera. Queda evidenciado la gran aportación de los maestros artesanos </a:t>
            </a:r>
            <a:r>
              <a:rPr lang="es-MX" dirty="0" err="1">
                <a:solidFill>
                  <a:srgbClr val="FFFFFF"/>
                </a:solidFill>
              </a:rPr>
              <a:t>metalisteros</a:t>
            </a:r>
            <a:r>
              <a:rPr lang="es-MX" dirty="0">
                <a:solidFill>
                  <a:srgbClr val="FFFFFF"/>
                </a:solidFill>
              </a:rPr>
              <a:t> en productos diversos como:</a:t>
            </a:r>
          </a:p>
          <a:p>
            <a:pPr lvl="4">
              <a:buFont typeface="Arial" panose="020B0604020202020204" pitchFamily="34" charset="0"/>
              <a:buChar char="•"/>
            </a:pPr>
            <a:r>
              <a:rPr lang="es-MX" sz="2000" dirty="0">
                <a:solidFill>
                  <a:srgbClr val="FFFFFF"/>
                </a:solidFill>
              </a:rPr>
              <a:t>Chimeneas.</a:t>
            </a:r>
          </a:p>
          <a:p>
            <a:pPr lvl="4">
              <a:buFont typeface="Arial" panose="020B0604020202020204" pitchFamily="34" charset="0"/>
              <a:buChar char="•"/>
            </a:pPr>
            <a:r>
              <a:rPr lang="es-MX" sz="2000" dirty="0">
                <a:solidFill>
                  <a:srgbClr val="FFFFFF"/>
                </a:solidFill>
              </a:rPr>
              <a:t>Mobiliario (sillas, mesas)</a:t>
            </a:r>
          </a:p>
          <a:p>
            <a:pPr lvl="4">
              <a:buFont typeface="Arial" panose="020B0604020202020204" pitchFamily="34" charset="0"/>
              <a:buChar char="•"/>
            </a:pPr>
            <a:r>
              <a:rPr lang="es-MX" sz="2000" dirty="0">
                <a:solidFill>
                  <a:srgbClr val="FFFFFF"/>
                </a:solidFill>
              </a:rPr>
              <a:t>Esculturas</a:t>
            </a:r>
          </a:p>
          <a:p>
            <a:pPr lvl="4">
              <a:buFont typeface="Arial" panose="020B0604020202020204" pitchFamily="34" charset="0"/>
              <a:buChar char="•"/>
            </a:pPr>
            <a:r>
              <a:rPr lang="es-MX" sz="2000" dirty="0">
                <a:solidFill>
                  <a:srgbClr val="FFFFFF"/>
                </a:solidFill>
              </a:rPr>
              <a:t>Candelabros</a:t>
            </a:r>
          </a:p>
          <a:p>
            <a:pPr lvl="4">
              <a:buFont typeface="Arial" panose="020B0604020202020204" pitchFamily="34" charset="0"/>
              <a:buChar char="•"/>
            </a:pPr>
            <a:r>
              <a:rPr lang="es-MX" sz="2000" dirty="0">
                <a:solidFill>
                  <a:srgbClr val="FFFFFF"/>
                </a:solidFill>
              </a:rPr>
              <a:t>Lámparas y luminarias</a:t>
            </a:r>
          </a:p>
          <a:p>
            <a:pPr lvl="4">
              <a:buFont typeface="Arial" panose="020B0604020202020204" pitchFamily="34" charset="0"/>
              <a:buChar char="•"/>
            </a:pPr>
            <a:r>
              <a:rPr lang="es-MX" sz="2000" dirty="0">
                <a:solidFill>
                  <a:srgbClr val="FFFFFF"/>
                </a:solidFill>
              </a:rPr>
              <a:t>Marcos de espejo</a:t>
            </a:r>
          </a:p>
          <a:p>
            <a:pPr lvl="4">
              <a:buFont typeface="Arial" panose="020B0604020202020204" pitchFamily="34" charset="0"/>
              <a:buChar char="•"/>
            </a:pPr>
            <a:r>
              <a:rPr lang="es-MX" sz="2000" dirty="0">
                <a:solidFill>
                  <a:srgbClr val="FFFFFF"/>
                </a:solidFill>
              </a:rPr>
              <a:t>Elementos decorativos</a:t>
            </a:r>
          </a:p>
          <a:p>
            <a:pPr lvl="4">
              <a:buFont typeface="Arial" panose="020B0604020202020204" pitchFamily="34" charset="0"/>
              <a:buChar char="•"/>
            </a:pPr>
            <a:endParaRPr lang="es-MX" dirty="0">
              <a:solidFill>
                <a:srgbClr val="FFFFFF"/>
              </a:solidFill>
            </a:endParaRPr>
          </a:p>
          <a:p>
            <a:pPr lvl="4">
              <a:buFont typeface="Arial" panose="020B0604020202020204" pitchFamily="34" charset="0"/>
              <a:buChar char="•"/>
            </a:pPr>
            <a:endParaRPr lang="es-MX" dirty="0">
              <a:solidFill>
                <a:srgbClr val="FFFFFF"/>
              </a:solidFill>
            </a:endParaRPr>
          </a:p>
        </p:txBody>
      </p:sp>
    </p:spTree>
    <p:extLst>
      <p:ext uri="{BB962C8B-B14F-4D97-AF65-F5344CB8AC3E}">
        <p14:creationId xmlns:p14="http://schemas.microsoft.com/office/powerpoint/2010/main" val="124552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Imagen que contiene suelo, interior, pared, silla&#10;&#10;Descripción generada con confianza muy alta">
            <a:extLst>
              <a:ext uri="{FF2B5EF4-FFF2-40B4-BE49-F238E27FC236}">
                <a16:creationId xmlns:a16="http://schemas.microsoft.com/office/drawing/2014/main" xmlns="" id="{2070F849-F5AB-41FD-8E7E-99882C3A06EB}"/>
              </a:ext>
            </a:extLst>
          </p:cNvPr>
          <p:cNvPicPr>
            <a:picLocks noChangeAspect="1"/>
          </p:cNvPicPr>
          <p:nvPr/>
        </p:nvPicPr>
        <p:blipFill rotWithShape="1">
          <a:blip r:embed="rId2"/>
          <a:srcRect t="17714" b="12012"/>
          <a:stretch/>
        </p:blipFill>
        <p:spPr>
          <a:xfrm>
            <a:off x="643467" y="643467"/>
            <a:ext cx="5291667" cy="5571066"/>
          </a:xfrm>
          <a:prstGeom prst="rect">
            <a:avLst/>
          </a:prstGeom>
        </p:spPr>
      </p:pic>
      <p:pic>
        <p:nvPicPr>
          <p:cNvPr id="13" name="Imagen 12" descr="Imagen que contiene objeto, suelo&#10;&#10;Descripción generada con confianza alta">
            <a:extLst>
              <a:ext uri="{FF2B5EF4-FFF2-40B4-BE49-F238E27FC236}">
                <a16:creationId xmlns:a16="http://schemas.microsoft.com/office/drawing/2014/main" xmlns="" id="{C460B638-70F6-4E77-B292-92A294D07272}"/>
              </a:ext>
            </a:extLst>
          </p:cNvPr>
          <p:cNvPicPr>
            <a:picLocks noChangeAspect="1"/>
          </p:cNvPicPr>
          <p:nvPr/>
        </p:nvPicPr>
        <p:blipFill rotWithShape="1">
          <a:blip r:embed="rId3"/>
          <a:srcRect l="11272" r="25324" b="-2"/>
          <a:stretch/>
        </p:blipFill>
        <p:spPr>
          <a:xfrm>
            <a:off x="6256868" y="643467"/>
            <a:ext cx="5291666" cy="5571066"/>
          </a:xfrm>
          <a:prstGeom prst="rect">
            <a:avLst/>
          </a:prstGeom>
        </p:spPr>
      </p:pic>
    </p:spTree>
    <p:extLst>
      <p:ext uri="{BB962C8B-B14F-4D97-AF65-F5344CB8AC3E}">
        <p14:creationId xmlns:p14="http://schemas.microsoft.com/office/powerpoint/2010/main" val="168926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silla, interior, mesa, pared&#10;&#10;Descripción generada con confianza muy alta">
            <a:extLst>
              <a:ext uri="{FF2B5EF4-FFF2-40B4-BE49-F238E27FC236}">
                <a16:creationId xmlns:a16="http://schemas.microsoft.com/office/drawing/2014/main" xmlns="" id="{083E7481-9546-4FE3-A9AC-AE4868CB5827}"/>
              </a:ext>
            </a:extLst>
          </p:cNvPr>
          <p:cNvPicPr>
            <a:picLocks noChangeAspect="1"/>
          </p:cNvPicPr>
          <p:nvPr/>
        </p:nvPicPr>
        <p:blipFill rotWithShape="1">
          <a:blip r:embed="rId2"/>
          <a:srcRect l="32171" r="4425" b="-2"/>
          <a:stretch/>
        </p:blipFill>
        <p:spPr>
          <a:xfrm>
            <a:off x="643467" y="643467"/>
            <a:ext cx="5291667" cy="5571066"/>
          </a:xfrm>
          <a:prstGeom prst="rect">
            <a:avLst/>
          </a:prstGeom>
        </p:spPr>
      </p:pic>
      <p:pic>
        <p:nvPicPr>
          <p:cNvPr id="2" name="Imagen 1" descr="Imagen que contiene valla, sentado, exterior, silla&#10;&#10;Descripción generada con confianza alta">
            <a:extLst>
              <a:ext uri="{FF2B5EF4-FFF2-40B4-BE49-F238E27FC236}">
                <a16:creationId xmlns:a16="http://schemas.microsoft.com/office/drawing/2014/main" xmlns="" id="{5F49EF2B-597F-4B97-97FA-026C0AFD480C}"/>
              </a:ext>
            </a:extLst>
          </p:cNvPr>
          <p:cNvPicPr>
            <a:picLocks noChangeAspect="1"/>
          </p:cNvPicPr>
          <p:nvPr/>
        </p:nvPicPr>
        <p:blipFill rotWithShape="1">
          <a:blip r:embed="rId3"/>
          <a:srcRect t="22041" b="7684"/>
          <a:stretch/>
        </p:blipFill>
        <p:spPr>
          <a:xfrm>
            <a:off x="6256868" y="643467"/>
            <a:ext cx="5291666" cy="5571066"/>
          </a:xfrm>
          <a:prstGeom prst="rect">
            <a:avLst/>
          </a:prstGeom>
        </p:spPr>
      </p:pic>
    </p:spTree>
    <p:extLst>
      <p:ext uri="{BB962C8B-B14F-4D97-AF65-F5344CB8AC3E}">
        <p14:creationId xmlns:p14="http://schemas.microsoft.com/office/powerpoint/2010/main" val="4042221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108</TotalTime>
  <Words>509</Words>
  <Application>Microsoft Office PowerPoint</Application>
  <PresentationFormat>Panorámica</PresentationFormat>
  <Paragraphs>27</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Tw Cen MT</vt:lpstr>
      <vt:lpstr>Tw Cen MT Condensed</vt:lpstr>
      <vt:lpstr>Wingdings 3</vt:lpstr>
      <vt:lpstr>Integral</vt:lpstr>
      <vt:lpstr>ACERO AL carbono|ARTESANÍA</vt:lpstr>
      <vt:lpstr>antecedentes</vt:lpstr>
      <vt:lpstr>acero</vt:lpstr>
      <vt:lpstr>Metalistería en el estado de México</vt:lpstr>
      <vt:lpstr>Municipios metalisteros </vt:lpstr>
      <vt:lpstr>Técnica de acero al carbono</vt:lpstr>
      <vt:lpstr>Productos destacados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ACERO AL CARBÓN|ARTESANÍA</dc:title>
  <dc:creator>Rodrigo Najera Escalona</dc:creator>
  <cp:lastModifiedBy>JUICIOS ORALES</cp:lastModifiedBy>
  <cp:revision>3</cp:revision>
  <dcterms:created xsi:type="dcterms:W3CDTF">2017-11-28T16:40:20Z</dcterms:created>
  <dcterms:modified xsi:type="dcterms:W3CDTF">2017-12-01T09:38:29Z</dcterms:modified>
</cp:coreProperties>
</file>