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6" r:id="rId10"/>
    <p:sldId id="264" r:id="rId11"/>
  </p:sldIdLst>
  <p:sldSz cx="10085388" cy="7745413"/>
  <p:notesSz cx="6858000" cy="9144000"/>
  <p:defaultTextStyle>
    <a:defPPr>
      <a:defRPr lang="es-E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0">
          <p15:clr>
            <a:srgbClr val="A4A3A4"/>
          </p15:clr>
        </p15:guide>
        <p15:guide id="2" pos="31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1734" y="-330"/>
      </p:cViewPr>
      <p:guideLst>
        <p:guide orient="horz" pos="2440"/>
        <p:guide pos="31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6404" y="2406099"/>
            <a:ext cx="8572580" cy="1660244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08" y="4389068"/>
            <a:ext cx="7059772" cy="1979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31D-1382-A447-B3AA-77D306B37CAF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A603-1D42-A74C-A280-C855AB5823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6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31D-1382-A447-B3AA-77D306B37CAF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A603-1D42-A74C-A280-C855AB5823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68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64809" y="349620"/>
            <a:ext cx="2502087" cy="746392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56798" y="349620"/>
            <a:ext cx="7339921" cy="746392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31D-1382-A447-B3AA-77D306B37CAF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A603-1D42-A74C-A280-C855AB5823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6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31D-1382-A447-B3AA-77D306B37CAF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A603-1D42-A74C-A280-C855AB5823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6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676" y="4977146"/>
            <a:ext cx="8572580" cy="153832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6676" y="3282837"/>
            <a:ext cx="8572580" cy="169430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31D-1382-A447-B3AA-77D306B37CAF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A603-1D42-A74C-A280-C855AB5823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52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56798" y="2040343"/>
            <a:ext cx="4920129" cy="577320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45016" y="2040343"/>
            <a:ext cx="4921880" cy="577320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31D-1382-A447-B3AA-77D306B37CAF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A603-1D42-A74C-A280-C855AB5823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74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270" y="310176"/>
            <a:ext cx="9076849" cy="1290902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4269" y="1733754"/>
            <a:ext cx="4456131" cy="72254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4269" y="2456300"/>
            <a:ext cx="4456131" cy="446257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23237" y="1733754"/>
            <a:ext cx="4457882" cy="72254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23237" y="2456300"/>
            <a:ext cx="4457882" cy="446257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31D-1382-A447-B3AA-77D306B37CAF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A603-1D42-A74C-A280-C855AB5823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69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31D-1382-A447-B3AA-77D306B37CAF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A603-1D42-A74C-A280-C855AB5823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16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31D-1382-A447-B3AA-77D306B37CAF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A603-1D42-A74C-A280-C855AB5823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06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270" y="308382"/>
            <a:ext cx="3318023" cy="131241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43107" y="308383"/>
            <a:ext cx="5638012" cy="661049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4270" y="1620800"/>
            <a:ext cx="3318023" cy="529807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31D-1382-A447-B3AA-77D306B37CAF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A603-1D42-A74C-A280-C855AB5823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94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807" y="5421789"/>
            <a:ext cx="6051233" cy="64007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76807" y="692067"/>
            <a:ext cx="6051233" cy="4647248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76807" y="6061862"/>
            <a:ext cx="6051233" cy="909010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F31D-1382-A447-B3AA-77D306B37CAF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A603-1D42-A74C-A280-C855AB5823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89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4270" y="310176"/>
            <a:ext cx="9076849" cy="129090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4270" y="1807263"/>
            <a:ext cx="9076849" cy="511161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4270" y="7178851"/>
            <a:ext cx="2353257" cy="4123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0F31D-1382-A447-B3AA-77D306B37CAF}" type="datetimeFigureOut">
              <a:rPr lang="es-ES" smtClean="0"/>
              <a:t>12/09/2017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45841" y="7178851"/>
            <a:ext cx="3193706" cy="4123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27862" y="7178851"/>
            <a:ext cx="2353257" cy="4123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A603-1D42-A74C-A280-C855AB5823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4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lalnepantla.gob.mx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N INST 2016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5388" cy="77454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82671" y="2434649"/>
            <a:ext cx="5853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rgbClr val="9B0000"/>
                </a:solidFill>
                <a:latin typeface="Avenir Black"/>
                <a:cs typeface="Avenir Black"/>
              </a:rPr>
              <a:t>Unidad Móvil de Mediación</a:t>
            </a:r>
            <a:endParaRPr lang="es-ES" sz="3000" dirty="0">
              <a:solidFill>
                <a:srgbClr val="9B0000"/>
              </a:solidFill>
              <a:latin typeface="Avenir Black"/>
              <a:cs typeface="Avenir Black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07534" y="405774"/>
            <a:ext cx="335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Condensed Medium"/>
                <a:cs typeface="Avenir Next Condensed Medium"/>
              </a:rPr>
              <a:t>Coordinación General</a:t>
            </a:r>
          </a:p>
          <a:p>
            <a:pPr algn="ctr"/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Condensed Medium"/>
                <a:cs typeface="Avenir Next Condensed Medium"/>
              </a:rPr>
              <a:t>de Justicia Municipal</a:t>
            </a:r>
          </a:p>
        </p:txBody>
      </p:sp>
    </p:spTree>
    <p:extLst>
      <p:ext uri="{BB962C8B-B14F-4D97-AF65-F5344CB8AC3E}">
        <p14:creationId xmlns:p14="http://schemas.microsoft.com/office/powerpoint/2010/main" val="14376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"/>
            <a:ext cx="10085388" cy="7739240"/>
          </a:xfrm>
          <a:prstGeom prst="rect">
            <a:avLst/>
          </a:prstGeom>
        </p:spPr>
      </p:pic>
      <p:pic>
        <p:nvPicPr>
          <p:cNvPr id="7" name="Picture 2" descr="C:\Users\GEOMATICA\Downloads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4" y="3084888"/>
            <a:ext cx="5926338" cy="39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4"/>
          <p:cNvSpPr txBox="1"/>
          <p:nvPr/>
        </p:nvSpPr>
        <p:spPr>
          <a:xfrm>
            <a:off x="1233969" y="2262083"/>
            <a:ext cx="843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En la </a:t>
            </a:r>
            <a:r>
              <a:rPr lang="es-ES" sz="2400" b="1" dirty="0">
                <a:latin typeface="Avenir Book"/>
                <a:cs typeface="Avenir Book"/>
              </a:rPr>
              <a:t>página </a:t>
            </a:r>
            <a:r>
              <a:rPr lang="es-ES" sz="2400" b="1" dirty="0" smtClean="0">
                <a:latin typeface="Avenir Book"/>
                <a:cs typeface="Avenir Book"/>
              </a:rPr>
              <a:t>web </a:t>
            </a:r>
            <a:r>
              <a:rPr lang="es-ES" sz="2400" b="1" dirty="0" smtClean="0">
                <a:latin typeface="Avenir Book"/>
                <a:cs typeface="Avenir Book"/>
                <a:hlinkClick r:id="rId4"/>
              </a:rPr>
              <a:t>http</a:t>
            </a:r>
            <a:r>
              <a:rPr lang="es-ES" sz="2400" b="1" dirty="0">
                <a:latin typeface="Avenir Book"/>
                <a:cs typeface="Avenir Book"/>
                <a:hlinkClick r:id="rId4"/>
              </a:rPr>
              <a:t>://www.tlalnepantla.gob.mx</a:t>
            </a:r>
            <a:r>
              <a:rPr lang="es-ES" sz="2400" b="1" dirty="0" smtClean="0">
                <a:latin typeface="Avenir Book"/>
                <a:cs typeface="Avenir Book"/>
                <a:hlinkClick r:id="rId4"/>
              </a:rPr>
              <a:t>/</a:t>
            </a:r>
            <a:r>
              <a:rPr lang="es-ES" sz="2400" b="1" dirty="0" smtClean="0">
                <a:latin typeface="Avenir Book"/>
                <a:cs typeface="Avenir Book"/>
              </a:rPr>
              <a:t> </a:t>
            </a:r>
            <a:r>
              <a:rPr lang="es-ES" sz="2400" b="1" dirty="0" smtClean="0">
                <a:latin typeface="Avenir Book"/>
                <a:cs typeface="Avenir Book"/>
              </a:rPr>
              <a:t>se publicará la próxima fecha inmediata y su ubicación.</a:t>
            </a:r>
            <a:endParaRPr lang="es-ES" sz="2400" dirty="0">
              <a:latin typeface="Avenir Book"/>
              <a:cs typeface="Avenir Book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3760" y="1568344"/>
            <a:ext cx="5056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Unidad </a:t>
            </a:r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Móvil de Mediación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6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"/>
            <a:ext cx="10085388" cy="7739240"/>
          </a:xfrm>
          <a:prstGeom prst="rect">
            <a:avLst/>
          </a:prstGeom>
        </p:spPr>
      </p:pic>
      <p:pic>
        <p:nvPicPr>
          <p:cNvPr id="1026" name="Picture 2" descr="C:\Users\GEOMATICA\Desktop\Volante 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6" y="3872705"/>
            <a:ext cx="4485475" cy="31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70520" y="1528735"/>
            <a:ext cx="894437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Mediación y la Conciliación están a cargo de la </a:t>
            </a:r>
          </a:p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Coordinación General de Justicia </a:t>
            </a:r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Municipal.</a:t>
            </a:r>
            <a:endParaRPr lang="es-E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Para acercar este servicio a tu comunidad cuenta</a:t>
            </a:r>
          </a:p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la Unidad Móvil de Mediación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"/>
            <a:ext cx="10085388" cy="77392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65123" y="3005387"/>
            <a:ext cx="84383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600" b="1" dirty="0" smtClean="0">
                <a:latin typeface="Avenir Book"/>
                <a:cs typeface="Avenir Book"/>
              </a:rPr>
              <a:t>Asesoría jurídica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S" sz="2600" b="1" dirty="0" smtClean="0">
              <a:latin typeface="Avenir Book"/>
              <a:cs typeface="Avenir Book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600" b="1" dirty="0" smtClean="0">
                <a:latin typeface="Avenir Book"/>
                <a:cs typeface="Avenir Book"/>
              </a:rPr>
              <a:t>Atención a conflictos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S" sz="2600" b="1" dirty="0" smtClean="0">
              <a:latin typeface="Avenir Book"/>
              <a:cs typeface="Avenir Book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600" b="1" dirty="0" smtClean="0">
                <a:latin typeface="Avenir Book"/>
                <a:cs typeface="Avenir Book"/>
              </a:rPr>
              <a:t>Determina cuáles </a:t>
            </a:r>
            <a:r>
              <a:rPr lang="es-ES" sz="2600" b="1" dirty="0" smtClean="0">
                <a:latin typeface="Avenir Book"/>
                <a:cs typeface="Avenir Book"/>
              </a:rPr>
              <a:t>conflictos son </a:t>
            </a:r>
            <a:r>
              <a:rPr lang="es-ES" sz="2600" b="1" dirty="0" smtClean="0">
                <a:latin typeface="Avenir Book"/>
                <a:cs typeface="Avenir Book"/>
              </a:rPr>
              <a:t>mediables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S" sz="2600" b="1" dirty="0" smtClean="0">
              <a:latin typeface="Avenir Book"/>
              <a:cs typeface="Avenir Book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600" b="1" dirty="0" smtClean="0">
                <a:latin typeface="Avenir Book"/>
                <a:cs typeface="Avenir Book"/>
              </a:rPr>
              <a:t>Realiza procedimientos de Mediación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S" sz="2600" b="1" dirty="0">
              <a:latin typeface="Avenir Book"/>
              <a:cs typeface="Avenir Book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600" b="1" dirty="0" smtClean="0">
                <a:latin typeface="Avenir Book"/>
                <a:cs typeface="Avenir Book"/>
              </a:rPr>
              <a:t>Apoya a las partes para generar acuerdos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S" sz="1800" dirty="0">
              <a:latin typeface="Avenir Book"/>
              <a:cs typeface="Avenir Book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53760" y="1568344"/>
            <a:ext cx="5056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Unidad </a:t>
            </a:r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Móvil de Mediación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0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"/>
            <a:ext cx="10085388" cy="77392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65123" y="3005387"/>
            <a:ext cx="78756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 smtClean="0">
                <a:latin typeface="Avenir Book"/>
                <a:cs typeface="Avenir Book"/>
              </a:rPr>
              <a:t>La Coordinación realiza la capacitación de Mediadores Comunitarios a través de cursos en distintos lugares del municipio.</a:t>
            </a:r>
          </a:p>
          <a:p>
            <a:pPr algn="just"/>
            <a:endParaRPr lang="es-ES" sz="2600" b="1" dirty="0">
              <a:latin typeface="Avenir Book"/>
              <a:cs typeface="Avenir Book"/>
            </a:endParaRPr>
          </a:p>
          <a:p>
            <a:pPr algn="just"/>
            <a:r>
              <a:rPr lang="es-ES" sz="2600" b="1" dirty="0" smtClean="0">
                <a:latin typeface="Avenir Book"/>
                <a:cs typeface="Avenir Book"/>
              </a:rPr>
              <a:t>El objetivo de esta </a:t>
            </a:r>
            <a:r>
              <a:rPr lang="es-ES" sz="2600" b="1" dirty="0" smtClean="0">
                <a:latin typeface="Avenir Book"/>
                <a:cs typeface="Avenir Book"/>
              </a:rPr>
              <a:t>Unidad </a:t>
            </a:r>
            <a:r>
              <a:rPr lang="es-ES" sz="2600" b="1" dirty="0" smtClean="0">
                <a:latin typeface="Avenir Book"/>
                <a:cs typeface="Avenir Book"/>
              </a:rPr>
              <a:t>es activar a los Mediadores Comunitarios para que participen en la solución de conflictos de sus colonias.</a:t>
            </a:r>
            <a:endParaRPr lang="es-ES" sz="2600" dirty="0">
              <a:latin typeface="Avenir Book"/>
              <a:cs typeface="Avenir Book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53760" y="1568344"/>
            <a:ext cx="5056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Unidad </a:t>
            </a:r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Móvil de Mediación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5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"/>
            <a:ext cx="10085388" cy="77392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65123" y="2144007"/>
            <a:ext cx="81853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 smtClean="0">
                <a:latin typeface="Avenir Book"/>
                <a:cs typeface="Avenir Book"/>
              </a:rPr>
              <a:t>Cada semana se encontrará en una colonia cubriendo a todas las de la Región.</a:t>
            </a:r>
          </a:p>
          <a:p>
            <a:pPr algn="just"/>
            <a:endParaRPr lang="es-ES" sz="2600" b="1" dirty="0" smtClean="0">
              <a:latin typeface="Avenir Book"/>
              <a:cs typeface="Avenir Book"/>
            </a:endParaRPr>
          </a:p>
          <a:p>
            <a:pPr algn="just"/>
            <a:r>
              <a:rPr lang="es-ES" sz="2600" b="1" dirty="0" smtClean="0">
                <a:latin typeface="Avenir Book"/>
                <a:cs typeface="Avenir Book"/>
              </a:rPr>
              <a:t>Los lunes visitará una de las escuelas donde se ha capacitado a Mediadores Escolares.</a:t>
            </a:r>
            <a:endParaRPr lang="es-ES" sz="2600" b="1" dirty="0">
              <a:latin typeface="Avenir Book"/>
              <a:cs typeface="Avenir Book"/>
            </a:endParaRPr>
          </a:p>
          <a:p>
            <a:pPr algn="just"/>
            <a:endParaRPr lang="es-ES" sz="2600" b="1" dirty="0">
              <a:latin typeface="Avenir Book"/>
              <a:cs typeface="Avenir Book"/>
            </a:endParaRPr>
          </a:p>
          <a:p>
            <a:pPr algn="just"/>
            <a:r>
              <a:rPr lang="es-ES" sz="2600" b="1" dirty="0" smtClean="0">
                <a:latin typeface="Avenir Book"/>
                <a:cs typeface="Avenir Book"/>
              </a:rPr>
              <a:t>Se invita a participar a los Mediadores Comunitarios y Escolares de esa Región.</a:t>
            </a:r>
          </a:p>
          <a:p>
            <a:pPr algn="just"/>
            <a:endParaRPr lang="es-ES" sz="2600" b="1" dirty="0">
              <a:latin typeface="Avenir Book"/>
              <a:cs typeface="Avenir Book"/>
            </a:endParaRPr>
          </a:p>
          <a:p>
            <a:pPr algn="just"/>
            <a:r>
              <a:rPr lang="es-ES" sz="2600" b="1" dirty="0" smtClean="0">
                <a:latin typeface="Avenir Book"/>
                <a:cs typeface="Avenir Book"/>
              </a:rPr>
              <a:t>El personal de la Unidad Móvil con el apoyo de los Mediadores Comunitarios identifican  y apoyan en la solución los conflictos que se presentan.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53760" y="1568344"/>
            <a:ext cx="5056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Unidad </a:t>
            </a:r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Móvil de Mediación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3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"/>
            <a:ext cx="10085388" cy="77392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65123" y="2183760"/>
            <a:ext cx="84383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La </a:t>
            </a:r>
            <a:r>
              <a:rPr lang="es-ES" sz="2400" b="1" dirty="0" smtClean="0">
                <a:latin typeface="Avenir Book"/>
                <a:cs typeface="Avenir Book"/>
              </a:rPr>
              <a:t>forma </a:t>
            </a:r>
            <a:r>
              <a:rPr lang="es-ES" sz="2400" b="1" dirty="0" smtClean="0">
                <a:latin typeface="Avenir Book"/>
                <a:cs typeface="Avenir Book"/>
              </a:rPr>
              <a:t>como trabaja es:</a:t>
            </a:r>
          </a:p>
          <a:p>
            <a:pPr algn="just"/>
            <a:endParaRPr lang="es-ES" sz="1200" b="1" dirty="0">
              <a:latin typeface="Avenir Book"/>
              <a:cs typeface="Avenir Book"/>
            </a:endParaRPr>
          </a:p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La semana previa se realizan reuniones con enlaces y líderes de la comunidad para que apoyen a difundir, a convocar y a identificar los conflictos susceptibles de Mediación, de igual manera se hace con las escuelas.</a:t>
            </a:r>
          </a:p>
          <a:p>
            <a:pPr algn="just"/>
            <a:endParaRPr lang="es-ES" sz="1200" b="1" dirty="0">
              <a:latin typeface="Avenir Book"/>
              <a:cs typeface="Avenir Book"/>
            </a:endParaRPr>
          </a:p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Se coloca una lona en el lugar donde se instalará la Unidad Móvil. </a:t>
            </a:r>
          </a:p>
          <a:p>
            <a:pPr algn="just"/>
            <a:endParaRPr lang="es-ES" sz="1200" b="1" dirty="0">
              <a:latin typeface="Avenir Book"/>
              <a:cs typeface="Avenir Book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venir Book"/>
                <a:cs typeface="Avenir Book"/>
              </a:rPr>
              <a:t>Los Lunes se trabajará en las escuelas con la comunidad.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venir Book"/>
                <a:cs typeface="Avenir Book"/>
              </a:rPr>
              <a:t>Los </a:t>
            </a:r>
            <a:r>
              <a:rPr lang="es-ES" b="1" dirty="0" smtClean="0">
                <a:latin typeface="Avenir Book"/>
                <a:cs typeface="Avenir Book"/>
              </a:rPr>
              <a:t>Martes y Miércoles se dará asesoría jurídica y se agendarán las sesiones de </a:t>
            </a:r>
            <a:r>
              <a:rPr lang="es-ES" b="1" dirty="0" smtClean="0">
                <a:latin typeface="Avenir Book"/>
                <a:cs typeface="Avenir Book"/>
              </a:rPr>
              <a:t>Mediación</a:t>
            </a:r>
            <a:r>
              <a:rPr lang="es-ES" b="1" dirty="0" smtClean="0">
                <a:latin typeface="Avenir Book"/>
                <a:cs typeface="Avenir Book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venir Book"/>
                <a:cs typeface="Avenir Book"/>
              </a:rPr>
              <a:t>Los </a:t>
            </a:r>
            <a:r>
              <a:rPr lang="es-ES" b="1" dirty="0" smtClean="0">
                <a:latin typeface="Avenir Book"/>
                <a:cs typeface="Avenir Book"/>
              </a:rPr>
              <a:t>Jueves y Viernes se realizarán las sesiones de Mediación.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b="1" dirty="0" smtClean="0">
                <a:latin typeface="Avenir Book"/>
                <a:cs typeface="Avenir Book"/>
              </a:rPr>
              <a:t>Su </a:t>
            </a:r>
            <a:r>
              <a:rPr lang="es-ES" b="1" dirty="0" smtClean="0">
                <a:latin typeface="Avenir Book"/>
                <a:cs typeface="Avenir Book"/>
              </a:rPr>
              <a:t>horario de atención es de 10:00 a 17:00 horas.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53760" y="1568344"/>
            <a:ext cx="5056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Unidad </a:t>
            </a:r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Móvil de Mediación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8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"/>
            <a:ext cx="10085388" cy="7739240"/>
          </a:xfrm>
          <a:prstGeom prst="rect">
            <a:avLst/>
          </a:prstGeom>
        </p:spPr>
      </p:pic>
      <p:pic>
        <p:nvPicPr>
          <p:cNvPr id="1026" name="Picture 2" descr="C:\Users\GEOMATICA\Downloads\IMG-20170809-WA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6"/>
          <a:stretch/>
        </p:blipFill>
        <p:spPr bwMode="auto">
          <a:xfrm>
            <a:off x="3087757" y="3097403"/>
            <a:ext cx="6286247" cy="38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53760" y="1568344"/>
            <a:ext cx="5056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Unidad </a:t>
            </a:r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Móvil de Mediación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1059106" y="2170499"/>
            <a:ext cx="843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¿Qué apoyo </a:t>
            </a:r>
            <a:r>
              <a:rPr lang="es-ES" sz="2400" b="1" dirty="0" smtClean="0">
                <a:latin typeface="Avenir Book"/>
                <a:cs typeface="Avenir Book"/>
              </a:rPr>
              <a:t>se requiere </a:t>
            </a:r>
            <a:r>
              <a:rPr lang="es-ES" sz="2400" b="1" dirty="0" smtClean="0">
                <a:latin typeface="Avenir Book"/>
                <a:cs typeface="Avenir Book"/>
              </a:rPr>
              <a:t>de </a:t>
            </a:r>
            <a:r>
              <a:rPr lang="es-ES" sz="2400" b="1" dirty="0" smtClean="0">
                <a:latin typeface="Avenir Book"/>
                <a:cs typeface="Avenir Book"/>
              </a:rPr>
              <a:t>los Mediadores Comunitarios y Escolares?</a:t>
            </a:r>
            <a:endParaRPr lang="es-ES" sz="1800" b="1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712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"/>
            <a:ext cx="10085388" cy="7739240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654615"/>
              </p:ext>
            </p:extLst>
          </p:nvPr>
        </p:nvGraphicFramePr>
        <p:xfrm>
          <a:off x="913332" y="2148382"/>
          <a:ext cx="8482459" cy="445362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739993"/>
                <a:gridCol w="5064618"/>
                <a:gridCol w="1677848"/>
              </a:tblGrid>
              <a:tr h="2257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ESCUELA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DIRECCIÓN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FECHA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"Ford </a:t>
                      </a:r>
                      <a:r>
                        <a:rPr lang="pt-BR" sz="1800" u="none" strike="noStrike" dirty="0" smtClean="0">
                          <a:effectLst/>
                        </a:rPr>
                        <a:t>107, </a:t>
                      </a:r>
                      <a:r>
                        <a:rPr lang="pt-BR" sz="1800" u="none" strike="noStrike" dirty="0">
                          <a:effectLst/>
                        </a:rPr>
                        <a:t>Dr. Gustavo </a:t>
                      </a:r>
                      <a:r>
                        <a:rPr lang="pt-BR" sz="1800" u="none" strike="noStrike" dirty="0" err="1">
                          <a:effectLst/>
                        </a:rPr>
                        <a:t>Baz</a:t>
                      </a:r>
                      <a:r>
                        <a:rPr lang="pt-BR" sz="1800" u="none" strike="noStrike" dirty="0">
                          <a:effectLst/>
                        </a:rPr>
                        <a:t> Prada"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Calle Moctezuma, Col</a:t>
                      </a:r>
                      <a:r>
                        <a:rPr lang="es-MX" sz="1800" u="none" strike="noStrike" dirty="0" smtClean="0">
                          <a:effectLst/>
                        </a:rPr>
                        <a:t>. San </a:t>
                      </a:r>
                      <a:r>
                        <a:rPr lang="es-MX" sz="1800" u="none" strike="noStrike" dirty="0">
                          <a:effectLst/>
                        </a:rPr>
                        <a:t>Javier</a:t>
                      </a:r>
                      <a:r>
                        <a:rPr lang="es-MX" sz="1800" u="none" strike="noStrike" dirty="0" smtClean="0">
                          <a:effectLst/>
                        </a:rPr>
                        <a:t>, </a:t>
                      </a:r>
                      <a:r>
                        <a:rPr lang="es-MX" sz="1800" u="none" strike="noStrike" dirty="0">
                          <a:effectLst/>
                        </a:rPr>
                        <a:t>Tlalnepantla de </a:t>
                      </a:r>
                      <a:r>
                        <a:rPr lang="es-MX" sz="1800" u="none" strike="noStrike" dirty="0" smtClean="0">
                          <a:effectLst/>
                        </a:rPr>
                        <a:t>Baz.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28-ago-17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"Estado de México"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Av. Atlacomulco, Col. </a:t>
                      </a:r>
                      <a:r>
                        <a:rPr lang="es-MX" sz="1800" u="none" strike="noStrike" dirty="0" err="1">
                          <a:effectLst/>
                        </a:rPr>
                        <a:t>Tlalnemex</a:t>
                      </a:r>
                      <a:r>
                        <a:rPr lang="es-MX" sz="1800" u="none" strike="noStrike" dirty="0">
                          <a:effectLst/>
                        </a:rPr>
                        <a:t>, </a:t>
                      </a:r>
                      <a:r>
                        <a:rPr lang="es-MX" sz="1800" u="none" strike="noStrike" dirty="0" smtClean="0">
                          <a:effectLst/>
                        </a:rPr>
                        <a:t>Tlalnepantla </a:t>
                      </a:r>
                      <a:r>
                        <a:rPr lang="es-MX" sz="1800" u="none" strike="noStrike" dirty="0">
                          <a:effectLst/>
                        </a:rPr>
                        <a:t>de </a:t>
                      </a:r>
                      <a:r>
                        <a:rPr lang="es-MX" sz="1800" u="none" strike="noStrike" dirty="0" smtClean="0">
                          <a:effectLst/>
                        </a:rPr>
                        <a:t>Baz.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04-sep-17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 "Josefa Ortiz de </a:t>
                      </a:r>
                      <a:r>
                        <a:rPr lang="es-MX" sz="1800" u="none" strike="noStrike" dirty="0" smtClean="0">
                          <a:effectLst/>
                        </a:rPr>
                        <a:t>Domínguez</a:t>
                      </a:r>
                      <a:r>
                        <a:rPr lang="es-MX" sz="1800" u="none" strike="noStrike" dirty="0">
                          <a:effectLst/>
                        </a:rPr>
                        <a:t>"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Calle Miguel Hidalgo , Col. La Blanca</a:t>
                      </a:r>
                      <a:r>
                        <a:rPr lang="es-MX" sz="1800" u="none" strike="noStrike" dirty="0" smtClean="0">
                          <a:effectLst/>
                        </a:rPr>
                        <a:t>, </a:t>
                      </a:r>
                      <a:r>
                        <a:rPr lang="es-MX" sz="1800" u="none" strike="noStrike" dirty="0">
                          <a:effectLst/>
                        </a:rPr>
                        <a:t>Tlalnepantla de </a:t>
                      </a:r>
                      <a:r>
                        <a:rPr lang="es-MX" sz="1800" u="none" strike="noStrike" dirty="0" smtClean="0">
                          <a:effectLst/>
                        </a:rPr>
                        <a:t>Baz.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11-sep-17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"Justo Sierra"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u="none" strike="noStrike" dirty="0" err="1" smtClean="0">
                          <a:effectLst/>
                        </a:rPr>
                        <a:t>Blvrd</a:t>
                      </a:r>
                      <a:r>
                        <a:rPr lang="es-MX" sz="1800" u="none" strike="noStrike" dirty="0">
                          <a:effectLst/>
                        </a:rPr>
                        <a:t>. Popocatépetl, Col. Hab. los </a:t>
                      </a:r>
                      <a:r>
                        <a:rPr lang="es-MX" sz="1800" u="none" strike="noStrike" dirty="0" err="1">
                          <a:effectLst/>
                        </a:rPr>
                        <a:t>Pirules</a:t>
                      </a:r>
                      <a:r>
                        <a:rPr lang="es-MX" sz="1800" u="none" strike="noStrike" dirty="0">
                          <a:effectLst/>
                        </a:rPr>
                        <a:t>, </a:t>
                      </a:r>
                      <a:br>
                        <a:rPr lang="es-MX" sz="1800" u="none" strike="noStrike" dirty="0">
                          <a:effectLst/>
                        </a:rPr>
                      </a:br>
                      <a:r>
                        <a:rPr lang="es-MX" sz="1800" u="none" strike="noStrike" dirty="0" smtClean="0">
                          <a:effectLst/>
                        </a:rPr>
                        <a:t>Tlalnepantla </a:t>
                      </a:r>
                      <a:r>
                        <a:rPr lang="es-MX" sz="1800" u="none" strike="noStrike" dirty="0">
                          <a:effectLst/>
                        </a:rPr>
                        <a:t>de </a:t>
                      </a:r>
                      <a:r>
                        <a:rPr lang="es-MX" sz="1800" u="none" strike="noStrike" dirty="0" smtClean="0">
                          <a:effectLst/>
                        </a:rPr>
                        <a:t>Baz.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18-sep-17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"Ramón López Velarde"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Calle Begonias No. 58 </a:t>
                      </a:r>
                      <a:r>
                        <a:rPr lang="es-MX" sz="1800" u="none" strike="noStrike" dirty="0" err="1">
                          <a:effectLst/>
                        </a:rPr>
                        <a:t>Fracc</a:t>
                      </a:r>
                      <a:r>
                        <a:rPr lang="es-MX" sz="1800" u="none" strike="noStrike" dirty="0">
                          <a:effectLst/>
                        </a:rPr>
                        <a:t>. Las Margaritas. </a:t>
                      </a:r>
                      <a:r>
                        <a:rPr lang="es-MX" sz="1800" u="none" strike="noStrike" dirty="0" smtClean="0">
                          <a:effectLst/>
                        </a:rPr>
                        <a:t>Tlalnepantla de Baz.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25-sep-17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 "Narciso Mendoza"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Calle Morelos, Col. San Felipe </a:t>
                      </a:r>
                      <a:r>
                        <a:rPr lang="es-MX" sz="1800" u="none" strike="noStrike" dirty="0" err="1">
                          <a:effectLst/>
                        </a:rPr>
                        <a:t>Ixtacala</a:t>
                      </a:r>
                      <a:r>
                        <a:rPr lang="es-MX" sz="1800" u="none" strike="noStrike" dirty="0">
                          <a:effectLst/>
                        </a:rPr>
                        <a:t>, </a:t>
                      </a:r>
                      <a:r>
                        <a:rPr lang="es-MX" sz="1800" u="none" strike="noStrike" dirty="0" smtClean="0">
                          <a:effectLst/>
                        </a:rPr>
                        <a:t>Tlalnepantla </a:t>
                      </a:r>
                      <a:r>
                        <a:rPr lang="es-MX" sz="1800" u="none" strike="noStrike" dirty="0">
                          <a:effectLst/>
                        </a:rPr>
                        <a:t>de </a:t>
                      </a:r>
                      <a:r>
                        <a:rPr lang="es-MX" sz="1800" u="none" strike="noStrike" dirty="0" smtClean="0">
                          <a:effectLst/>
                        </a:rPr>
                        <a:t>Baz.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02-oct-17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"Amado Nervo"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 smtClean="0">
                          <a:effectLst/>
                        </a:rPr>
                        <a:t>Calle José </a:t>
                      </a:r>
                      <a:r>
                        <a:rPr lang="es-MX" sz="1800" u="none" strike="noStrike" dirty="0">
                          <a:effectLst/>
                        </a:rPr>
                        <a:t>Loreto Fabela </a:t>
                      </a:r>
                      <a:r>
                        <a:rPr lang="es-MX" sz="1800" u="none" strike="noStrike" dirty="0" smtClean="0">
                          <a:effectLst/>
                        </a:rPr>
                        <a:t>s/n, </a:t>
                      </a:r>
                      <a:r>
                        <a:rPr lang="es-MX" sz="1800" u="none" strike="noStrike" dirty="0">
                          <a:effectLst/>
                        </a:rPr>
                        <a:t>La Comunidad, Tlalnepantla de </a:t>
                      </a:r>
                      <a:r>
                        <a:rPr lang="es-MX" sz="1800" u="none" strike="noStrike" dirty="0" smtClean="0">
                          <a:effectLst/>
                        </a:rPr>
                        <a:t>Baz.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09-oct-17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542610" y="1528588"/>
            <a:ext cx="74787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Unidad </a:t>
            </a:r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Móvil de </a:t>
            </a:r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Mediación en tu Escuela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1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"/>
            <a:ext cx="10085388" cy="77392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65123" y="2278046"/>
            <a:ext cx="843839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Los próximas comunidades donde se encontrará ubicada son:</a:t>
            </a:r>
          </a:p>
          <a:p>
            <a:pPr algn="just"/>
            <a:endParaRPr lang="es-ES" sz="1600" b="1" dirty="0">
              <a:latin typeface="Avenir Book"/>
              <a:cs typeface="Avenir Book"/>
            </a:endParaRPr>
          </a:p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15 </a:t>
            </a:r>
            <a:r>
              <a:rPr lang="es-ES" sz="2400" b="1" dirty="0" smtClean="0">
                <a:latin typeface="Avenir Book"/>
                <a:cs typeface="Avenir Book"/>
              </a:rPr>
              <a:t>al 18 de agosto</a:t>
            </a:r>
            <a:endParaRPr lang="es-ES" sz="2400" b="1" dirty="0">
              <a:latin typeface="Avenir Book"/>
              <a:cs typeface="Avenir Book"/>
            </a:endParaRPr>
          </a:p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San Lucas </a:t>
            </a:r>
            <a:r>
              <a:rPr lang="es-ES" sz="2400" b="1" dirty="0" err="1" smtClean="0">
                <a:latin typeface="Avenir Book"/>
                <a:cs typeface="Avenir Book"/>
              </a:rPr>
              <a:t>Patoni</a:t>
            </a:r>
            <a:endParaRPr lang="es-ES" sz="2400" b="1" dirty="0" smtClean="0">
              <a:latin typeface="Avenir Book"/>
              <a:cs typeface="Avenir Book"/>
            </a:endParaRPr>
          </a:p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Calle Castillo esq. Benito Juárez</a:t>
            </a:r>
          </a:p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(a un costado del kiosco)</a:t>
            </a:r>
          </a:p>
          <a:p>
            <a:pPr algn="just"/>
            <a:endParaRPr lang="es-ES" sz="1800" b="1" dirty="0" smtClean="0">
              <a:latin typeface="Avenir Book"/>
              <a:cs typeface="Avenir Book"/>
            </a:endParaRPr>
          </a:p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22 al 26 de agosto</a:t>
            </a:r>
            <a:endParaRPr lang="es-ES" sz="2400" b="1" dirty="0">
              <a:latin typeface="Avenir Book"/>
              <a:cs typeface="Avenir Book"/>
            </a:endParaRPr>
          </a:p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La Laguna</a:t>
            </a:r>
          </a:p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Av. Necaxa </a:t>
            </a:r>
          </a:p>
          <a:p>
            <a:pPr algn="just"/>
            <a:r>
              <a:rPr lang="es-ES" sz="2400" b="1" dirty="0" smtClean="0">
                <a:latin typeface="Avenir Book"/>
                <a:cs typeface="Avenir Book"/>
              </a:rPr>
              <a:t>(a un costado del módulo de </a:t>
            </a:r>
            <a:r>
              <a:rPr lang="es-ES" sz="2400" b="1" dirty="0" smtClean="0">
                <a:latin typeface="Avenir Book"/>
                <a:cs typeface="Avenir Book"/>
              </a:rPr>
              <a:t>policía)</a:t>
            </a:r>
            <a:endParaRPr lang="es-ES" sz="2400" dirty="0">
              <a:latin typeface="Avenir Book"/>
              <a:cs typeface="Avenir Book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53760" y="1568344"/>
            <a:ext cx="5056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Unidad </a:t>
            </a:r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Móvil de Mediación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9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505</Words>
  <Application>Microsoft Office PowerPoint</Application>
  <PresentationFormat>Personalizado</PresentationFormat>
  <Paragraphs>81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TLALNEPANTLA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FUENTES</dc:creator>
  <cp:lastModifiedBy>Pepe</cp:lastModifiedBy>
  <cp:revision>24</cp:revision>
  <dcterms:created xsi:type="dcterms:W3CDTF">2016-02-11T17:22:49Z</dcterms:created>
  <dcterms:modified xsi:type="dcterms:W3CDTF">2017-09-12T17:23:31Z</dcterms:modified>
</cp:coreProperties>
</file>