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62" r:id="rId3"/>
    <p:sldId id="263" r:id="rId4"/>
    <p:sldId id="264" r:id="rId5"/>
    <p:sldId id="265" r:id="rId6"/>
    <p:sldId id="266" r:id="rId7"/>
    <p:sldId id="267" r:id="rId8"/>
    <p:sldId id="269" r:id="rId9"/>
    <p:sldId id="270" r:id="rId10"/>
    <p:sldId id="271" r:id="rId11"/>
    <p:sldId id="272"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2814" y="-9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MX" dirty="0"/>
              <a:t>% </a:t>
            </a:r>
            <a:r>
              <a:rPr lang="es-MX" dirty="0" smtClean="0"/>
              <a:t>Cumplimiento de</a:t>
            </a:r>
            <a:r>
              <a:rPr lang="es-MX" baseline="0" dirty="0" smtClean="0"/>
              <a:t> Actualización de TDB. DIGITAL</a:t>
            </a:r>
            <a:r>
              <a:rPr lang="es-MX" dirty="0" smtClean="0"/>
              <a:t> </a:t>
            </a:r>
            <a:endParaRPr lang="es-MX" dirty="0"/>
          </a:p>
        </c:rich>
      </c:tx>
      <c:layout/>
      <c:overlay val="0"/>
    </c:title>
    <c:autoTitleDeleted val="0"/>
    <c:plotArea>
      <c:layout/>
      <c:barChart>
        <c:barDir val="col"/>
        <c:grouping val="clustered"/>
        <c:varyColors val="0"/>
        <c:ser>
          <c:idx val="0"/>
          <c:order val="0"/>
          <c:tx>
            <c:strRef>
              <c:f>Hoja1!$B$1</c:f>
              <c:strCache>
                <c:ptCount val="1"/>
                <c:pt idx="0">
                  <c:v>% Cumplimiento</c:v>
                </c:pt>
              </c:strCache>
            </c:strRef>
          </c:tx>
          <c:invertIfNegative val="0"/>
          <c:cat>
            <c:strRef>
              <c:f>Hoja1!$A$2:$A$22</c:f>
              <c:strCache>
                <c:ptCount val="21"/>
                <c:pt idx="0">
                  <c:v>Sec. Ayuntamiento</c:v>
                </c:pt>
                <c:pt idx="1">
                  <c:v>Tesoreria</c:v>
                </c:pt>
                <c:pt idx="2">
                  <c:v>Desarrollo Economico</c:v>
                </c:pt>
                <c:pt idx="3">
                  <c:v>Desarrollo Social</c:v>
                </c:pt>
                <c:pt idx="4">
                  <c:v>Desarrollo Urbano</c:v>
                </c:pt>
                <c:pt idx="5">
                  <c:v>Obras Públicas</c:v>
                </c:pt>
                <c:pt idx="6">
                  <c:v>Movilidad</c:v>
                </c:pt>
                <c:pt idx="7">
                  <c:v>Seg. Pública</c:v>
                </c:pt>
                <c:pt idx="8">
                  <c:v>Administración</c:v>
                </c:pt>
                <c:pt idx="9">
                  <c:v>Cultura Fisisa y Deporte</c:v>
                </c:pt>
                <c:pt idx="10">
                  <c:v>Instituto de la Juventud</c:v>
                </c:pt>
                <c:pt idx="11">
                  <c:v>Cultura y Artes</c:v>
                </c:pt>
                <c:pt idx="12">
                  <c:v>Instituto Mujeres</c:v>
                </c:pt>
                <c:pt idx="13">
                  <c:v>Educación</c:v>
                </c:pt>
                <c:pt idx="14">
                  <c:v>Salud</c:v>
                </c:pt>
                <c:pt idx="15">
                  <c:v>Protección Civil</c:v>
                </c:pt>
                <c:pt idx="16">
                  <c:v>Justicia Municipal</c:v>
                </c:pt>
                <c:pt idx="17">
                  <c:v>Derechos Humanos</c:v>
                </c:pt>
                <c:pt idx="18">
                  <c:v>DIF</c:v>
                </c:pt>
                <c:pt idx="19">
                  <c:v>Medio Ambiente</c:v>
                </c:pt>
                <c:pt idx="20">
                  <c:v>Servicios Urbanos</c:v>
                </c:pt>
              </c:strCache>
            </c:strRef>
          </c:cat>
          <c:val>
            <c:numRef>
              <c:f>Hoja1!$B$2:$B$22</c:f>
              <c:numCache>
                <c:formatCode>0%</c:formatCode>
                <c:ptCount val="21"/>
                <c:pt idx="0">
                  <c:v>0.4</c:v>
                </c:pt>
                <c:pt idx="1">
                  <c:v>0.2</c:v>
                </c:pt>
                <c:pt idx="2">
                  <c:v>0.7</c:v>
                </c:pt>
                <c:pt idx="3">
                  <c:v>0.5</c:v>
                </c:pt>
                <c:pt idx="4">
                  <c:v>0.3</c:v>
                </c:pt>
                <c:pt idx="5">
                  <c:v>0.7</c:v>
                </c:pt>
                <c:pt idx="6">
                  <c:v>0.8</c:v>
                </c:pt>
                <c:pt idx="7">
                  <c:v>0.8</c:v>
                </c:pt>
                <c:pt idx="8">
                  <c:v>0.8</c:v>
                </c:pt>
                <c:pt idx="9">
                  <c:v>0.5</c:v>
                </c:pt>
                <c:pt idx="10">
                  <c:v>0.8</c:v>
                </c:pt>
                <c:pt idx="11">
                  <c:v>0.5</c:v>
                </c:pt>
                <c:pt idx="12">
                  <c:v>0.8</c:v>
                </c:pt>
                <c:pt idx="13">
                  <c:v>0.8</c:v>
                </c:pt>
                <c:pt idx="14">
                  <c:v>0.3</c:v>
                </c:pt>
                <c:pt idx="15">
                  <c:v>0.4</c:v>
                </c:pt>
                <c:pt idx="16">
                  <c:v>0.9</c:v>
                </c:pt>
                <c:pt idx="17">
                  <c:v>0.9</c:v>
                </c:pt>
                <c:pt idx="18">
                  <c:v>0.7</c:v>
                </c:pt>
                <c:pt idx="19">
                  <c:v>0.9</c:v>
                </c:pt>
                <c:pt idx="20">
                  <c:v>0.9</c:v>
                </c:pt>
              </c:numCache>
            </c:numRef>
          </c:val>
        </c:ser>
        <c:dLbls>
          <c:showLegendKey val="0"/>
          <c:showVal val="0"/>
          <c:showCatName val="0"/>
          <c:showSerName val="0"/>
          <c:showPercent val="0"/>
          <c:showBubbleSize val="0"/>
        </c:dLbls>
        <c:gapWidth val="150"/>
        <c:axId val="21668992"/>
        <c:axId val="21670528"/>
      </c:barChart>
      <c:catAx>
        <c:axId val="21668992"/>
        <c:scaling>
          <c:orientation val="minMax"/>
        </c:scaling>
        <c:delete val="0"/>
        <c:axPos val="b"/>
        <c:majorTickMark val="out"/>
        <c:minorTickMark val="none"/>
        <c:tickLblPos val="nextTo"/>
        <c:crossAx val="21670528"/>
        <c:crosses val="autoZero"/>
        <c:auto val="1"/>
        <c:lblAlgn val="ctr"/>
        <c:lblOffset val="100"/>
        <c:noMultiLvlLbl val="0"/>
      </c:catAx>
      <c:valAx>
        <c:axId val="21670528"/>
        <c:scaling>
          <c:orientation val="minMax"/>
        </c:scaling>
        <c:delete val="0"/>
        <c:axPos val="l"/>
        <c:majorGridlines/>
        <c:numFmt formatCode="0%" sourceLinked="1"/>
        <c:majorTickMark val="out"/>
        <c:minorTickMark val="none"/>
        <c:tickLblPos val="nextTo"/>
        <c:crossAx val="21668992"/>
        <c:crosses val="autoZero"/>
        <c:crossBetween val="between"/>
      </c:valAx>
    </c:plotArea>
    <c:legend>
      <c:legendPos val="r"/>
      <c:layout/>
      <c:overlay val="0"/>
    </c:legend>
    <c:plotVisOnly val="1"/>
    <c:dispBlanksAs val="gap"/>
    <c:showDLblsOverMax val="0"/>
  </c:chart>
  <c:txPr>
    <a:bodyPr/>
    <a:lstStyle/>
    <a:p>
      <a:pPr>
        <a:defRPr sz="1800"/>
      </a:pPr>
      <a:endParaRPr lang="es-MX"/>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58A4F7B-B4F8-4AD6-87DC-9C4CD25E6DFD}" type="datetimeFigureOut">
              <a:rPr lang="es-MX" smtClean="0">
                <a:solidFill>
                  <a:srgbClr val="303030">
                    <a:lumMod val="90000"/>
                    <a:lumOff val="10000"/>
                  </a:srgbClr>
                </a:solidFill>
              </a:rPr>
              <a:pPr/>
              <a:t>18/09/2017</a:t>
            </a:fld>
            <a:endParaRPr lang="es-MX">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MX">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47D8280F-5A55-47B5-843D-C57F913FEDD9}" type="slidenum">
              <a:rPr lang="es-MX" smtClean="0">
                <a:solidFill>
                  <a:prstClr val="black">
                    <a:lumMod val="85000"/>
                    <a:lumOff val="15000"/>
                  </a:prstClr>
                </a:solidFill>
              </a:rPr>
              <a:pPr/>
              <a:t>‹Nº›</a:t>
            </a:fld>
            <a:endParaRPr lang="es-MX">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3273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58A4F7B-B4F8-4AD6-87DC-9C4CD25E6DFD}" type="datetimeFigureOut">
              <a:rPr lang="es-MX" smtClean="0">
                <a:solidFill>
                  <a:srgbClr val="303030">
                    <a:lumMod val="90000"/>
                    <a:lumOff val="10000"/>
                  </a:srgbClr>
                </a:solidFill>
              </a:rPr>
              <a:pPr/>
              <a:t>18/09/2017</a:t>
            </a:fld>
            <a:endParaRPr lang="es-MX">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MX">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47D8280F-5A55-47B5-843D-C57F913FEDD9}" type="slidenum">
              <a:rPr lang="es-MX" smtClean="0">
                <a:solidFill>
                  <a:prstClr val="black">
                    <a:lumMod val="85000"/>
                    <a:lumOff val="15000"/>
                  </a:prstClr>
                </a:solidFill>
              </a:rPr>
              <a:pPr/>
              <a:t>‹Nº›</a:t>
            </a:fld>
            <a:endParaRPr lang="es-MX">
              <a:solidFill>
                <a:prstClr val="black">
                  <a:lumMod val="85000"/>
                  <a:lumOff val="15000"/>
                </a:prstClr>
              </a:solidFill>
            </a:endParaRPr>
          </a:p>
        </p:txBody>
      </p:sp>
    </p:spTree>
    <p:extLst>
      <p:ext uri="{BB962C8B-B14F-4D97-AF65-F5344CB8AC3E}">
        <p14:creationId xmlns:p14="http://schemas.microsoft.com/office/powerpoint/2010/main" val="2268573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5"/>
            <a:ext cx="1828800" cy="54101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58A4F7B-B4F8-4AD6-87DC-9C4CD25E6DFD}" type="datetimeFigureOut">
              <a:rPr lang="es-MX" smtClean="0">
                <a:solidFill>
                  <a:srgbClr val="303030">
                    <a:lumMod val="90000"/>
                    <a:lumOff val="10000"/>
                  </a:srgbClr>
                </a:solidFill>
              </a:rPr>
              <a:pPr/>
              <a:t>18/09/2017</a:t>
            </a:fld>
            <a:endParaRPr lang="es-MX">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MX">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47D8280F-5A55-47B5-843D-C57F913FEDD9}" type="slidenum">
              <a:rPr lang="es-MX" smtClean="0">
                <a:solidFill>
                  <a:prstClr val="black">
                    <a:lumMod val="85000"/>
                    <a:lumOff val="15000"/>
                  </a:prstClr>
                </a:solidFill>
              </a:rPr>
              <a:pPr/>
              <a:t>‹Nº›</a:t>
            </a:fld>
            <a:endParaRPr lang="es-MX">
              <a:solidFill>
                <a:prstClr val="black">
                  <a:lumMod val="85000"/>
                  <a:lumOff val="15000"/>
                </a:prstClr>
              </a:solidFill>
            </a:endParaRPr>
          </a:p>
        </p:txBody>
      </p:sp>
    </p:spTree>
    <p:extLst>
      <p:ext uri="{BB962C8B-B14F-4D97-AF65-F5344CB8AC3E}">
        <p14:creationId xmlns:p14="http://schemas.microsoft.com/office/powerpoint/2010/main" val="126877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58A4F7B-B4F8-4AD6-87DC-9C4CD25E6DFD}" type="datetimeFigureOut">
              <a:rPr lang="es-MX" smtClean="0">
                <a:solidFill>
                  <a:srgbClr val="303030">
                    <a:lumMod val="90000"/>
                    <a:lumOff val="10000"/>
                  </a:srgbClr>
                </a:solidFill>
              </a:rPr>
              <a:pPr/>
              <a:t>18/09/2017</a:t>
            </a:fld>
            <a:endParaRPr lang="es-MX">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MX">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47D8280F-5A55-47B5-843D-C57F913FEDD9}" type="slidenum">
              <a:rPr lang="es-MX" smtClean="0">
                <a:solidFill>
                  <a:prstClr val="black">
                    <a:lumMod val="85000"/>
                    <a:lumOff val="15000"/>
                  </a:prstClr>
                </a:solidFill>
              </a:rPr>
              <a:pPr/>
              <a:t>‹Nº›</a:t>
            </a:fld>
            <a:endParaRPr lang="es-MX">
              <a:solidFill>
                <a:prstClr val="black">
                  <a:lumMod val="85000"/>
                  <a:lumOff val="15000"/>
                </a:prstClr>
              </a:solidFill>
            </a:endParaRPr>
          </a:p>
        </p:txBody>
      </p:sp>
    </p:spTree>
    <p:extLst>
      <p:ext uri="{BB962C8B-B14F-4D97-AF65-F5344CB8AC3E}">
        <p14:creationId xmlns:p14="http://schemas.microsoft.com/office/powerpoint/2010/main" val="2604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58A4F7B-B4F8-4AD6-87DC-9C4CD25E6DFD}" type="datetimeFigureOut">
              <a:rPr lang="es-MX" smtClean="0">
                <a:solidFill>
                  <a:srgbClr val="303030">
                    <a:lumMod val="90000"/>
                    <a:lumOff val="10000"/>
                  </a:srgbClr>
                </a:solidFill>
              </a:rPr>
              <a:pPr/>
              <a:t>18/09/2017</a:t>
            </a:fld>
            <a:endParaRPr lang="es-MX">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s-MX">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47D8280F-5A55-47B5-843D-C57F913FEDD9}" type="slidenum">
              <a:rPr lang="es-MX" smtClean="0">
                <a:solidFill>
                  <a:prstClr val="black">
                    <a:lumMod val="85000"/>
                    <a:lumOff val="15000"/>
                  </a:prstClr>
                </a:solidFill>
              </a:rPr>
              <a:pPr/>
              <a:t>‹Nº›</a:t>
            </a:fld>
            <a:endParaRPr lang="es-MX">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65469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258A4F7B-B4F8-4AD6-87DC-9C4CD25E6DFD}" type="datetimeFigureOut">
              <a:rPr lang="es-MX" smtClean="0">
                <a:solidFill>
                  <a:srgbClr val="303030">
                    <a:lumMod val="90000"/>
                    <a:lumOff val="10000"/>
                  </a:srgbClr>
                </a:solidFill>
              </a:rPr>
              <a:pPr/>
              <a:t>18/09/2017</a:t>
            </a:fld>
            <a:endParaRPr lang="es-MX">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s-MX">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47D8280F-5A55-47B5-843D-C57F913FEDD9}" type="slidenum">
              <a:rPr lang="es-MX" smtClean="0">
                <a:solidFill>
                  <a:prstClr val="black">
                    <a:lumMod val="85000"/>
                    <a:lumOff val="15000"/>
                  </a:prstClr>
                </a:solidFill>
              </a:rPr>
              <a:pPr/>
              <a:t>‹Nº›</a:t>
            </a:fld>
            <a:endParaRPr lang="es-MX">
              <a:solidFill>
                <a:prstClr val="black">
                  <a:lumMod val="85000"/>
                  <a:lumOff val="15000"/>
                </a:prstClr>
              </a:solidFill>
            </a:endParaRPr>
          </a:p>
        </p:txBody>
      </p:sp>
    </p:spTree>
    <p:extLst>
      <p:ext uri="{BB962C8B-B14F-4D97-AF65-F5344CB8AC3E}">
        <p14:creationId xmlns:p14="http://schemas.microsoft.com/office/powerpoint/2010/main" val="169653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258A4F7B-B4F8-4AD6-87DC-9C4CD25E6DFD}" type="datetimeFigureOut">
              <a:rPr lang="es-MX" smtClean="0">
                <a:solidFill>
                  <a:srgbClr val="303030">
                    <a:lumMod val="90000"/>
                    <a:lumOff val="10000"/>
                  </a:srgbClr>
                </a:solidFill>
              </a:rPr>
              <a:pPr/>
              <a:t>18/09/2017</a:t>
            </a:fld>
            <a:endParaRPr lang="es-MX">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s-MX">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47D8280F-5A55-47B5-843D-C57F913FEDD9}" type="slidenum">
              <a:rPr lang="es-MX" smtClean="0">
                <a:solidFill>
                  <a:prstClr val="black">
                    <a:lumMod val="85000"/>
                    <a:lumOff val="15000"/>
                  </a:prstClr>
                </a:solidFill>
              </a:rPr>
              <a:pPr/>
              <a:t>‹Nº›</a:t>
            </a:fld>
            <a:endParaRPr lang="es-MX">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43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58A4F7B-B4F8-4AD6-87DC-9C4CD25E6DFD}" type="datetimeFigureOut">
              <a:rPr lang="es-MX" smtClean="0">
                <a:solidFill>
                  <a:srgbClr val="303030">
                    <a:lumMod val="90000"/>
                    <a:lumOff val="10000"/>
                  </a:srgbClr>
                </a:solidFill>
              </a:rPr>
              <a:pPr/>
              <a:t>18/09/2017</a:t>
            </a:fld>
            <a:endParaRPr lang="es-MX">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s-MX">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47D8280F-5A55-47B5-843D-C57F913FEDD9}" type="slidenum">
              <a:rPr lang="es-MX" smtClean="0">
                <a:solidFill>
                  <a:prstClr val="black">
                    <a:lumMod val="85000"/>
                    <a:lumOff val="15000"/>
                  </a:prstClr>
                </a:solidFill>
              </a:rPr>
              <a:pPr/>
              <a:t>‹Nº›</a:t>
            </a:fld>
            <a:endParaRPr lang="es-MX">
              <a:solidFill>
                <a:prstClr val="black">
                  <a:lumMod val="85000"/>
                  <a:lumOff val="15000"/>
                </a:prstClr>
              </a:solidFill>
            </a:endParaRPr>
          </a:p>
        </p:txBody>
      </p:sp>
    </p:spTree>
    <p:extLst>
      <p:ext uri="{BB962C8B-B14F-4D97-AF65-F5344CB8AC3E}">
        <p14:creationId xmlns:p14="http://schemas.microsoft.com/office/powerpoint/2010/main" val="2323819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A4F7B-B4F8-4AD6-87DC-9C4CD25E6DFD}" type="datetimeFigureOut">
              <a:rPr lang="es-MX" smtClean="0">
                <a:solidFill>
                  <a:srgbClr val="303030">
                    <a:lumMod val="90000"/>
                    <a:lumOff val="10000"/>
                  </a:srgbClr>
                </a:solidFill>
              </a:rPr>
              <a:pPr/>
              <a:t>18/09/2017</a:t>
            </a:fld>
            <a:endParaRPr lang="es-MX">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s-MX">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47D8280F-5A55-47B5-843D-C57F913FEDD9}" type="slidenum">
              <a:rPr lang="es-MX" smtClean="0">
                <a:solidFill>
                  <a:prstClr val="black">
                    <a:lumMod val="85000"/>
                    <a:lumOff val="15000"/>
                  </a:prstClr>
                </a:solidFill>
              </a:rPr>
              <a:pPr/>
              <a:t>‹Nº›</a:t>
            </a:fld>
            <a:endParaRPr lang="es-MX">
              <a:solidFill>
                <a:prstClr val="black">
                  <a:lumMod val="85000"/>
                  <a:lumOff val="15000"/>
                </a:prstClr>
              </a:solidFill>
            </a:endParaRPr>
          </a:p>
        </p:txBody>
      </p:sp>
    </p:spTree>
    <p:extLst>
      <p:ext uri="{BB962C8B-B14F-4D97-AF65-F5344CB8AC3E}">
        <p14:creationId xmlns:p14="http://schemas.microsoft.com/office/powerpoint/2010/main" val="58608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710870" y="457204"/>
            <a:ext cx="4594935"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2006"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58A4F7B-B4F8-4AD6-87DC-9C4CD25E6DFD}" type="datetimeFigureOut">
              <a:rPr lang="es-MX" smtClean="0">
                <a:solidFill>
                  <a:srgbClr val="303030">
                    <a:lumMod val="90000"/>
                    <a:lumOff val="10000"/>
                  </a:srgbClr>
                </a:solidFill>
              </a:rPr>
              <a:pPr/>
              <a:t>18/09/2017</a:t>
            </a:fld>
            <a:endParaRPr lang="es-MX">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s-MX">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47D8280F-5A55-47B5-843D-C57F913FEDD9}" type="slidenum">
              <a:rPr lang="es-MX" smtClean="0">
                <a:solidFill>
                  <a:prstClr val="black">
                    <a:lumMod val="85000"/>
                    <a:lumOff val="15000"/>
                  </a:prstClr>
                </a:solidFill>
              </a:rPr>
              <a:pPr/>
              <a:t>‹Nº›</a:t>
            </a:fld>
            <a:endParaRPr lang="es-MX">
              <a:solidFill>
                <a:prstClr val="black">
                  <a:lumMod val="85000"/>
                  <a:lumOff val="15000"/>
                </a:prstClr>
              </a:solidFill>
            </a:endParaRPr>
          </a:p>
        </p:txBody>
      </p:sp>
      <p:cxnSp>
        <p:nvCxnSpPr>
          <p:cNvPr id="10" name="Straight Connector 9"/>
          <p:cNvCxnSpPr/>
          <p:nvPr/>
        </p:nvCxnSpPr>
        <p:spPr>
          <a:xfrm rot="5400000">
            <a:off x="1677195"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841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58A4F7B-B4F8-4AD6-87DC-9C4CD25E6DFD}" type="datetimeFigureOut">
              <a:rPr lang="es-MX" smtClean="0">
                <a:solidFill>
                  <a:srgbClr val="303030">
                    <a:lumMod val="90000"/>
                    <a:lumOff val="10000"/>
                  </a:srgbClr>
                </a:solidFill>
              </a:rPr>
              <a:pPr/>
              <a:t>18/09/2017</a:t>
            </a:fld>
            <a:endParaRPr lang="es-MX">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s-MX">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47D8280F-5A55-47B5-843D-C57F913FEDD9}" type="slidenum">
              <a:rPr lang="es-MX" smtClean="0">
                <a:solidFill>
                  <a:prstClr val="black">
                    <a:lumMod val="85000"/>
                    <a:lumOff val="15000"/>
                  </a:prstClr>
                </a:solidFill>
              </a:rPr>
              <a:pPr/>
              <a:t>‹Nº›</a:t>
            </a:fld>
            <a:endParaRPr lang="es-MX">
              <a:solidFill>
                <a:prstClr val="black">
                  <a:lumMod val="85000"/>
                  <a:lumOff val="15000"/>
                </a:prstClr>
              </a:solidFill>
            </a:endParaRPr>
          </a:p>
        </p:txBody>
      </p:sp>
    </p:spTree>
    <p:extLst>
      <p:ext uri="{BB962C8B-B14F-4D97-AF65-F5344CB8AC3E}">
        <p14:creationId xmlns:p14="http://schemas.microsoft.com/office/powerpoint/2010/main" val="868247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48400" y="6208780"/>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58A4F7B-B4F8-4AD6-87DC-9C4CD25E6DFD}" type="datetimeFigureOut">
              <a:rPr lang="es-MX" smtClean="0">
                <a:solidFill>
                  <a:srgbClr val="303030">
                    <a:lumMod val="90000"/>
                    <a:lumOff val="10000"/>
                  </a:srgbClr>
                </a:solidFill>
              </a:rPr>
              <a:pPr/>
              <a:t>18/09/2017</a:t>
            </a:fld>
            <a:endParaRPr lang="es-MX">
              <a:solidFill>
                <a:srgbClr val="303030">
                  <a:lumMod val="90000"/>
                  <a:lumOff val="10000"/>
                </a:srgbClr>
              </a:solidFill>
            </a:endParaRPr>
          </a:p>
        </p:txBody>
      </p:sp>
      <p:sp>
        <p:nvSpPr>
          <p:cNvPr id="5" name="Footer Placeholder 4"/>
          <p:cNvSpPr>
            <a:spLocks noGrp="1"/>
          </p:cNvSpPr>
          <p:nvPr>
            <p:ph type="ftr" sz="quarter" idx="3"/>
          </p:nvPr>
        </p:nvSpPr>
        <p:spPr>
          <a:xfrm>
            <a:off x="762000" y="6208780"/>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s-MX">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72"/>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7D8280F-5A55-47B5-843D-C57F913FEDD9}" type="slidenum">
              <a:rPr lang="es-MX" smtClean="0">
                <a:solidFill>
                  <a:prstClr val="black">
                    <a:lumMod val="85000"/>
                    <a:lumOff val="15000"/>
                  </a:prstClr>
                </a:solidFill>
              </a:rPr>
              <a:pPr/>
              <a:t>‹Nº›</a:t>
            </a:fld>
            <a:endParaRPr lang="es-MX">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96441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1.wdp"/><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microsoft.com/office/2007/relationships/hdphoto" Target="../media/hdphoto1.wdp"/><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microsoft.com/office/2007/relationships/hdphoto" Target="../media/hdphoto5.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microsoft.com/office/2007/relationships/hdphoto" Target="../media/hdphoto1.wdp"/><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3.png"/><Relationship Id="rId9"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1.wdp"/><Relationship Id="rId7"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3276600"/>
            <a:ext cx="7543800" cy="944488"/>
          </a:xfrm>
        </p:spPr>
        <p:txBody>
          <a:bodyPr/>
          <a:lstStyle/>
          <a:p>
            <a:r>
              <a:rPr lang="es-MX" dirty="0" smtClean="0"/>
              <a:t>INFORME DE ACTIVIDADES</a:t>
            </a:r>
            <a:endParaRPr lang="es-MX" dirty="0"/>
          </a:p>
        </p:txBody>
      </p:sp>
      <p:pic>
        <p:nvPicPr>
          <p:cNvPr id="4" name="3 Imagen"/>
          <p:cNvPicPr/>
          <p:nvPr/>
        </p:nvPicPr>
        <p:blipFill>
          <a:blip r:embed="rId2" cstate="print">
            <a:extLst>
              <a:ext uri="{28A0092B-C50C-407E-A947-70E740481C1C}">
                <a14:useLocalDpi xmlns:a14="http://schemas.microsoft.com/office/drawing/2010/main" val="0"/>
              </a:ext>
            </a:extLst>
          </a:blip>
          <a:stretch>
            <a:fillRect/>
          </a:stretch>
        </p:blipFill>
        <p:spPr>
          <a:xfrm>
            <a:off x="7236296" y="6380564"/>
            <a:ext cx="1208193" cy="426720"/>
          </a:xfrm>
          <a:prstGeom prst="rect">
            <a:avLst/>
          </a:prstGeom>
        </p:spPr>
      </p:pic>
      <p:pic>
        <p:nvPicPr>
          <p:cNvPr id="5" name="4 Imagen"/>
          <p:cNvPicPr/>
          <p:nvPr/>
        </p:nvPicPr>
        <p:blipFill>
          <a:blip r:embed="rId3" cstate="print">
            <a:extLst>
              <a:ext uri="{28A0092B-C50C-407E-A947-70E740481C1C}">
                <a14:useLocalDpi xmlns:a14="http://schemas.microsoft.com/office/drawing/2010/main" val="0"/>
              </a:ext>
            </a:extLst>
          </a:blip>
          <a:stretch>
            <a:fillRect/>
          </a:stretch>
        </p:blipFill>
        <p:spPr>
          <a:xfrm>
            <a:off x="827584" y="6392294"/>
            <a:ext cx="1721273" cy="351473"/>
          </a:xfrm>
          <a:prstGeom prst="rect">
            <a:avLst/>
          </a:prstGeom>
        </p:spPr>
      </p:pic>
      <p:pic>
        <p:nvPicPr>
          <p:cNvPr id="6" name="Picture 2" descr="C:\Users\MIGUEL\Desktop\thumbnail_LOGOTIPO TRANSPARENCIA HORIZONTAL.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067944" y="6349898"/>
            <a:ext cx="1269269" cy="324035"/>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
        <p:nvSpPr>
          <p:cNvPr id="7" name="2 Marcador de texto"/>
          <p:cNvSpPr txBox="1">
            <a:spLocks/>
          </p:cNvSpPr>
          <p:nvPr/>
        </p:nvSpPr>
        <p:spPr>
          <a:xfrm>
            <a:off x="971600" y="332656"/>
            <a:ext cx="7200800" cy="2376264"/>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l"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9pPr>
          </a:lstStyle>
          <a:p>
            <a:r>
              <a:rPr lang="es-MX" sz="3200" b="1" dirty="0" smtClean="0">
                <a:solidFill>
                  <a:schemeClr val="tx1">
                    <a:lumMod val="95000"/>
                    <a:lumOff val="5000"/>
                  </a:schemeClr>
                </a:solidFill>
              </a:rPr>
              <a:t>UNIDA MUNICIPAL DE TRANSPARENCIA, ACCESO A LA INFORMACIÓN PÚBLICA Y PROTECCIÓN DE DATOS PERSONALES</a:t>
            </a:r>
            <a:endParaRPr lang="es-MX" sz="3200" b="1" dirty="0">
              <a:solidFill>
                <a:schemeClr val="tx1">
                  <a:lumMod val="95000"/>
                  <a:lumOff val="5000"/>
                </a:schemeClr>
              </a:solidFill>
            </a:endParaRPr>
          </a:p>
        </p:txBody>
      </p:sp>
      <p:pic>
        <p:nvPicPr>
          <p:cNvPr id="1026" name="Picture 2" descr="C:\Users\MIGUEL\Desktop\e23ba04861d3ffda5cb4939182548c9c.jpg"/>
          <p:cNvPicPr>
            <a:picLocks noChangeAspect="1" noChangeArrowheads="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583833" y="4221088"/>
            <a:ext cx="1304925" cy="1905000"/>
          </a:xfrm>
          <a:prstGeom prst="rect">
            <a:avLst/>
          </a:prstGeom>
          <a:noFill/>
          <a:effectLst>
            <a:glow rad="101600">
              <a:schemeClr val="accent4">
                <a:satMod val="175000"/>
                <a:alpha val="40000"/>
              </a:schemeClr>
            </a:glow>
            <a:innerShdw blurRad="63500" dist="50800" dir="8100000">
              <a:schemeClr val="tx2">
                <a:lumMod val="75000"/>
                <a:lumOff val="25000"/>
                <a:alpha val="50000"/>
              </a:schemeClr>
            </a:inn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8" name="7 Marcador de texto"/>
          <p:cNvSpPr>
            <a:spLocks noGrp="1"/>
          </p:cNvSpPr>
          <p:nvPr>
            <p:ph type="body" idx="1"/>
          </p:nvPr>
        </p:nvSpPr>
        <p:spPr/>
        <p:txBody>
          <a:bodyPr>
            <a:normAutofit/>
          </a:bodyPr>
          <a:lstStyle/>
          <a:p>
            <a:pPr algn="ctr"/>
            <a:r>
              <a:rPr lang="es-MX" sz="4800" b="1" dirty="0" smtClean="0"/>
              <a:t>2016</a:t>
            </a:r>
            <a:endParaRPr lang="es-MX" sz="4800" b="1" dirty="0"/>
          </a:p>
        </p:txBody>
      </p:sp>
    </p:spTree>
    <p:extLst>
      <p:ext uri="{BB962C8B-B14F-4D97-AF65-F5344CB8AC3E}">
        <p14:creationId xmlns:p14="http://schemas.microsoft.com/office/powerpoint/2010/main" val="2313870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IGUEL\Desktop\thumbnail_LOGOTIPO TRANSPARENCIA HORIZONTAL.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211960" y="6372766"/>
            <a:ext cx="1269269" cy="324035"/>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pic>
        <p:nvPicPr>
          <p:cNvPr id="6" name="5 Imagen"/>
          <p:cNvPicPr/>
          <p:nvPr/>
        </p:nvPicPr>
        <p:blipFill>
          <a:blip r:embed="rId4" cstate="print">
            <a:extLst>
              <a:ext uri="{28A0092B-C50C-407E-A947-70E740481C1C}">
                <a14:useLocalDpi xmlns:a14="http://schemas.microsoft.com/office/drawing/2010/main" val="0"/>
              </a:ext>
            </a:extLst>
          </a:blip>
          <a:stretch>
            <a:fillRect/>
          </a:stretch>
        </p:blipFill>
        <p:spPr>
          <a:xfrm>
            <a:off x="1991288" y="6382951"/>
            <a:ext cx="1721273" cy="351473"/>
          </a:xfrm>
          <a:prstGeom prst="rect">
            <a:avLst/>
          </a:prstGeom>
        </p:spPr>
      </p:pic>
      <p:pic>
        <p:nvPicPr>
          <p:cNvPr id="7" name="6 Imagen"/>
          <p:cNvPicPr/>
          <p:nvPr/>
        </p:nvPicPr>
        <p:blipFill>
          <a:blip r:embed="rId5" cstate="print">
            <a:extLst>
              <a:ext uri="{28A0092B-C50C-407E-A947-70E740481C1C}">
                <a14:useLocalDpi xmlns:a14="http://schemas.microsoft.com/office/drawing/2010/main" val="0"/>
              </a:ext>
            </a:extLst>
          </a:blip>
          <a:stretch>
            <a:fillRect/>
          </a:stretch>
        </p:blipFill>
        <p:spPr>
          <a:xfrm>
            <a:off x="6516216" y="6345328"/>
            <a:ext cx="1208193" cy="426720"/>
          </a:xfrm>
          <a:prstGeom prst="rect">
            <a:avLst/>
          </a:prstGeom>
        </p:spPr>
      </p:pic>
      <p:sp>
        <p:nvSpPr>
          <p:cNvPr id="13" name="1 Título"/>
          <p:cNvSpPr txBox="1">
            <a:spLocks/>
          </p:cNvSpPr>
          <p:nvPr/>
        </p:nvSpPr>
        <p:spPr>
          <a:xfrm>
            <a:off x="343803" y="5445224"/>
            <a:ext cx="8496944" cy="6660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dirty="0" smtClean="0"/>
              <a:t>  </a:t>
            </a:r>
            <a:endParaRPr lang="es-MX" sz="2800" dirty="0"/>
          </a:p>
        </p:txBody>
      </p:sp>
      <p:sp>
        <p:nvSpPr>
          <p:cNvPr id="15" name="1 Título"/>
          <p:cNvSpPr txBox="1">
            <a:spLocks/>
          </p:cNvSpPr>
          <p:nvPr/>
        </p:nvSpPr>
        <p:spPr>
          <a:xfrm>
            <a:off x="11576" y="6524962"/>
            <a:ext cx="1752112" cy="33303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1600" dirty="0" smtClean="0"/>
              <a:t> </a:t>
            </a:r>
            <a:r>
              <a:rPr lang="es-MX" sz="1100" i="1" u="sng" dirty="0" smtClean="0"/>
              <a:t>MIGUEL A. SAMANO FORES</a:t>
            </a:r>
            <a:endParaRPr lang="es-MX" sz="2800" i="1" u="sng" dirty="0"/>
          </a:p>
        </p:txBody>
      </p:sp>
      <p:graphicFrame>
        <p:nvGraphicFramePr>
          <p:cNvPr id="5" name="4 Tabla"/>
          <p:cNvGraphicFramePr>
            <a:graphicFrameLocks noGrp="1"/>
          </p:cNvGraphicFramePr>
          <p:nvPr>
            <p:extLst>
              <p:ext uri="{D42A27DB-BD31-4B8C-83A1-F6EECF244321}">
                <p14:modId xmlns:p14="http://schemas.microsoft.com/office/powerpoint/2010/main" val="399535139"/>
              </p:ext>
            </p:extLst>
          </p:nvPr>
        </p:nvGraphicFramePr>
        <p:xfrm>
          <a:off x="353631" y="908720"/>
          <a:ext cx="8034793" cy="5094312"/>
        </p:xfrm>
        <a:graphic>
          <a:graphicData uri="http://schemas.openxmlformats.org/drawingml/2006/table">
            <a:tbl>
              <a:tblPr firstRow="1" bandRow="1">
                <a:tableStyleId>{5C22544A-7EE6-4342-B048-85BDC9FD1C3A}</a:tableStyleId>
              </a:tblPr>
              <a:tblGrid>
                <a:gridCol w="3858329"/>
                <a:gridCol w="1368152"/>
                <a:gridCol w="1512168"/>
                <a:gridCol w="1296144"/>
              </a:tblGrid>
              <a:tr h="297542">
                <a:tc>
                  <a:txBody>
                    <a:bodyPr/>
                    <a:lstStyle/>
                    <a:p>
                      <a:pPr algn="ctr"/>
                      <a:r>
                        <a:rPr lang="es-MX" dirty="0" smtClean="0"/>
                        <a:t>DEPENDENCIA</a:t>
                      </a:r>
                      <a:endParaRPr lang="es-MX" dirty="0"/>
                    </a:p>
                  </a:txBody>
                  <a:tcPr/>
                </a:tc>
                <a:tc>
                  <a:txBody>
                    <a:bodyPr/>
                    <a:lstStyle/>
                    <a:p>
                      <a:pPr algn="ctr"/>
                      <a:r>
                        <a:rPr lang="es-MX" dirty="0" smtClean="0"/>
                        <a:t>MALO</a:t>
                      </a:r>
                      <a:endParaRPr lang="es-MX" dirty="0"/>
                    </a:p>
                  </a:txBody>
                  <a:tcPr/>
                </a:tc>
                <a:tc>
                  <a:txBody>
                    <a:bodyPr/>
                    <a:lstStyle/>
                    <a:p>
                      <a:pPr algn="ctr"/>
                      <a:r>
                        <a:rPr lang="es-MX" dirty="0" smtClean="0"/>
                        <a:t>REGULAR</a:t>
                      </a:r>
                      <a:r>
                        <a:rPr lang="es-MX" baseline="0" dirty="0" smtClean="0"/>
                        <a:t> </a:t>
                      </a:r>
                      <a:endParaRPr lang="es-MX" dirty="0"/>
                    </a:p>
                  </a:txBody>
                  <a:tcPr/>
                </a:tc>
                <a:tc>
                  <a:txBody>
                    <a:bodyPr/>
                    <a:lstStyle/>
                    <a:p>
                      <a:pPr algn="ctr"/>
                      <a:r>
                        <a:rPr lang="es-MX" dirty="0" smtClean="0"/>
                        <a:t>BUENO</a:t>
                      </a:r>
                      <a:endParaRPr lang="es-MX" dirty="0"/>
                    </a:p>
                  </a:txBody>
                  <a:tcPr/>
                </a:tc>
              </a:tr>
              <a:tr h="714360">
                <a:tc>
                  <a:txBody>
                    <a:bodyPr/>
                    <a:lstStyle/>
                    <a:p>
                      <a:endParaRPr lang="es-MX" dirty="0" smtClean="0"/>
                    </a:p>
                    <a:p>
                      <a:r>
                        <a:rPr lang="es-MX" dirty="0" smtClean="0"/>
                        <a:t>INSTITUTO</a:t>
                      </a:r>
                      <a:r>
                        <a:rPr lang="es-MX" baseline="0" dirty="0" smtClean="0"/>
                        <a:t> DE SALUD</a:t>
                      </a:r>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r>
              <a:tr h="648072">
                <a:tc>
                  <a:txBody>
                    <a:bodyPr/>
                    <a:lstStyle/>
                    <a:p>
                      <a:endParaRPr lang="es-MX" dirty="0" smtClean="0"/>
                    </a:p>
                    <a:p>
                      <a:r>
                        <a:rPr lang="es-MX" dirty="0" smtClean="0"/>
                        <a:t>PROTECCIÓN</a:t>
                      </a:r>
                      <a:r>
                        <a:rPr lang="es-MX" baseline="0" dirty="0" smtClean="0"/>
                        <a:t> CIVIL</a:t>
                      </a:r>
                      <a:endParaRPr lang="es-MX" dirty="0"/>
                    </a:p>
                  </a:txBody>
                  <a:tcPr/>
                </a:tc>
                <a:tc>
                  <a:txBody>
                    <a:bodyPr/>
                    <a:lstStyle/>
                    <a:p>
                      <a:endParaRPr lang="es-MX" dirty="0"/>
                    </a:p>
                  </a:txBody>
                  <a:tcPr/>
                </a:tc>
                <a:tc>
                  <a:txBody>
                    <a:bodyPr/>
                    <a:lstStyle/>
                    <a:p>
                      <a:endParaRPr lang="es-MX"/>
                    </a:p>
                  </a:txBody>
                  <a:tcPr/>
                </a:tc>
                <a:tc>
                  <a:txBody>
                    <a:bodyPr/>
                    <a:lstStyle/>
                    <a:p>
                      <a:endParaRPr lang="es-MX" dirty="0"/>
                    </a:p>
                  </a:txBody>
                  <a:tcPr/>
                </a:tc>
              </a:tr>
              <a:tr h="576064">
                <a:tc>
                  <a:txBody>
                    <a:bodyPr/>
                    <a:lstStyle/>
                    <a:p>
                      <a:endParaRPr lang="es-MX" dirty="0" smtClean="0"/>
                    </a:p>
                    <a:p>
                      <a:r>
                        <a:rPr lang="es-MX" dirty="0" smtClean="0"/>
                        <a:t>JUSTICIA</a:t>
                      </a:r>
                      <a:r>
                        <a:rPr lang="es-MX" baseline="0" dirty="0" smtClean="0"/>
                        <a:t> MUNICIPAL</a:t>
                      </a:r>
                      <a:endParaRPr lang="es-MX" dirty="0"/>
                    </a:p>
                  </a:txBody>
                  <a:tcPr/>
                </a:tc>
                <a:tc>
                  <a:txBody>
                    <a:bodyPr/>
                    <a:lstStyle/>
                    <a:p>
                      <a:endParaRPr lang="es-MX"/>
                    </a:p>
                  </a:txBody>
                  <a:tcPr/>
                </a:tc>
                <a:tc>
                  <a:txBody>
                    <a:bodyPr/>
                    <a:lstStyle/>
                    <a:p>
                      <a:endParaRPr lang="es-MX" dirty="0"/>
                    </a:p>
                  </a:txBody>
                  <a:tcPr/>
                </a:tc>
                <a:tc>
                  <a:txBody>
                    <a:bodyPr/>
                    <a:lstStyle/>
                    <a:p>
                      <a:endParaRPr lang="es-MX" dirty="0"/>
                    </a:p>
                  </a:txBody>
                  <a:tcPr/>
                </a:tc>
              </a:tr>
              <a:tr h="725800">
                <a:tc>
                  <a:txBody>
                    <a:bodyPr/>
                    <a:lstStyle/>
                    <a:p>
                      <a:endParaRPr lang="es-MX" dirty="0" smtClean="0"/>
                    </a:p>
                    <a:p>
                      <a:r>
                        <a:rPr lang="es-MX" dirty="0" smtClean="0"/>
                        <a:t>DERECHOS</a:t>
                      </a:r>
                      <a:r>
                        <a:rPr lang="es-MX" baseline="0" dirty="0" smtClean="0"/>
                        <a:t> HUMANOS</a:t>
                      </a:r>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r>
              <a:tr h="720080">
                <a:tc>
                  <a:txBody>
                    <a:bodyPr/>
                    <a:lstStyle/>
                    <a:p>
                      <a:endParaRPr lang="es-MX" dirty="0" smtClean="0"/>
                    </a:p>
                    <a:p>
                      <a:r>
                        <a:rPr lang="es-MX" dirty="0" smtClean="0"/>
                        <a:t>DIF</a:t>
                      </a:r>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r>
              <a:tr h="297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SERVICIOS URBANOS</a:t>
                      </a:r>
                    </a:p>
                  </a:txBody>
                  <a:tcPr/>
                </a:tc>
                <a:tc>
                  <a:txBody>
                    <a:bodyPr/>
                    <a:lstStyle/>
                    <a:p>
                      <a:endParaRPr lang="es-MX" dirty="0"/>
                    </a:p>
                  </a:txBody>
                  <a:tcPr/>
                </a:tc>
                <a:tc>
                  <a:txBody>
                    <a:bodyPr/>
                    <a:lstStyle/>
                    <a:p>
                      <a:endParaRPr lang="es-MX"/>
                    </a:p>
                  </a:txBody>
                  <a:tcPr/>
                </a:tc>
                <a:tc>
                  <a:txBody>
                    <a:bodyPr/>
                    <a:lstStyle/>
                    <a:p>
                      <a:endParaRPr lang="es-MX" dirty="0"/>
                    </a:p>
                  </a:txBody>
                  <a:tcPr/>
                </a:tc>
              </a:tr>
              <a:tr h="297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MEDIO</a:t>
                      </a:r>
                      <a:r>
                        <a:rPr lang="es-MX" baseline="0" dirty="0" smtClean="0"/>
                        <a:t> AMBIENTE</a:t>
                      </a:r>
                      <a:endParaRPr lang="es-MX" dirty="0" smtClean="0"/>
                    </a:p>
                  </a:txBody>
                  <a:tcPr/>
                </a:tc>
                <a:tc>
                  <a:txBody>
                    <a:bodyPr/>
                    <a:lstStyle/>
                    <a:p>
                      <a:endParaRPr lang="es-MX"/>
                    </a:p>
                  </a:txBody>
                  <a:tcPr/>
                </a:tc>
                <a:tc>
                  <a:txBody>
                    <a:bodyPr/>
                    <a:lstStyle/>
                    <a:p>
                      <a:endParaRPr lang="es-MX"/>
                    </a:p>
                  </a:txBody>
                  <a:tcPr/>
                </a:tc>
                <a:tc>
                  <a:txBody>
                    <a:bodyPr/>
                    <a:lstStyle/>
                    <a:p>
                      <a:endParaRPr lang="es-MX" dirty="0"/>
                    </a:p>
                  </a:txBody>
                  <a:tcPr/>
                </a:tc>
              </a:tr>
            </a:tbl>
          </a:graphicData>
        </a:graphic>
      </p:graphicFrame>
      <p:pic>
        <p:nvPicPr>
          <p:cNvPr id="9" name="Picture 4" descr="C:\Users\MIGUEL\Desktop\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2275" y="1340768"/>
            <a:ext cx="566737" cy="5619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MIGUEL\Desktop\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2275" y="2027794"/>
            <a:ext cx="566737" cy="5619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MIGUEL\Desktop\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1039" y="2643646"/>
            <a:ext cx="566738" cy="571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MIGUEL\Desktop\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2437" y="3411081"/>
            <a:ext cx="566738" cy="571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MIGUEL\Desktop\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0977" y="4077072"/>
            <a:ext cx="576064" cy="5664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MIGUEL\Desktop\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72437" y="4712336"/>
            <a:ext cx="566738" cy="5715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MIGUEL\Desktop\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921" y="5445224"/>
            <a:ext cx="566738"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519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IGUEL\Desktop\thumbnail_LOGOTIPO TRANSPARENCIA HORIZONTAL.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211960" y="6372766"/>
            <a:ext cx="1269269" cy="324035"/>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pic>
        <p:nvPicPr>
          <p:cNvPr id="6" name="5 Imagen"/>
          <p:cNvPicPr/>
          <p:nvPr/>
        </p:nvPicPr>
        <p:blipFill>
          <a:blip r:embed="rId4" cstate="print">
            <a:extLst>
              <a:ext uri="{28A0092B-C50C-407E-A947-70E740481C1C}">
                <a14:useLocalDpi xmlns:a14="http://schemas.microsoft.com/office/drawing/2010/main" val="0"/>
              </a:ext>
            </a:extLst>
          </a:blip>
          <a:stretch>
            <a:fillRect/>
          </a:stretch>
        </p:blipFill>
        <p:spPr>
          <a:xfrm>
            <a:off x="1991288" y="6382951"/>
            <a:ext cx="1721273" cy="351473"/>
          </a:xfrm>
          <a:prstGeom prst="rect">
            <a:avLst/>
          </a:prstGeom>
        </p:spPr>
      </p:pic>
      <p:pic>
        <p:nvPicPr>
          <p:cNvPr id="7" name="6 Imagen"/>
          <p:cNvPicPr/>
          <p:nvPr/>
        </p:nvPicPr>
        <p:blipFill>
          <a:blip r:embed="rId5" cstate="print">
            <a:extLst>
              <a:ext uri="{28A0092B-C50C-407E-A947-70E740481C1C}">
                <a14:useLocalDpi xmlns:a14="http://schemas.microsoft.com/office/drawing/2010/main" val="0"/>
              </a:ext>
            </a:extLst>
          </a:blip>
          <a:stretch>
            <a:fillRect/>
          </a:stretch>
        </p:blipFill>
        <p:spPr>
          <a:xfrm>
            <a:off x="6516216" y="6345328"/>
            <a:ext cx="1208193" cy="426720"/>
          </a:xfrm>
          <a:prstGeom prst="rect">
            <a:avLst/>
          </a:prstGeom>
        </p:spPr>
      </p:pic>
      <p:sp>
        <p:nvSpPr>
          <p:cNvPr id="13" name="1 Título"/>
          <p:cNvSpPr txBox="1">
            <a:spLocks/>
          </p:cNvSpPr>
          <p:nvPr/>
        </p:nvSpPr>
        <p:spPr>
          <a:xfrm>
            <a:off x="343803" y="5445224"/>
            <a:ext cx="8496944" cy="6660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dirty="0" smtClean="0"/>
              <a:t>  </a:t>
            </a:r>
            <a:endParaRPr lang="es-MX" sz="2800" dirty="0"/>
          </a:p>
        </p:txBody>
      </p:sp>
      <p:sp>
        <p:nvSpPr>
          <p:cNvPr id="15" name="1 Título"/>
          <p:cNvSpPr txBox="1">
            <a:spLocks/>
          </p:cNvSpPr>
          <p:nvPr/>
        </p:nvSpPr>
        <p:spPr>
          <a:xfrm>
            <a:off x="11576" y="6524962"/>
            <a:ext cx="1752112" cy="33303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1600" dirty="0" smtClean="0"/>
              <a:t> </a:t>
            </a:r>
            <a:r>
              <a:rPr lang="es-MX" sz="1100" i="1" u="sng" dirty="0" smtClean="0"/>
              <a:t>MIGUEL A. SAMANO FORES</a:t>
            </a:r>
            <a:endParaRPr lang="es-MX" sz="2800" i="1" u="sng" dirty="0"/>
          </a:p>
        </p:txBody>
      </p:sp>
      <p:graphicFrame>
        <p:nvGraphicFramePr>
          <p:cNvPr id="5" name="4 Tabla"/>
          <p:cNvGraphicFramePr>
            <a:graphicFrameLocks noGrp="1"/>
          </p:cNvGraphicFramePr>
          <p:nvPr>
            <p:extLst>
              <p:ext uri="{D42A27DB-BD31-4B8C-83A1-F6EECF244321}">
                <p14:modId xmlns:p14="http://schemas.microsoft.com/office/powerpoint/2010/main" val="961974564"/>
              </p:ext>
            </p:extLst>
          </p:nvPr>
        </p:nvGraphicFramePr>
        <p:xfrm>
          <a:off x="353631" y="908720"/>
          <a:ext cx="8034793" cy="5192568"/>
        </p:xfrm>
        <a:graphic>
          <a:graphicData uri="http://schemas.openxmlformats.org/drawingml/2006/table">
            <a:tbl>
              <a:tblPr firstRow="1" bandRow="1">
                <a:tableStyleId>{5C22544A-7EE6-4342-B048-85BDC9FD1C3A}</a:tableStyleId>
              </a:tblPr>
              <a:tblGrid>
                <a:gridCol w="3858329"/>
                <a:gridCol w="1368152"/>
                <a:gridCol w="1512168"/>
                <a:gridCol w="1296144"/>
              </a:tblGrid>
              <a:tr h="297542">
                <a:tc>
                  <a:txBody>
                    <a:bodyPr/>
                    <a:lstStyle/>
                    <a:p>
                      <a:pPr algn="ctr"/>
                      <a:r>
                        <a:rPr lang="es-MX" dirty="0" smtClean="0"/>
                        <a:t>DEPENDENCIA</a:t>
                      </a:r>
                      <a:endParaRPr lang="es-MX" dirty="0"/>
                    </a:p>
                  </a:txBody>
                  <a:tcPr/>
                </a:tc>
                <a:tc>
                  <a:txBody>
                    <a:bodyPr/>
                    <a:lstStyle/>
                    <a:p>
                      <a:pPr algn="ctr"/>
                      <a:r>
                        <a:rPr lang="es-MX" dirty="0" smtClean="0"/>
                        <a:t>MALO</a:t>
                      </a:r>
                      <a:endParaRPr lang="es-MX" dirty="0"/>
                    </a:p>
                  </a:txBody>
                  <a:tcPr/>
                </a:tc>
                <a:tc>
                  <a:txBody>
                    <a:bodyPr/>
                    <a:lstStyle/>
                    <a:p>
                      <a:pPr algn="ctr"/>
                      <a:r>
                        <a:rPr lang="es-MX" dirty="0" smtClean="0"/>
                        <a:t>REGULAR</a:t>
                      </a:r>
                      <a:r>
                        <a:rPr lang="es-MX" baseline="0" dirty="0" smtClean="0"/>
                        <a:t> </a:t>
                      </a:r>
                      <a:endParaRPr lang="es-MX" dirty="0"/>
                    </a:p>
                  </a:txBody>
                  <a:tcPr/>
                </a:tc>
                <a:tc>
                  <a:txBody>
                    <a:bodyPr/>
                    <a:lstStyle/>
                    <a:p>
                      <a:pPr algn="ctr"/>
                      <a:r>
                        <a:rPr lang="es-MX" dirty="0" smtClean="0"/>
                        <a:t>BUENO</a:t>
                      </a:r>
                      <a:endParaRPr lang="es-MX" dirty="0"/>
                    </a:p>
                  </a:txBody>
                  <a:tcPr/>
                </a:tc>
              </a:tr>
              <a:tr h="570344">
                <a:tc>
                  <a:txBody>
                    <a:bodyPr/>
                    <a:lstStyle/>
                    <a:p>
                      <a:endParaRPr lang="es-MX" dirty="0" smtClean="0"/>
                    </a:p>
                    <a:p>
                      <a:r>
                        <a:rPr lang="es-MX" dirty="0" smtClean="0"/>
                        <a:t>TESORERIA</a:t>
                      </a:r>
                      <a:endParaRPr lang="es-MX" dirty="0"/>
                    </a:p>
                  </a:txBody>
                  <a:tcPr/>
                </a:tc>
                <a:tc>
                  <a:txBody>
                    <a:bodyPr/>
                    <a:lstStyle/>
                    <a:p>
                      <a:endParaRPr lang="es-MX"/>
                    </a:p>
                  </a:txBody>
                  <a:tcPr/>
                </a:tc>
                <a:tc>
                  <a:txBody>
                    <a:bodyPr/>
                    <a:lstStyle/>
                    <a:p>
                      <a:endParaRPr lang="es-MX" dirty="0"/>
                    </a:p>
                  </a:txBody>
                  <a:tcPr/>
                </a:tc>
                <a:tc>
                  <a:txBody>
                    <a:bodyPr/>
                    <a:lstStyle/>
                    <a:p>
                      <a:endParaRPr lang="es-MX" dirty="0"/>
                    </a:p>
                  </a:txBody>
                  <a:tcPr/>
                </a:tc>
              </a:tr>
              <a:tr h="504056">
                <a:tc>
                  <a:txBody>
                    <a:bodyPr/>
                    <a:lstStyle/>
                    <a:p>
                      <a:endParaRPr lang="es-MX" dirty="0" smtClean="0"/>
                    </a:p>
                    <a:p>
                      <a:r>
                        <a:rPr lang="es-MX" dirty="0" smtClean="0"/>
                        <a:t>DESARROLLO</a:t>
                      </a:r>
                      <a:r>
                        <a:rPr lang="es-MX" baseline="0" dirty="0" smtClean="0"/>
                        <a:t> URBANO</a:t>
                      </a:r>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r>
              <a:tr h="730344">
                <a:tc>
                  <a:txBody>
                    <a:bodyPr/>
                    <a:lstStyle/>
                    <a:p>
                      <a:endParaRPr lang="es-MX" dirty="0" smtClean="0"/>
                    </a:p>
                    <a:p>
                      <a:r>
                        <a:rPr lang="es-MX" dirty="0" smtClean="0"/>
                        <a:t>SEC.</a:t>
                      </a:r>
                      <a:r>
                        <a:rPr lang="es-MX" baseline="0" dirty="0" smtClean="0"/>
                        <a:t> DEL AYUNTAMIENTO</a:t>
                      </a:r>
                      <a:endParaRPr lang="es-MX" dirty="0"/>
                    </a:p>
                  </a:txBody>
                  <a:tcPr/>
                </a:tc>
                <a:tc>
                  <a:txBody>
                    <a:bodyPr/>
                    <a:lstStyle/>
                    <a:p>
                      <a:endParaRPr lang="es-MX" dirty="0"/>
                    </a:p>
                  </a:txBody>
                  <a:tcPr/>
                </a:tc>
                <a:tc>
                  <a:txBody>
                    <a:bodyPr/>
                    <a:lstStyle/>
                    <a:p>
                      <a:endParaRPr lang="es-MX" dirty="0"/>
                    </a:p>
                  </a:txBody>
                  <a:tcPr/>
                </a:tc>
                <a:tc>
                  <a:txBody>
                    <a:bodyPr/>
                    <a:lstStyle/>
                    <a:p>
                      <a:endParaRPr lang="es-MX"/>
                    </a:p>
                  </a:txBody>
                  <a:tcPr/>
                </a:tc>
              </a:tr>
              <a:tr h="720080">
                <a:tc>
                  <a:txBody>
                    <a:bodyPr/>
                    <a:lstStyle/>
                    <a:p>
                      <a:endParaRPr lang="es-MX" dirty="0" smtClean="0"/>
                    </a:p>
                    <a:p>
                      <a:r>
                        <a:rPr lang="es-MX" dirty="0" smtClean="0"/>
                        <a:t>CONTRALORIA</a:t>
                      </a:r>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r>
              <a:tr h="728072">
                <a:tc>
                  <a:txBody>
                    <a:bodyPr/>
                    <a:lstStyle/>
                    <a:p>
                      <a:endParaRPr lang="es-MX" dirty="0" smtClean="0"/>
                    </a:p>
                    <a:p>
                      <a:r>
                        <a:rPr lang="es-MX" dirty="0" smtClean="0"/>
                        <a:t>DESARROLLO ECONOMICO</a:t>
                      </a:r>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r>
              <a:tr h="297542">
                <a:tc>
                  <a:txBody>
                    <a:bodyPr/>
                    <a:lstStyle/>
                    <a:p>
                      <a:endParaRPr lang="es-MX" dirty="0" smtClean="0"/>
                    </a:p>
                    <a:p>
                      <a:r>
                        <a:rPr lang="es-MX" dirty="0" smtClean="0"/>
                        <a:t>OBRAS PÚBLICAS</a:t>
                      </a:r>
                      <a:endParaRPr lang="es-MX" dirty="0"/>
                    </a:p>
                  </a:txBody>
                  <a:tcPr/>
                </a:tc>
                <a:tc>
                  <a:txBody>
                    <a:bodyPr/>
                    <a:lstStyle/>
                    <a:p>
                      <a:endParaRPr lang="es-MX" dirty="0"/>
                    </a:p>
                  </a:txBody>
                  <a:tcPr/>
                </a:tc>
                <a:tc>
                  <a:txBody>
                    <a:bodyPr/>
                    <a:lstStyle/>
                    <a:p>
                      <a:endParaRPr lang="es-MX"/>
                    </a:p>
                  </a:txBody>
                  <a:tcPr/>
                </a:tc>
                <a:tc>
                  <a:txBody>
                    <a:bodyPr/>
                    <a:lstStyle/>
                    <a:p>
                      <a:endParaRPr lang="es-MX" dirty="0"/>
                    </a:p>
                  </a:txBody>
                  <a:tcPr/>
                </a:tc>
              </a:tr>
              <a:tr h="728072">
                <a:tc>
                  <a:txBody>
                    <a:bodyPr/>
                    <a:lstStyle/>
                    <a:p>
                      <a:endParaRPr lang="es-MX" dirty="0" smtClean="0"/>
                    </a:p>
                    <a:p>
                      <a:r>
                        <a:rPr lang="es-MX" dirty="0" smtClean="0"/>
                        <a:t>CULTURA</a:t>
                      </a:r>
                      <a:r>
                        <a:rPr lang="es-MX" baseline="0" dirty="0" smtClean="0"/>
                        <a:t> FISICA Y DEPORTE</a:t>
                      </a:r>
                      <a:endParaRPr lang="es-MX" dirty="0"/>
                    </a:p>
                  </a:txBody>
                  <a:tcPr/>
                </a:tc>
                <a:tc>
                  <a:txBody>
                    <a:bodyPr/>
                    <a:lstStyle/>
                    <a:p>
                      <a:endParaRPr lang="es-MX" dirty="0"/>
                    </a:p>
                  </a:txBody>
                  <a:tcPr/>
                </a:tc>
                <a:tc>
                  <a:txBody>
                    <a:bodyPr/>
                    <a:lstStyle/>
                    <a:p>
                      <a:endParaRPr lang="es-MX"/>
                    </a:p>
                  </a:txBody>
                  <a:tcPr/>
                </a:tc>
                <a:tc>
                  <a:txBody>
                    <a:bodyPr/>
                    <a:lstStyle/>
                    <a:p>
                      <a:endParaRPr lang="es-MX" dirty="0"/>
                    </a:p>
                  </a:txBody>
                  <a:tcPr/>
                </a:tc>
              </a:tr>
            </a:tbl>
          </a:graphicData>
        </a:graphic>
      </p:graphicFrame>
      <p:sp>
        <p:nvSpPr>
          <p:cNvPr id="12" name="1 Título"/>
          <p:cNvSpPr txBox="1">
            <a:spLocks/>
          </p:cNvSpPr>
          <p:nvPr/>
        </p:nvSpPr>
        <p:spPr>
          <a:xfrm>
            <a:off x="1259631" y="332656"/>
            <a:ext cx="6464777" cy="47705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1600" dirty="0" smtClean="0"/>
              <a:t> </a:t>
            </a:r>
            <a:r>
              <a:rPr lang="es-MX" sz="2400" i="1" u="sng" dirty="0" smtClean="0"/>
              <a:t>DESEMPEÑO DE LAS DEPENDENCIA EN IPOMEX</a:t>
            </a:r>
            <a:endParaRPr lang="es-MX" sz="2400" i="1" u="sng" dirty="0"/>
          </a:p>
        </p:txBody>
      </p:sp>
      <p:pic>
        <p:nvPicPr>
          <p:cNvPr id="1028" name="Picture 4" descr="C:\Users\MIGUEL\Desktop\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2275" y="1988840"/>
            <a:ext cx="566737" cy="5619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MIGUEL\Desktop\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3021" y="4133694"/>
            <a:ext cx="566737" cy="5619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MIGUEL\Desktop\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5825" y="4763490"/>
            <a:ext cx="566737" cy="5619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MIGUEL\Desktop\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7023" y="2668845"/>
            <a:ext cx="566737" cy="5619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MIGUEL\Desktop\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3021" y="5497273"/>
            <a:ext cx="566737" cy="5619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MIGUEL\Desktop\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7022" y="1340768"/>
            <a:ext cx="566737" cy="5619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Users\MIGUEL\Desktop\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3020" y="3356992"/>
            <a:ext cx="566737"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620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76672"/>
            <a:ext cx="8496944" cy="648072"/>
          </a:xfrm>
        </p:spPr>
        <p:txBody>
          <a:bodyPr>
            <a:noAutofit/>
          </a:bodyPr>
          <a:lstStyle/>
          <a:p>
            <a:r>
              <a:rPr lang="es-MX" sz="2800" dirty="0" smtClean="0"/>
              <a:t> INFORME DE ACTIVIDADES DE LA UNIDAD DE TRANSPARENCIA </a:t>
            </a:r>
            <a:endParaRPr lang="es-MX" sz="2800" dirty="0"/>
          </a:p>
        </p:txBody>
      </p:sp>
      <p:pic>
        <p:nvPicPr>
          <p:cNvPr id="4" name="Picture 2" descr="C:\Users\MIGUEL\Desktop\thumbnail_LOGOTIPO TRANSPARENCIA HORIZONTAL.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211960" y="6372766"/>
            <a:ext cx="1269269" cy="324035"/>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pic>
        <p:nvPicPr>
          <p:cNvPr id="6" name="5 Imagen"/>
          <p:cNvPicPr/>
          <p:nvPr/>
        </p:nvPicPr>
        <p:blipFill>
          <a:blip r:embed="rId4" cstate="print">
            <a:extLst>
              <a:ext uri="{28A0092B-C50C-407E-A947-70E740481C1C}">
                <a14:useLocalDpi xmlns:a14="http://schemas.microsoft.com/office/drawing/2010/main" val="0"/>
              </a:ext>
            </a:extLst>
          </a:blip>
          <a:stretch>
            <a:fillRect/>
          </a:stretch>
        </p:blipFill>
        <p:spPr>
          <a:xfrm>
            <a:off x="1991288" y="6382951"/>
            <a:ext cx="1721273" cy="351473"/>
          </a:xfrm>
          <a:prstGeom prst="rect">
            <a:avLst/>
          </a:prstGeom>
        </p:spPr>
      </p:pic>
      <p:pic>
        <p:nvPicPr>
          <p:cNvPr id="7" name="6 Imagen"/>
          <p:cNvPicPr/>
          <p:nvPr/>
        </p:nvPicPr>
        <p:blipFill>
          <a:blip r:embed="rId5" cstate="print">
            <a:extLst>
              <a:ext uri="{28A0092B-C50C-407E-A947-70E740481C1C}">
                <a14:useLocalDpi xmlns:a14="http://schemas.microsoft.com/office/drawing/2010/main" val="0"/>
              </a:ext>
            </a:extLst>
          </a:blip>
          <a:stretch>
            <a:fillRect/>
          </a:stretch>
        </p:blipFill>
        <p:spPr>
          <a:xfrm>
            <a:off x="6516216" y="6345328"/>
            <a:ext cx="1208193" cy="426720"/>
          </a:xfrm>
          <a:prstGeom prst="rect">
            <a:avLst/>
          </a:prstGeom>
        </p:spPr>
      </p:pic>
      <p:sp>
        <p:nvSpPr>
          <p:cNvPr id="11" name="1 Título"/>
          <p:cNvSpPr txBox="1">
            <a:spLocks/>
          </p:cNvSpPr>
          <p:nvPr/>
        </p:nvSpPr>
        <p:spPr>
          <a:xfrm>
            <a:off x="395536" y="1196752"/>
            <a:ext cx="8496944" cy="165618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MX" sz="1600" b="1" i="1" dirty="0" smtClean="0">
                <a:effectLst>
                  <a:outerShdw blurRad="38100" dist="38100" dir="2700000" algn="tl">
                    <a:srgbClr val="000000">
                      <a:alpha val="43137"/>
                    </a:srgbClr>
                  </a:outerShdw>
                </a:effectLst>
                <a:latin typeface="Arial" pitchFamily="34" charset="0"/>
                <a:cs typeface="Arial" pitchFamily="34" charset="0"/>
              </a:rPr>
              <a:t>1.-  </a:t>
            </a:r>
            <a:r>
              <a:rPr lang="es-MX" sz="1600" b="1" dirty="0" smtClean="0">
                <a:latin typeface="Arial" pitchFamily="34" charset="0"/>
                <a:cs typeface="Arial" pitchFamily="34" charset="0"/>
              </a:rPr>
              <a:t>Siendo el enlace se ha dado seguimiento en tiempo y forma en las solicitudes de información recibidas por el Sistema de CAIC, dando cumplimiento a lo ordenado, al 100% en lo cual nos respalda los oficios que se nos han enviado por parte del CAIC en donde nos reconocen el cumplimiento y la responsabilidad que la Unidad de Transparencia ha tenido en el tema.</a:t>
            </a:r>
          </a:p>
          <a:p>
            <a:endParaRPr lang="es-MX" sz="1200" b="1" dirty="0">
              <a:latin typeface="Arial" pitchFamily="34" charset="0"/>
              <a:cs typeface="Arial" pitchFamily="34" charset="0"/>
            </a:endParaRPr>
          </a:p>
        </p:txBody>
      </p:sp>
      <p:pic>
        <p:nvPicPr>
          <p:cNvPr id="1027" name="Picture 3" descr="C:\Users\MIGUEL\Desktop\15631439_10154303627077734_1944894555_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030" y="2708920"/>
            <a:ext cx="3876946" cy="2597498"/>
          </a:xfrm>
          <a:prstGeom prst="rect">
            <a:avLst/>
          </a:prstGeom>
          <a:noFill/>
          <a:extLst>
            <a:ext uri="{909E8E84-426E-40DD-AFC4-6F175D3DCCD1}">
              <a14:hiddenFill xmlns:a14="http://schemas.microsoft.com/office/drawing/2010/main">
                <a:solidFill>
                  <a:srgbClr val="FFFFFF"/>
                </a:solidFill>
              </a14:hiddenFill>
            </a:ext>
          </a:extLst>
        </p:spPr>
      </p:pic>
      <p:sp>
        <p:nvSpPr>
          <p:cNvPr id="13" name="1 Título"/>
          <p:cNvSpPr txBox="1">
            <a:spLocks/>
          </p:cNvSpPr>
          <p:nvPr/>
        </p:nvSpPr>
        <p:spPr>
          <a:xfrm>
            <a:off x="343803" y="5428443"/>
            <a:ext cx="8496944" cy="6660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dirty="0" smtClean="0"/>
              <a:t>  </a:t>
            </a:r>
            <a:endParaRPr lang="es-MX" sz="2800" dirty="0"/>
          </a:p>
        </p:txBody>
      </p:sp>
      <p:sp>
        <p:nvSpPr>
          <p:cNvPr id="14" name="1 Título"/>
          <p:cNvSpPr txBox="1">
            <a:spLocks/>
          </p:cNvSpPr>
          <p:nvPr/>
        </p:nvSpPr>
        <p:spPr>
          <a:xfrm>
            <a:off x="520777" y="5444990"/>
            <a:ext cx="4123231" cy="333037"/>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1600" dirty="0" smtClean="0"/>
              <a:t> </a:t>
            </a:r>
            <a:r>
              <a:rPr lang="es-MX" sz="1600" i="1" u="sng" dirty="0" smtClean="0"/>
              <a:t>OFICIO ENVIADO POR PARTE DEL CAITC</a:t>
            </a:r>
            <a:endParaRPr lang="es-MX" sz="2800" i="1" u="sng" dirty="0"/>
          </a:p>
        </p:txBody>
      </p:sp>
      <p:sp>
        <p:nvSpPr>
          <p:cNvPr id="15" name="1 Título"/>
          <p:cNvSpPr txBox="1">
            <a:spLocks/>
          </p:cNvSpPr>
          <p:nvPr/>
        </p:nvSpPr>
        <p:spPr>
          <a:xfrm>
            <a:off x="11576" y="6524962"/>
            <a:ext cx="1752112" cy="33303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1600" dirty="0" smtClean="0"/>
              <a:t> </a:t>
            </a:r>
            <a:r>
              <a:rPr lang="es-MX" sz="1100" i="1" u="sng" dirty="0" smtClean="0"/>
              <a:t>MIGUEL A. SAMANO FORES</a:t>
            </a:r>
            <a:endParaRPr lang="es-MX" sz="2800" i="1" u="sng" dirty="0"/>
          </a:p>
        </p:txBody>
      </p:sp>
      <p:cxnSp>
        <p:nvCxnSpPr>
          <p:cNvPr id="12" name="11 Conector recto de flecha"/>
          <p:cNvCxnSpPr/>
          <p:nvPr/>
        </p:nvCxnSpPr>
        <p:spPr>
          <a:xfrm>
            <a:off x="4592275" y="4016543"/>
            <a:ext cx="1008112" cy="1"/>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pic>
        <p:nvPicPr>
          <p:cNvPr id="1028" name="Picture 4" descr="C:\Users\MIGUEL\Desktop\3bb5a275-f7f5-4fcf-bf2a-ff2fbf51d217image20.png"/>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755905" y="2668451"/>
            <a:ext cx="2728813" cy="2678435"/>
          </a:xfrm>
          <a:prstGeom prst="rect">
            <a:avLst/>
          </a:prstGeom>
          <a:noFill/>
          <a:extLst>
            <a:ext uri="{909E8E84-426E-40DD-AFC4-6F175D3DCCD1}">
              <a14:hiddenFill xmlns:a14="http://schemas.microsoft.com/office/drawing/2010/main">
                <a:solidFill>
                  <a:srgbClr val="FFFFFF"/>
                </a:solidFill>
              </a14:hiddenFill>
            </a:ext>
          </a:extLst>
        </p:spPr>
      </p:pic>
      <p:sp>
        <p:nvSpPr>
          <p:cNvPr id="22" name="1 Título"/>
          <p:cNvSpPr txBox="1">
            <a:spLocks/>
          </p:cNvSpPr>
          <p:nvPr/>
        </p:nvSpPr>
        <p:spPr>
          <a:xfrm>
            <a:off x="5940540" y="5459974"/>
            <a:ext cx="2359543" cy="333037"/>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1600" dirty="0" smtClean="0"/>
              <a:t> </a:t>
            </a:r>
            <a:r>
              <a:rPr lang="es-MX" sz="1600" i="1" u="sng" dirty="0" smtClean="0"/>
              <a:t>CUMPLIMIENTO AL 100%</a:t>
            </a:r>
            <a:endParaRPr lang="es-MX" sz="2800" i="1" u="sng" dirty="0"/>
          </a:p>
        </p:txBody>
      </p:sp>
    </p:spTree>
    <p:extLst>
      <p:ext uri="{BB962C8B-B14F-4D97-AF65-F5344CB8AC3E}">
        <p14:creationId xmlns:p14="http://schemas.microsoft.com/office/powerpoint/2010/main" val="2879731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IGUEL\Desktop\thumbnail_LOGOTIPO TRANSPARENCIA HORIZONTAL.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250379" y="6396052"/>
            <a:ext cx="1269269" cy="324035"/>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pic>
        <p:nvPicPr>
          <p:cNvPr id="6" name="5 Imagen"/>
          <p:cNvPicPr/>
          <p:nvPr/>
        </p:nvPicPr>
        <p:blipFill>
          <a:blip r:embed="rId4" cstate="print">
            <a:extLst>
              <a:ext uri="{28A0092B-C50C-407E-A947-70E740481C1C}">
                <a14:useLocalDpi xmlns:a14="http://schemas.microsoft.com/office/drawing/2010/main" val="0"/>
              </a:ext>
            </a:extLst>
          </a:blip>
          <a:stretch>
            <a:fillRect/>
          </a:stretch>
        </p:blipFill>
        <p:spPr>
          <a:xfrm>
            <a:off x="1842805" y="6404361"/>
            <a:ext cx="1721273" cy="351473"/>
          </a:xfrm>
          <a:prstGeom prst="rect">
            <a:avLst/>
          </a:prstGeom>
        </p:spPr>
      </p:pic>
      <p:pic>
        <p:nvPicPr>
          <p:cNvPr id="7" name="6 Imagen"/>
          <p:cNvPicPr/>
          <p:nvPr/>
        </p:nvPicPr>
        <p:blipFill>
          <a:blip r:embed="rId5" cstate="print">
            <a:extLst>
              <a:ext uri="{28A0092B-C50C-407E-A947-70E740481C1C}">
                <a14:useLocalDpi xmlns:a14="http://schemas.microsoft.com/office/drawing/2010/main" val="0"/>
              </a:ext>
            </a:extLst>
          </a:blip>
          <a:stretch>
            <a:fillRect/>
          </a:stretch>
        </p:blipFill>
        <p:spPr>
          <a:xfrm>
            <a:off x="6486776" y="6329114"/>
            <a:ext cx="1208193" cy="426720"/>
          </a:xfrm>
          <a:prstGeom prst="rect">
            <a:avLst/>
          </a:prstGeom>
        </p:spPr>
      </p:pic>
      <p:sp>
        <p:nvSpPr>
          <p:cNvPr id="11" name="1 Título"/>
          <p:cNvSpPr txBox="1">
            <a:spLocks/>
          </p:cNvSpPr>
          <p:nvPr/>
        </p:nvSpPr>
        <p:spPr>
          <a:xfrm>
            <a:off x="391767" y="620688"/>
            <a:ext cx="8496944" cy="201622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MX" sz="1600" b="1" i="1" dirty="0">
                <a:effectLst>
                  <a:outerShdw blurRad="38100" dist="38100" dir="2700000" algn="tl">
                    <a:srgbClr val="000000">
                      <a:alpha val="43137"/>
                    </a:srgbClr>
                  </a:outerShdw>
                </a:effectLst>
                <a:latin typeface="Arial" pitchFamily="34" charset="0"/>
                <a:cs typeface="Arial" pitchFamily="34" charset="0"/>
              </a:rPr>
              <a:t>2</a:t>
            </a:r>
            <a:r>
              <a:rPr lang="es-MX" sz="1600" b="1" i="1" dirty="0" smtClean="0">
                <a:effectLst>
                  <a:outerShdw blurRad="38100" dist="38100" dir="2700000" algn="tl">
                    <a:srgbClr val="000000">
                      <a:alpha val="43137"/>
                    </a:srgbClr>
                  </a:outerShdw>
                </a:effectLst>
                <a:latin typeface="Arial" pitchFamily="34" charset="0"/>
                <a:cs typeface="Arial" pitchFamily="34" charset="0"/>
              </a:rPr>
              <a:t>.- </a:t>
            </a:r>
            <a:r>
              <a:rPr lang="es-MX" sz="1600" b="1" dirty="0" smtClean="0">
                <a:latin typeface="Arial" pitchFamily="34" charset="0"/>
                <a:cs typeface="Arial" pitchFamily="34" charset="0"/>
              </a:rPr>
              <a:t>Siendo enlace del Archivo en Tramite se ha dado el seguimiento y el trato correspondiente a la documentación que genera la Unidad de Transparencia, con el objetivo de tener un mayor control y el correcto trato a la documentación que es de suma importancia para la Unidad, protegiendo los Datos </a:t>
            </a:r>
            <a:r>
              <a:rPr lang="es-MX" sz="1600" b="1" dirty="0">
                <a:latin typeface="Arial" pitchFamily="34" charset="0"/>
                <a:cs typeface="Arial" pitchFamily="34" charset="0"/>
              </a:rPr>
              <a:t>P</a:t>
            </a:r>
            <a:r>
              <a:rPr lang="es-MX" sz="1600" b="1" dirty="0" smtClean="0">
                <a:latin typeface="Arial" pitchFamily="34" charset="0"/>
                <a:cs typeface="Arial" pitchFamily="34" charset="0"/>
              </a:rPr>
              <a:t>ersonales de los ciudadanos que ejercen su derecho al solicitar información pública, de igual forma la Unidad de Transparencia, fue auditada por parte de la contraloría en donde observaron el trato a la documentación, y es grato para la misma. </a:t>
            </a:r>
          </a:p>
          <a:p>
            <a:pPr algn="just"/>
            <a:r>
              <a:rPr lang="es-MX" sz="1600" b="1" dirty="0" smtClean="0">
                <a:latin typeface="Arial" pitchFamily="34" charset="0"/>
                <a:cs typeface="Arial" pitchFamily="34" charset="0"/>
              </a:rPr>
              <a:t>  </a:t>
            </a:r>
          </a:p>
        </p:txBody>
      </p:sp>
      <p:sp>
        <p:nvSpPr>
          <p:cNvPr id="13" name="1 Título"/>
          <p:cNvSpPr txBox="1">
            <a:spLocks/>
          </p:cNvSpPr>
          <p:nvPr/>
        </p:nvSpPr>
        <p:spPr>
          <a:xfrm>
            <a:off x="709787" y="5780094"/>
            <a:ext cx="1993655" cy="333037"/>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2800" dirty="0" smtClean="0"/>
              <a:t> </a:t>
            </a:r>
            <a:r>
              <a:rPr lang="es-MX" sz="1200" dirty="0" smtClean="0"/>
              <a:t> DOCUMENTOS EN TRAMITE</a:t>
            </a:r>
            <a:endParaRPr lang="es-MX" sz="1200" dirty="0"/>
          </a:p>
        </p:txBody>
      </p:sp>
      <p:pic>
        <p:nvPicPr>
          <p:cNvPr id="2050" name="Picture 2" descr="C:\Users\MIGUEL\Desktop\15683463_10154303358482734_1272589206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355" y="2472332"/>
            <a:ext cx="1876518" cy="308850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IGUEL\Desktop\15645746_10154303358322734_2013116654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6634" y="2481460"/>
            <a:ext cx="1782739" cy="30793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IGUEL\Desktop\15644309_10154303358362734_2099898505_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4947" y="2472332"/>
            <a:ext cx="1782738" cy="3088506"/>
          </a:xfrm>
          <a:prstGeom prst="rect">
            <a:avLst/>
          </a:prstGeom>
          <a:noFill/>
          <a:extLst>
            <a:ext uri="{909E8E84-426E-40DD-AFC4-6F175D3DCCD1}">
              <a14:hiddenFill xmlns:a14="http://schemas.microsoft.com/office/drawing/2010/main">
                <a:solidFill>
                  <a:srgbClr val="FFFFFF"/>
                </a:solidFill>
              </a14:hiddenFill>
            </a:ext>
          </a:extLst>
        </p:spPr>
      </p:pic>
      <p:sp>
        <p:nvSpPr>
          <p:cNvPr id="15" name="1 Título"/>
          <p:cNvSpPr txBox="1">
            <a:spLocks/>
          </p:cNvSpPr>
          <p:nvPr/>
        </p:nvSpPr>
        <p:spPr>
          <a:xfrm>
            <a:off x="3419872" y="5560838"/>
            <a:ext cx="2376264" cy="573327"/>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2800" dirty="0" smtClean="0"/>
              <a:t>  </a:t>
            </a:r>
            <a:r>
              <a:rPr lang="es-MX" sz="1200" dirty="0" smtClean="0"/>
              <a:t>DOCUMENTOS EN PROCESO PARA    ARCHIVO DE CONCENTRACION</a:t>
            </a:r>
            <a:endParaRPr lang="es-MX" sz="1200" dirty="0"/>
          </a:p>
        </p:txBody>
      </p:sp>
      <p:sp>
        <p:nvSpPr>
          <p:cNvPr id="17" name="1 Título"/>
          <p:cNvSpPr txBox="1">
            <a:spLocks/>
          </p:cNvSpPr>
          <p:nvPr/>
        </p:nvSpPr>
        <p:spPr>
          <a:xfrm>
            <a:off x="6188245" y="5560839"/>
            <a:ext cx="2376264" cy="552292"/>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2800" dirty="0" smtClean="0"/>
              <a:t>  </a:t>
            </a:r>
            <a:r>
              <a:rPr lang="es-MX" sz="1200" dirty="0" smtClean="0"/>
              <a:t>DOCUMENTOS LISTO PARA ENVIAR AL ARCHIVO DE CONCENTRACIÓN</a:t>
            </a:r>
            <a:endParaRPr lang="es-MX" sz="1200" dirty="0"/>
          </a:p>
        </p:txBody>
      </p:sp>
      <p:sp>
        <p:nvSpPr>
          <p:cNvPr id="18" name="1 Título"/>
          <p:cNvSpPr txBox="1">
            <a:spLocks/>
          </p:cNvSpPr>
          <p:nvPr/>
        </p:nvSpPr>
        <p:spPr>
          <a:xfrm>
            <a:off x="11576" y="6524962"/>
            <a:ext cx="1608096" cy="33303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1600" dirty="0" smtClean="0"/>
              <a:t> </a:t>
            </a:r>
            <a:r>
              <a:rPr lang="es-MX" sz="1100" i="1" u="sng" dirty="0" smtClean="0"/>
              <a:t>MIGUEL A. SAMANO FORES</a:t>
            </a:r>
            <a:endParaRPr lang="es-MX" sz="2800" i="1" u="sng" dirty="0"/>
          </a:p>
        </p:txBody>
      </p:sp>
    </p:spTree>
    <p:extLst>
      <p:ext uri="{BB962C8B-B14F-4D97-AF65-F5344CB8AC3E}">
        <p14:creationId xmlns:p14="http://schemas.microsoft.com/office/powerpoint/2010/main" val="813616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IGUEL\Desktop\thumbnail_LOGOTIPO TRANSPARENCIA HORIZONTAL.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211960" y="6372766"/>
            <a:ext cx="1269269" cy="324035"/>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pic>
        <p:nvPicPr>
          <p:cNvPr id="6" name="5 Imagen"/>
          <p:cNvPicPr/>
          <p:nvPr/>
        </p:nvPicPr>
        <p:blipFill>
          <a:blip r:embed="rId4" cstate="print">
            <a:extLst>
              <a:ext uri="{28A0092B-C50C-407E-A947-70E740481C1C}">
                <a14:useLocalDpi xmlns:a14="http://schemas.microsoft.com/office/drawing/2010/main" val="0"/>
              </a:ext>
            </a:extLst>
          </a:blip>
          <a:stretch>
            <a:fillRect/>
          </a:stretch>
        </p:blipFill>
        <p:spPr>
          <a:xfrm>
            <a:off x="1991288" y="6345329"/>
            <a:ext cx="1721273" cy="389096"/>
          </a:xfrm>
          <a:prstGeom prst="rect">
            <a:avLst/>
          </a:prstGeom>
        </p:spPr>
      </p:pic>
      <p:pic>
        <p:nvPicPr>
          <p:cNvPr id="7" name="6 Imagen"/>
          <p:cNvPicPr/>
          <p:nvPr/>
        </p:nvPicPr>
        <p:blipFill>
          <a:blip r:embed="rId5" cstate="print">
            <a:extLst>
              <a:ext uri="{28A0092B-C50C-407E-A947-70E740481C1C}">
                <a14:useLocalDpi xmlns:a14="http://schemas.microsoft.com/office/drawing/2010/main" val="0"/>
              </a:ext>
            </a:extLst>
          </a:blip>
          <a:stretch>
            <a:fillRect/>
          </a:stretch>
        </p:blipFill>
        <p:spPr>
          <a:xfrm>
            <a:off x="6516216" y="6345328"/>
            <a:ext cx="1208193" cy="426720"/>
          </a:xfrm>
          <a:prstGeom prst="rect">
            <a:avLst/>
          </a:prstGeom>
        </p:spPr>
      </p:pic>
      <p:sp>
        <p:nvSpPr>
          <p:cNvPr id="11" name="1 Título"/>
          <p:cNvSpPr txBox="1">
            <a:spLocks/>
          </p:cNvSpPr>
          <p:nvPr/>
        </p:nvSpPr>
        <p:spPr>
          <a:xfrm>
            <a:off x="323528" y="548680"/>
            <a:ext cx="8496944" cy="1944216"/>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MX" sz="1600" b="1" i="1" dirty="0" smtClean="0">
                <a:effectLst>
                  <a:outerShdw blurRad="38100" dist="38100" dir="2700000" algn="tl">
                    <a:srgbClr val="000000">
                      <a:alpha val="43137"/>
                    </a:srgbClr>
                  </a:outerShdw>
                </a:effectLst>
                <a:latin typeface="Arial" pitchFamily="34" charset="0"/>
                <a:cs typeface="Arial" pitchFamily="34" charset="0"/>
              </a:rPr>
              <a:t>3.- </a:t>
            </a:r>
            <a:r>
              <a:rPr lang="es-MX" sz="1600" b="1" dirty="0" smtClean="0">
                <a:latin typeface="Arial" pitchFamily="34" charset="0"/>
                <a:cs typeface="Arial" pitchFamily="34" charset="0"/>
              </a:rPr>
              <a:t>En los requerimiento que nos solicita la Secretaria Técnica, como el Informe Mensual de Actividades, los PBR´S, y los Indicadores del OSFEM, se ha cumplido al 100% con lo solicitado en tiempo y forma, basándonos en el calendario que la misma Secretaria nos envió para su cumplimiento, en el tema de PBR´S también ya fue trabajado y entregado el proyecto para el año 2017, estableciendo nuestras Actividades y Metas programadas en cada trimestre y así obtener el 100% de atención al cumplimiento.</a:t>
            </a:r>
          </a:p>
          <a:p>
            <a:endParaRPr lang="es-MX" sz="1200" b="1" dirty="0">
              <a:latin typeface="Arial" pitchFamily="34" charset="0"/>
              <a:cs typeface="Arial" pitchFamily="34" charset="0"/>
            </a:endParaRPr>
          </a:p>
        </p:txBody>
      </p:sp>
      <p:sp>
        <p:nvSpPr>
          <p:cNvPr id="13" name="1 Título"/>
          <p:cNvSpPr txBox="1">
            <a:spLocks/>
          </p:cNvSpPr>
          <p:nvPr/>
        </p:nvSpPr>
        <p:spPr>
          <a:xfrm>
            <a:off x="395536" y="5445224"/>
            <a:ext cx="8496944" cy="6660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dirty="0" smtClean="0"/>
              <a:t>  </a:t>
            </a:r>
            <a:endParaRPr lang="es-MX" sz="2800" dirty="0"/>
          </a:p>
        </p:txBody>
      </p:sp>
      <p:sp>
        <p:nvSpPr>
          <p:cNvPr id="15" name="1 Título"/>
          <p:cNvSpPr txBox="1">
            <a:spLocks/>
          </p:cNvSpPr>
          <p:nvPr/>
        </p:nvSpPr>
        <p:spPr>
          <a:xfrm>
            <a:off x="11576" y="6524962"/>
            <a:ext cx="1752112" cy="33303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1600" dirty="0" smtClean="0"/>
              <a:t> </a:t>
            </a:r>
            <a:r>
              <a:rPr lang="es-MX" sz="1100" i="1" u="sng" dirty="0" smtClean="0"/>
              <a:t>MIGUEL A. SAMANO FORES</a:t>
            </a:r>
            <a:endParaRPr lang="es-MX" sz="2800" i="1" u="sng" dirty="0"/>
          </a:p>
        </p:txBody>
      </p:sp>
      <p:sp>
        <p:nvSpPr>
          <p:cNvPr id="12" name="1 Título"/>
          <p:cNvSpPr txBox="1">
            <a:spLocks/>
          </p:cNvSpPr>
          <p:nvPr/>
        </p:nvSpPr>
        <p:spPr>
          <a:xfrm>
            <a:off x="395536" y="2492896"/>
            <a:ext cx="2456388" cy="328536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71450" indent="-171450">
              <a:buFont typeface="Arial" charset="0"/>
              <a:buChar char="•"/>
            </a:pPr>
            <a:r>
              <a:rPr lang="es-MX" sz="1800" b="1" dirty="0" smtClean="0">
                <a:latin typeface="Arial" pitchFamily="34" charset="0"/>
                <a:cs typeface="Arial" pitchFamily="34" charset="0"/>
              </a:rPr>
              <a:t>Informe Mensual </a:t>
            </a:r>
          </a:p>
          <a:p>
            <a:r>
              <a:rPr lang="es-MX" sz="1800" b="1" dirty="0" smtClean="0">
                <a:latin typeface="Arial" pitchFamily="34" charset="0"/>
                <a:cs typeface="Arial" pitchFamily="34" charset="0"/>
              </a:rPr>
              <a:t>   de Actividades</a:t>
            </a:r>
          </a:p>
          <a:p>
            <a:pPr marL="171450" indent="-171450">
              <a:buFont typeface="Arial" charset="0"/>
              <a:buChar char="•"/>
            </a:pPr>
            <a:endParaRPr lang="es-MX" sz="1800" b="1" dirty="0" smtClean="0">
              <a:latin typeface="Arial" pitchFamily="34" charset="0"/>
              <a:cs typeface="Arial" pitchFamily="34" charset="0"/>
            </a:endParaRPr>
          </a:p>
          <a:p>
            <a:pPr marL="171450" indent="-171450">
              <a:buFont typeface="Arial" charset="0"/>
              <a:buChar char="•"/>
            </a:pPr>
            <a:endParaRPr lang="es-MX" sz="1800" b="1" dirty="0">
              <a:latin typeface="Arial" pitchFamily="34" charset="0"/>
              <a:cs typeface="Arial" pitchFamily="34" charset="0"/>
            </a:endParaRPr>
          </a:p>
          <a:p>
            <a:pPr marL="171450" indent="-171450">
              <a:buFont typeface="Arial" charset="0"/>
              <a:buChar char="•"/>
            </a:pPr>
            <a:r>
              <a:rPr lang="es-MX" sz="1800" b="1" dirty="0">
                <a:latin typeface="Arial" pitchFamily="34" charset="0"/>
                <a:cs typeface="Arial" pitchFamily="34" charset="0"/>
              </a:rPr>
              <a:t> </a:t>
            </a:r>
            <a:r>
              <a:rPr lang="es-MX" sz="1800" b="1" dirty="0" smtClean="0">
                <a:latin typeface="Arial" pitchFamily="34" charset="0"/>
                <a:cs typeface="Arial" pitchFamily="34" charset="0"/>
              </a:rPr>
              <a:t>PBR´S</a:t>
            </a:r>
          </a:p>
          <a:p>
            <a:pPr marL="171450" indent="-171450">
              <a:buFont typeface="Arial" charset="0"/>
              <a:buChar char="•"/>
            </a:pPr>
            <a:endParaRPr lang="es-MX" sz="1800" b="1" dirty="0" smtClean="0">
              <a:latin typeface="Arial" pitchFamily="34" charset="0"/>
              <a:cs typeface="Arial" pitchFamily="34" charset="0"/>
            </a:endParaRPr>
          </a:p>
          <a:p>
            <a:pPr marL="171450" indent="-171450">
              <a:buFont typeface="Arial" charset="0"/>
              <a:buChar char="•"/>
            </a:pPr>
            <a:endParaRPr lang="es-MX" sz="1800" b="1" dirty="0">
              <a:latin typeface="Arial" pitchFamily="34" charset="0"/>
              <a:cs typeface="Arial" pitchFamily="34" charset="0"/>
            </a:endParaRPr>
          </a:p>
          <a:p>
            <a:pPr marL="171450" indent="-171450">
              <a:buFont typeface="Arial" charset="0"/>
              <a:buChar char="•"/>
            </a:pPr>
            <a:r>
              <a:rPr lang="es-MX" sz="1800" b="1" dirty="0" smtClean="0">
                <a:latin typeface="Arial" pitchFamily="34" charset="0"/>
                <a:cs typeface="Arial" pitchFamily="34" charset="0"/>
              </a:rPr>
              <a:t>Indicadores del </a:t>
            </a:r>
          </a:p>
          <a:p>
            <a:r>
              <a:rPr lang="es-MX" sz="1800" b="1" dirty="0" smtClean="0">
                <a:latin typeface="Arial" pitchFamily="34" charset="0"/>
                <a:cs typeface="Arial" pitchFamily="34" charset="0"/>
              </a:rPr>
              <a:t>   OSFEM</a:t>
            </a:r>
          </a:p>
          <a:p>
            <a:endParaRPr lang="es-MX" sz="1200" b="1" dirty="0" smtClean="0">
              <a:latin typeface="Arial" pitchFamily="34" charset="0"/>
              <a:cs typeface="Arial" pitchFamily="34" charset="0"/>
            </a:endParaRPr>
          </a:p>
          <a:p>
            <a:pPr marL="171450" indent="-171450">
              <a:buFont typeface="Arial" charset="0"/>
              <a:buChar char="•"/>
            </a:pPr>
            <a:endParaRPr lang="es-MX" sz="1200" b="1" dirty="0">
              <a:latin typeface="Arial" pitchFamily="34" charset="0"/>
              <a:cs typeface="Arial" pitchFamily="34" charset="0"/>
            </a:endParaRPr>
          </a:p>
        </p:txBody>
      </p:sp>
      <p:pic>
        <p:nvPicPr>
          <p:cNvPr id="3074" name="Picture 2" descr="C:\Users\MIGUEL\Desktop\0fd309979dce4933f1ae8fc364a9febe.jpg"/>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300192" y="2397224"/>
            <a:ext cx="2286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29" name="1 Título"/>
          <p:cNvSpPr txBox="1">
            <a:spLocks/>
          </p:cNvSpPr>
          <p:nvPr/>
        </p:nvSpPr>
        <p:spPr>
          <a:xfrm>
            <a:off x="3442940" y="3969058"/>
            <a:ext cx="1561109" cy="462033"/>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1600" dirty="0" smtClean="0"/>
              <a:t> </a:t>
            </a:r>
            <a:r>
              <a:rPr lang="es-MX" sz="4400" i="1" u="sng" dirty="0" smtClean="0"/>
              <a:t>100 %</a:t>
            </a:r>
            <a:endParaRPr lang="es-MX" sz="4400" i="1" u="sng" dirty="0"/>
          </a:p>
        </p:txBody>
      </p:sp>
      <p:cxnSp>
        <p:nvCxnSpPr>
          <p:cNvPr id="28" name="27 Conector recto de flecha"/>
          <p:cNvCxnSpPr/>
          <p:nvPr/>
        </p:nvCxnSpPr>
        <p:spPr>
          <a:xfrm>
            <a:off x="5004049" y="4135578"/>
            <a:ext cx="115212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useBgFill="1">
        <p:nvSpPr>
          <p:cNvPr id="30" name="29 Cerrar llave"/>
          <p:cNvSpPr/>
          <p:nvPr/>
        </p:nvSpPr>
        <p:spPr>
          <a:xfrm>
            <a:off x="2627784" y="2924944"/>
            <a:ext cx="864000" cy="2484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2328126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IGUEL\Desktop\thumbnail_LOGOTIPO TRANSPARENCIA HORIZONTAL.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211960" y="6372766"/>
            <a:ext cx="1269269" cy="324035"/>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pic>
        <p:nvPicPr>
          <p:cNvPr id="6" name="5 Imagen"/>
          <p:cNvPicPr/>
          <p:nvPr/>
        </p:nvPicPr>
        <p:blipFill>
          <a:blip r:embed="rId4" cstate="print">
            <a:extLst>
              <a:ext uri="{28A0092B-C50C-407E-A947-70E740481C1C}">
                <a14:useLocalDpi xmlns:a14="http://schemas.microsoft.com/office/drawing/2010/main" val="0"/>
              </a:ext>
            </a:extLst>
          </a:blip>
          <a:stretch>
            <a:fillRect/>
          </a:stretch>
        </p:blipFill>
        <p:spPr>
          <a:xfrm>
            <a:off x="1991288" y="6382951"/>
            <a:ext cx="1721273" cy="351473"/>
          </a:xfrm>
          <a:prstGeom prst="rect">
            <a:avLst/>
          </a:prstGeom>
        </p:spPr>
      </p:pic>
      <p:pic>
        <p:nvPicPr>
          <p:cNvPr id="7" name="6 Imagen"/>
          <p:cNvPicPr/>
          <p:nvPr/>
        </p:nvPicPr>
        <p:blipFill>
          <a:blip r:embed="rId5" cstate="print">
            <a:extLst>
              <a:ext uri="{28A0092B-C50C-407E-A947-70E740481C1C}">
                <a14:useLocalDpi xmlns:a14="http://schemas.microsoft.com/office/drawing/2010/main" val="0"/>
              </a:ext>
            </a:extLst>
          </a:blip>
          <a:stretch>
            <a:fillRect/>
          </a:stretch>
        </p:blipFill>
        <p:spPr>
          <a:xfrm>
            <a:off x="6516216" y="6345328"/>
            <a:ext cx="1208193" cy="426720"/>
          </a:xfrm>
          <a:prstGeom prst="rect">
            <a:avLst/>
          </a:prstGeom>
        </p:spPr>
      </p:pic>
      <p:sp>
        <p:nvSpPr>
          <p:cNvPr id="11" name="1 Título"/>
          <p:cNvSpPr txBox="1">
            <a:spLocks/>
          </p:cNvSpPr>
          <p:nvPr/>
        </p:nvSpPr>
        <p:spPr>
          <a:xfrm>
            <a:off x="336264" y="764704"/>
            <a:ext cx="8496944" cy="183620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endParaRPr lang="es-MX" sz="1600" b="1" i="1" dirty="0" smtClean="0">
              <a:effectLst>
                <a:outerShdw blurRad="38100" dist="38100" dir="2700000" algn="tl">
                  <a:srgbClr val="000000">
                    <a:alpha val="43137"/>
                  </a:srgbClr>
                </a:outerShdw>
              </a:effectLst>
              <a:latin typeface="Arial" pitchFamily="34" charset="0"/>
              <a:cs typeface="Arial" pitchFamily="34" charset="0"/>
            </a:endParaRPr>
          </a:p>
          <a:p>
            <a:pPr algn="just"/>
            <a:r>
              <a:rPr lang="es-MX" sz="1600" b="1" i="1" dirty="0" smtClean="0">
                <a:effectLst>
                  <a:outerShdw blurRad="38100" dist="38100" dir="2700000" algn="tl">
                    <a:srgbClr val="000000">
                      <a:alpha val="43137"/>
                    </a:srgbClr>
                  </a:outerShdw>
                </a:effectLst>
                <a:latin typeface="Arial" pitchFamily="34" charset="0"/>
                <a:cs typeface="Arial" pitchFamily="34" charset="0"/>
              </a:rPr>
              <a:t>4.-  </a:t>
            </a:r>
            <a:r>
              <a:rPr lang="es-MX" sz="1600" b="1" dirty="0" smtClean="0">
                <a:latin typeface="Arial" pitchFamily="34" charset="0"/>
                <a:cs typeface="Arial" pitchFamily="34" charset="0"/>
              </a:rPr>
              <a:t>Se estuvo trabajando arduamente en las evidencias para la entrega de la Agenda para el Desarrollo Municipal 2016, en lo cual el trabajo en equipo y el enorme compromiso por parte de la Unidad de Transparencia, se </a:t>
            </a:r>
            <a:r>
              <a:rPr lang="es-MX" sz="1600" b="1" dirty="0" smtClean="0">
                <a:latin typeface="Arial" pitchFamily="34" charset="0"/>
                <a:cs typeface="Arial" pitchFamily="34" charset="0"/>
              </a:rPr>
              <a:t>vio reflejado </a:t>
            </a:r>
            <a:r>
              <a:rPr lang="es-MX" sz="1600" b="1" dirty="0" smtClean="0">
                <a:latin typeface="Arial" pitchFamily="34" charset="0"/>
                <a:cs typeface="Arial" pitchFamily="34" charset="0"/>
              </a:rPr>
              <a:t>el día jueves 22 de septiembre al ser Verificados por parte de la Facultad de Ciencias Políticas de la Universidad Autónoma del Estado de México, en donde se evaluaron 8 mismos que fueron revisados y de los cuales fueron calificados en verde y así cumpliendo con los requerimientos que fueron solicitados. </a:t>
            </a:r>
          </a:p>
        </p:txBody>
      </p:sp>
      <p:sp>
        <p:nvSpPr>
          <p:cNvPr id="13" name="1 Título"/>
          <p:cNvSpPr txBox="1">
            <a:spLocks/>
          </p:cNvSpPr>
          <p:nvPr/>
        </p:nvSpPr>
        <p:spPr>
          <a:xfrm>
            <a:off x="395536" y="5445224"/>
            <a:ext cx="8496944" cy="6660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dirty="0" smtClean="0"/>
              <a:t>  </a:t>
            </a:r>
            <a:endParaRPr lang="es-MX" sz="2800" dirty="0"/>
          </a:p>
        </p:txBody>
      </p:sp>
      <p:sp>
        <p:nvSpPr>
          <p:cNvPr id="15" name="1 Título"/>
          <p:cNvSpPr txBox="1">
            <a:spLocks/>
          </p:cNvSpPr>
          <p:nvPr/>
        </p:nvSpPr>
        <p:spPr>
          <a:xfrm>
            <a:off x="11576" y="6524962"/>
            <a:ext cx="1752112" cy="33303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1600" dirty="0" smtClean="0"/>
              <a:t> </a:t>
            </a:r>
            <a:r>
              <a:rPr lang="es-MX" sz="1100" i="1" u="sng" dirty="0" smtClean="0"/>
              <a:t>MIGUEL A. SAMANO FORES</a:t>
            </a:r>
            <a:endParaRPr lang="es-MX" sz="2800" i="1" u="sng" dirty="0"/>
          </a:p>
        </p:txBody>
      </p:sp>
      <p:pic>
        <p:nvPicPr>
          <p:cNvPr id="4098" name="Picture 2" descr="C:\Users\MIGUEL\Desktop\12888363-3D-little-human-characters-X3-working-Business-People-series--Stock-Photo.jpg"/>
          <p:cNvPicPr>
            <a:picLocks noChangeAspect="1" noChangeArrowheads="1"/>
          </p:cNvPicPr>
          <p:nvPr/>
        </p:nvPicPr>
        <p:blipFill>
          <a:blip r:embed="rId6" cstate="print">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36264" y="3078909"/>
            <a:ext cx="1736308" cy="18957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IGUEL\Desktop\formaci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434" y="2975871"/>
            <a:ext cx="1885950" cy="21018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MIGUEL\Desktop\15644622_10154304064662734_1614890548_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5936" y="3078909"/>
            <a:ext cx="1512168" cy="189577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4 Conector recto de flecha"/>
          <p:cNvCxnSpPr/>
          <p:nvPr/>
        </p:nvCxnSpPr>
        <p:spPr>
          <a:xfrm>
            <a:off x="2555776" y="4026796"/>
            <a:ext cx="648072"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6255091" y="4029777"/>
            <a:ext cx="648072"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662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IGUEL\Desktop\thumbnail_LOGOTIPO TRANSPARENCIA HORIZONTAL.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211960" y="6372766"/>
            <a:ext cx="1269269" cy="324035"/>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pic>
        <p:nvPicPr>
          <p:cNvPr id="6" name="5 Imagen"/>
          <p:cNvPicPr/>
          <p:nvPr/>
        </p:nvPicPr>
        <p:blipFill>
          <a:blip r:embed="rId4" cstate="print">
            <a:extLst>
              <a:ext uri="{28A0092B-C50C-407E-A947-70E740481C1C}">
                <a14:useLocalDpi xmlns:a14="http://schemas.microsoft.com/office/drawing/2010/main" val="0"/>
              </a:ext>
            </a:extLst>
          </a:blip>
          <a:stretch>
            <a:fillRect/>
          </a:stretch>
        </p:blipFill>
        <p:spPr>
          <a:xfrm>
            <a:off x="1991288" y="6382951"/>
            <a:ext cx="1721273" cy="351473"/>
          </a:xfrm>
          <a:prstGeom prst="rect">
            <a:avLst/>
          </a:prstGeom>
        </p:spPr>
      </p:pic>
      <p:pic>
        <p:nvPicPr>
          <p:cNvPr id="7" name="6 Imagen"/>
          <p:cNvPicPr/>
          <p:nvPr/>
        </p:nvPicPr>
        <p:blipFill>
          <a:blip r:embed="rId5" cstate="print">
            <a:extLst>
              <a:ext uri="{28A0092B-C50C-407E-A947-70E740481C1C}">
                <a14:useLocalDpi xmlns:a14="http://schemas.microsoft.com/office/drawing/2010/main" val="0"/>
              </a:ext>
            </a:extLst>
          </a:blip>
          <a:stretch>
            <a:fillRect/>
          </a:stretch>
        </p:blipFill>
        <p:spPr>
          <a:xfrm>
            <a:off x="6516216" y="6345328"/>
            <a:ext cx="1208193" cy="426720"/>
          </a:xfrm>
          <a:prstGeom prst="rect">
            <a:avLst/>
          </a:prstGeom>
        </p:spPr>
      </p:pic>
      <p:sp>
        <p:nvSpPr>
          <p:cNvPr id="11" name="1 Título"/>
          <p:cNvSpPr txBox="1">
            <a:spLocks/>
          </p:cNvSpPr>
          <p:nvPr/>
        </p:nvSpPr>
        <p:spPr>
          <a:xfrm>
            <a:off x="336264" y="476672"/>
            <a:ext cx="8496944" cy="183620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endParaRPr lang="es-MX" sz="1600" b="1" i="1" dirty="0" smtClean="0">
              <a:effectLst>
                <a:outerShdw blurRad="38100" dist="38100" dir="2700000" algn="tl">
                  <a:srgbClr val="000000">
                    <a:alpha val="43137"/>
                  </a:srgbClr>
                </a:outerShdw>
              </a:effectLst>
              <a:latin typeface="Arial" pitchFamily="34" charset="0"/>
              <a:cs typeface="Arial" pitchFamily="34" charset="0"/>
            </a:endParaRPr>
          </a:p>
          <a:p>
            <a:pPr algn="just"/>
            <a:r>
              <a:rPr lang="es-MX" sz="1600" b="1" i="1" dirty="0">
                <a:effectLst>
                  <a:outerShdw blurRad="38100" dist="38100" dir="2700000" algn="tl">
                    <a:srgbClr val="000000">
                      <a:alpha val="43137"/>
                    </a:srgbClr>
                  </a:outerShdw>
                </a:effectLst>
                <a:latin typeface="Arial" pitchFamily="34" charset="0"/>
                <a:cs typeface="Arial" pitchFamily="34" charset="0"/>
              </a:rPr>
              <a:t>5</a:t>
            </a:r>
            <a:r>
              <a:rPr lang="es-MX" sz="1600" b="1" i="1" dirty="0" smtClean="0">
                <a:effectLst>
                  <a:outerShdw blurRad="38100" dist="38100" dir="2700000" algn="tl">
                    <a:srgbClr val="000000">
                      <a:alpha val="43137"/>
                    </a:srgbClr>
                  </a:outerShdw>
                </a:effectLst>
                <a:latin typeface="Arial" pitchFamily="34" charset="0"/>
                <a:cs typeface="Arial" pitchFamily="34" charset="0"/>
              </a:rPr>
              <a:t>.- </a:t>
            </a:r>
            <a:r>
              <a:rPr lang="es-MX" sz="1600" b="1" dirty="0" smtClean="0">
                <a:latin typeface="Arial" pitchFamily="34" charset="0"/>
                <a:cs typeface="Arial" pitchFamily="34" charset="0"/>
              </a:rPr>
              <a:t>Se trabajo en la plataforma  de TDB. DIGITAL, se solicito la información  a las diferentes áreas del H. Ayuntamiento de Tlalnepantla de Baz, los Compromisos que la Presidenta ha cumplido, los apoyos sociales y las obras que realizan cada una de estas dependencias, dando como resultado al mes de noviembre del 2016, una actualización del 70% de las áreas que han cumplido con dicho requerimiento.    </a:t>
            </a:r>
          </a:p>
        </p:txBody>
      </p:sp>
      <p:sp>
        <p:nvSpPr>
          <p:cNvPr id="13" name="1 Título"/>
          <p:cNvSpPr txBox="1">
            <a:spLocks/>
          </p:cNvSpPr>
          <p:nvPr/>
        </p:nvSpPr>
        <p:spPr>
          <a:xfrm>
            <a:off x="395536" y="5445224"/>
            <a:ext cx="8496944" cy="6660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dirty="0" smtClean="0"/>
              <a:t>  </a:t>
            </a:r>
            <a:endParaRPr lang="es-MX" sz="2800" dirty="0"/>
          </a:p>
        </p:txBody>
      </p:sp>
      <p:sp>
        <p:nvSpPr>
          <p:cNvPr id="15" name="1 Título"/>
          <p:cNvSpPr txBox="1">
            <a:spLocks/>
          </p:cNvSpPr>
          <p:nvPr/>
        </p:nvSpPr>
        <p:spPr>
          <a:xfrm>
            <a:off x="11576" y="6524962"/>
            <a:ext cx="1752112" cy="33303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1600" dirty="0" smtClean="0"/>
              <a:t> </a:t>
            </a:r>
            <a:r>
              <a:rPr lang="es-MX" sz="1100" i="1" u="sng" dirty="0" smtClean="0"/>
              <a:t>MIGUEL A. SAMANO FORES</a:t>
            </a:r>
            <a:endParaRPr lang="es-MX" sz="2800" i="1" u="sng" dirty="0"/>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370" y="2633044"/>
            <a:ext cx="3290191"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7315" y="2619039"/>
            <a:ext cx="322599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C:\Users\MIGUEL\Desktop\descarga (1).jpg"/>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850282" y="4630644"/>
            <a:ext cx="1468908" cy="1468908"/>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9 Conector recto de flecha"/>
          <p:cNvCxnSpPr/>
          <p:nvPr/>
        </p:nvCxnSpPr>
        <p:spPr>
          <a:xfrm>
            <a:off x="4080680" y="3627151"/>
            <a:ext cx="1008112" cy="14005"/>
          </a:xfrm>
          <a:prstGeom prst="straightConnector1">
            <a:avLst/>
          </a:prstGeom>
          <a:ln w="952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108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IGUEL\Desktop\thumbnail_LOGOTIPO TRANSPARENCIA HORIZONTAL.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211960" y="6372766"/>
            <a:ext cx="1269269" cy="324035"/>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pic>
        <p:nvPicPr>
          <p:cNvPr id="6" name="5 Imagen"/>
          <p:cNvPicPr/>
          <p:nvPr/>
        </p:nvPicPr>
        <p:blipFill>
          <a:blip r:embed="rId4" cstate="print">
            <a:extLst>
              <a:ext uri="{28A0092B-C50C-407E-A947-70E740481C1C}">
                <a14:useLocalDpi xmlns:a14="http://schemas.microsoft.com/office/drawing/2010/main" val="0"/>
              </a:ext>
            </a:extLst>
          </a:blip>
          <a:stretch>
            <a:fillRect/>
          </a:stretch>
        </p:blipFill>
        <p:spPr>
          <a:xfrm>
            <a:off x="1991288" y="6382951"/>
            <a:ext cx="1721273" cy="351473"/>
          </a:xfrm>
          <a:prstGeom prst="rect">
            <a:avLst/>
          </a:prstGeom>
        </p:spPr>
      </p:pic>
      <p:pic>
        <p:nvPicPr>
          <p:cNvPr id="7" name="6 Imagen"/>
          <p:cNvPicPr/>
          <p:nvPr/>
        </p:nvPicPr>
        <p:blipFill>
          <a:blip r:embed="rId5" cstate="print">
            <a:extLst>
              <a:ext uri="{28A0092B-C50C-407E-A947-70E740481C1C}">
                <a14:useLocalDpi xmlns:a14="http://schemas.microsoft.com/office/drawing/2010/main" val="0"/>
              </a:ext>
            </a:extLst>
          </a:blip>
          <a:stretch>
            <a:fillRect/>
          </a:stretch>
        </p:blipFill>
        <p:spPr>
          <a:xfrm>
            <a:off x="6516216" y="6345328"/>
            <a:ext cx="1208193" cy="426720"/>
          </a:xfrm>
          <a:prstGeom prst="rect">
            <a:avLst/>
          </a:prstGeom>
        </p:spPr>
      </p:pic>
      <p:sp>
        <p:nvSpPr>
          <p:cNvPr id="13" name="1 Título"/>
          <p:cNvSpPr txBox="1">
            <a:spLocks/>
          </p:cNvSpPr>
          <p:nvPr/>
        </p:nvSpPr>
        <p:spPr>
          <a:xfrm>
            <a:off x="395536" y="5445224"/>
            <a:ext cx="8496944" cy="6660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dirty="0" smtClean="0"/>
              <a:t>  </a:t>
            </a:r>
            <a:endParaRPr lang="es-MX" sz="2800" dirty="0"/>
          </a:p>
        </p:txBody>
      </p:sp>
      <p:sp>
        <p:nvSpPr>
          <p:cNvPr id="15" name="1 Título"/>
          <p:cNvSpPr txBox="1">
            <a:spLocks/>
          </p:cNvSpPr>
          <p:nvPr/>
        </p:nvSpPr>
        <p:spPr>
          <a:xfrm>
            <a:off x="11576" y="6524962"/>
            <a:ext cx="1752112" cy="33303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1600" dirty="0" smtClean="0"/>
              <a:t> </a:t>
            </a:r>
            <a:r>
              <a:rPr lang="es-MX" sz="1100" i="1" u="sng" dirty="0" smtClean="0"/>
              <a:t>MIGUEL A. SAMANO FORES</a:t>
            </a:r>
            <a:endParaRPr lang="es-MX" sz="2800" i="1" u="sng" dirty="0"/>
          </a:p>
        </p:txBody>
      </p:sp>
      <p:graphicFrame>
        <p:nvGraphicFramePr>
          <p:cNvPr id="2" name="1 Gráfico"/>
          <p:cNvGraphicFramePr/>
          <p:nvPr>
            <p:extLst>
              <p:ext uri="{D42A27DB-BD31-4B8C-83A1-F6EECF244321}">
                <p14:modId xmlns:p14="http://schemas.microsoft.com/office/powerpoint/2010/main" val="3757496551"/>
              </p:ext>
            </p:extLst>
          </p:nvPr>
        </p:nvGraphicFramePr>
        <p:xfrm>
          <a:off x="395536" y="764704"/>
          <a:ext cx="8352928" cy="45365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42391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IGUEL\Desktop\thumbnail_LOGOTIPO TRANSPARENCIA HORIZONTAL.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211960" y="6372766"/>
            <a:ext cx="1269269" cy="324035"/>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pic>
        <p:nvPicPr>
          <p:cNvPr id="6" name="5 Imagen"/>
          <p:cNvPicPr/>
          <p:nvPr/>
        </p:nvPicPr>
        <p:blipFill>
          <a:blip r:embed="rId4" cstate="print">
            <a:extLst>
              <a:ext uri="{28A0092B-C50C-407E-A947-70E740481C1C}">
                <a14:useLocalDpi xmlns:a14="http://schemas.microsoft.com/office/drawing/2010/main" val="0"/>
              </a:ext>
            </a:extLst>
          </a:blip>
          <a:stretch>
            <a:fillRect/>
          </a:stretch>
        </p:blipFill>
        <p:spPr>
          <a:xfrm>
            <a:off x="1991288" y="6382951"/>
            <a:ext cx="1721273" cy="351473"/>
          </a:xfrm>
          <a:prstGeom prst="rect">
            <a:avLst/>
          </a:prstGeom>
        </p:spPr>
      </p:pic>
      <p:pic>
        <p:nvPicPr>
          <p:cNvPr id="7" name="6 Imagen"/>
          <p:cNvPicPr/>
          <p:nvPr/>
        </p:nvPicPr>
        <p:blipFill>
          <a:blip r:embed="rId5" cstate="print">
            <a:extLst>
              <a:ext uri="{28A0092B-C50C-407E-A947-70E740481C1C}">
                <a14:useLocalDpi xmlns:a14="http://schemas.microsoft.com/office/drawing/2010/main" val="0"/>
              </a:ext>
            </a:extLst>
          </a:blip>
          <a:stretch>
            <a:fillRect/>
          </a:stretch>
        </p:blipFill>
        <p:spPr>
          <a:xfrm>
            <a:off x="6516216" y="6345328"/>
            <a:ext cx="1208193" cy="426720"/>
          </a:xfrm>
          <a:prstGeom prst="rect">
            <a:avLst/>
          </a:prstGeom>
        </p:spPr>
      </p:pic>
      <p:sp>
        <p:nvSpPr>
          <p:cNvPr id="13" name="1 Título"/>
          <p:cNvSpPr txBox="1">
            <a:spLocks/>
          </p:cNvSpPr>
          <p:nvPr/>
        </p:nvSpPr>
        <p:spPr>
          <a:xfrm>
            <a:off x="343803" y="5445224"/>
            <a:ext cx="8496944" cy="6660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dirty="0" smtClean="0"/>
              <a:t>  </a:t>
            </a:r>
            <a:endParaRPr lang="es-MX" sz="2800" dirty="0"/>
          </a:p>
        </p:txBody>
      </p:sp>
      <p:sp>
        <p:nvSpPr>
          <p:cNvPr id="15" name="1 Título"/>
          <p:cNvSpPr txBox="1">
            <a:spLocks/>
          </p:cNvSpPr>
          <p:nvPr/>
        </p:nvSpPr>
        <p:spPr>
          <a:xfrm>
            <a:off x="11576" y="6524962"/>
            <a:ext cx="1752112" cy="33303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1600" dirty="0" smtClean="0"/>
              <a:t> </a:t>
            </a:r>
            <a:r>
              <a:rPr lang="es-MX" sz="1100" i="1" u="sng" dirty="0" smtClean="0"/>
              <a:t>MIGUEL A. SAMANO FORES</a:t>
            </a:r>
            <a:endParaRPr lang="es-MX" sz="2800" i="1" u="sng" dirty="0"/>
          </a:p>
        </p:txBody>
      </p:sp>
      <p:graphicFrame>
        <p:nvGraphicFramePr>
          <p:cNvPr id="5" name="4 Tabla"/>
          <p:cNvGraphicFramePr>
            <a:graphicFrameLocks noGrp="1"/>
          </p:cNvGraphicFramePr>
          <p:nvPr>
            <p:extLst>
              <p:ext uri="{D42A27DB-BD31-4B8C-83A1-F6EECF244321}">
                <p14:modId xmlns:p14="http://schemas.microsoft.com/office/powerpoint/2010/main" val="1672631130"/>
              </p:ext>
            </p:extLst>
          </p:nvPr>
        </p:nvGraphicFramePr>
        <p:xfrm>
          <a:off x="353631" y="908720"/>
          <a:ext cx="8034793" cy="5112568"/>
        </p:xfrm>
        <a:graphic>
          <a:graphicData uri="http://schemas.openxmlformats.org/drawingml/2006/table">
            <a:tbl>
              <a:tblPr firstRow="1" bandRow="1">
                <a:tableStyleId>{5C22544A-7EE6-4342-B048-85BDC9FD1C3A}</a:tableStyleId>
              </a:tblPr>
              <a:tblGrid>
                <a:gridCol w="3858329"/>
                <a:gridCol w="1368152"/>
                <a:gridCol w="1512168"/>
                <a:gridCol w="1296144"/>
              </a:tblGrid>
              <a:tr h="297542">
                <a:tc>
                  <a:txBody>
                    <a:bodyPr/>
                    <a:lstStyle/>
                    <a:p>
                      <a:pPr algn="ctr"/>
                      <a:r>
                        <a:rPr lang="es-MX" dirty="0" smtClean="0"/>
                        <a:t>DEPENDENCIA</a:t>
                      </a:r>
                      <a:endParaRPr lang="es-MX" dirty="0"/>
                    </a:p>
                  </a:txBody>
                  <a:tcPr/>
                </a:tc>
                <a:tc>
                  <a:txBody>
                    <a:bodyPr/>
                    <a:lstStyle/>
                    <a:p>
                      <a:pPr algn="ctr"/>
                      <a:r>
                        <a:rPr lang="es-MX" dirty="0" smtClean="0"/>
                        <a:t>MALO</a:t>
                      </a:r>
                      <a:endParaRPr lang="es-MX" dirty="0"/>
                    </a:p>
                  </a:txBody>
                  <a:tcPr/>
                </a:tc>
                <a:tc>
                  <a:txBody>
                    <a:bodyPr/>
                    <a:lstStyle/>
                    <a:p>
                      <a:pPr algn="ctr"/>
                      <a:r>
                        <a:rPr lang="es-MX" dirty="0" smtClean="0"/>
                        <a:t>REGULAR</a:t>
                      </a:r>
                      <a:r>
                        <a:rPr lang="es-MX" baseline="0" dirty="0" smtClean="0"/>
                        <a:t> </a:t>
                      </a:r>
                      <a:endParaRPr lang="es-MX" dirty="0"/>
                    </a:p>
                  </a:txBody>
                  <a:tcPr/>
                </a:tc>
                <a:tc>
                  <a:txBody>
                    <a:bodyPr/>
                    <a:lstStyle/>
                    <a:p>
                      <a:pPr algn="ctr"/>
                      <a:r>
                        <a:rPr lang="es-MX" dirty="0" smtClean="0"/>
                        <a:t>BUENO</a:t>
                      </a:r>
                      <a:endParaRPr lang="es-MX" dirty="0"/>
                    </a:p>
                  </a:txBody>
                  <a:tcPr/>
                </a:tc>
              </a:tr>
              <a:tr h="570344">
                <a:tc>
                  <a:txBody>
                    <a:bodyPr/>
                    <a:lstStyle/>
                    <a:p>
                      <a:endParaRPr lang="es-MX" dirty="0" smtClean="0"/>
                    </a:p>
                    <a:p>
                      <a:r>
                        <a:rPr lang="es-MX" dirty="0" smtClean="0"/>
                        <a:t>SEC. AYUNATAMIENTO</a:t>
                      </a:r>
                      <a:endParaRPr lang="es-MX" dirty="0"/>
                    </a:p>
                  </a:txBody>
                  <a:tcPr/>
                </a:tc>
                <a:tc>
                  <a:txBody>
                    <a:bodyPr/>
                    <a:lstStyle/>
                    <a:p>
                      <a:endParaRPr lang="es-MX"/>
                    </a:p>
                  </a:txBody>
                  <a:tcPr/>
                </a:tc>
                <a:tc>
                  <a:txBody>
                    <a:bodyPr/>
                    <a:lstStyle/>
                    <a:p>
                      <a:endParaRPr lang="es-MX" dirty="0"/>
                    </a:p>
                  </a:txBody>
                  <a:tcPr/>
                </a:tc>
                <a:tc>
                  <a:txBody>
                    <a:bodyPr/>
                    <a:lstStyle/>
                    <a:p>
                      <a:endParaRPr lang="es-MX" dirty="0"/>
                    </a:p>
                  </a:txBody>
                  <a:tcPr/>
                </a:tc>
              </a:tr>
              <a:tr h="504056">
                <a:tc>
                  <a:txBody>
                    <a:bodyPr/>
                    <a:lstStyle/>
                    <a:p>
                      <a:endParaRPr lang="es-MX" dirty="0" smtClean="0"/>
                    </a:p>
                    <a:p>
                      <a:r>
                        <a:rPr lang="es-MX" dirty="0" smtClean="0"/>
                        <a:t>TESORERIA</a:t>
                      </a:r>
                      <a:endParaRPr lang="es-MX" dirty="0"/>
                    </a:p>
                  </a:txBody>
                  <a:tcPr/>
                </a:tc>
                <a:tc>
                  <a:txBody>
                    <a:bodyPr/>
                    <a:lstStyle/>
                    <a:p>
                      <a:endParaRPr lang="es-MX"/>
                    </a:p>
                  </a:txBody>
                  <a:tcPr/>
                </a:tc>
                <a:tc>
                  <a:txBody>
                    <a:bodyPr/>
                    <a:lstStyle/>
                    <a:p>
                      <a:endParaRPr lang="es-MX"/>
                    </a:p>
                  </a:txBody>
                  <a:tcPr/>
                </a:tc>
                <a:tc>
                  <a:txBody>
                    <a:bodyPr/>
                    <a:lstStyle/>
                    <a:p>
                      <a:endParaRPr lang="es-MX"/>
                    </a:p>
                  </a:txBody>
                  <a:tcPr/>
                </a:tc>
              </a:tr>
              <a:tr h="730344">
                <a:tc>
                  <a:txBody>
                    <a:bodyPr/>
                    <a:lstStyle/>
                    <a:p>
                      <a:endParaRPr lang="es-MX" dirty="0" smtClean="0"/>
                    </a:p>
                    <a:p>
                      <a:r>
                        <a:rPr lang="es-MX" dirty="0" smtClean="0"/>
                        <a:t>DESARROLLO ECONOMICO</a:t>
                      </a:r>
                      <a:endParaRPr lang="es-MX" dirty="0"/>
                    </a:p>
                  </a:txBody>
                  <a:tcPr/>
                </a:tc>
                <a:tc>
                  <a:txBody>
                    <a:bodyPr/>
                    <a:lstStyle/>
                    <a:p>
                      <a:endParaRPr lang="es-MX" dirty="0"/>
                    </a:p>
                  </a:txBody>
                  <a:tcPr/>
                </a:tc>
                <a:tc>
                  <a:txBody>
                    <a:bodyPr/>
                    <a:lstStyle/>
                    <a:p>
                      <a:endParaRPr lang="es-MX" dirty="0"/>
                    </a:p>
                  </a:txBody>
                  <a:tcPr/>
                </a:tc>
                <a:tc>
                  <a:txBody>
                    <a:bodyPr/>
                    <a:lstStyle/>
                    <a:p>
                      <a:endParaRPr lang="es-MX"/>
                    </a:p>
                  </a:txBody>
                  <a:tcPr/>
                </a:tc>
              </a:tr>
              <a:tr h="297542">
                <a:tc>
                  <a:txBody>
                    <a:bodyPr/>
                    <a:lstStyle/>
                    <a:p>
                      <a:endParaRPr lang="es-MX" dirty="0" smtClean="0"/>
                    </a:p>
                    <a:p>
                      <a:r>
                        <a:rPr lang="es-MX" dirty="0" smtClean="0"/>
                        <a:t>DESARROLLO SOCIAL</a:t>
                      </a:r>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r>
              <a:tr h="728072">
                <a:tc>
                  <a:txBody>
                    <a:bodyPr/>
                    <a:lstStyle/>
                    <a:p>
                      <a:endParaRPr lang="es-MX" dirty="0" smtClean="0"/>
                    </a:p>
                    <a:p>
                      <a:r>
                        <a:rPr lang="es-MX" dirty="0" smtClean="0"/>
                        <a:t>DESARROLLO URBANO</a:t>
                      </a:r>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r>
              <a:tr h="297542">
                <a:tc>
                  <a:txBody>
                    <a:bodyPr/>
                    <a:lstStyle/>
                    <a:p>
                      <a:endParaRPr lang="es-MX" dirty="0" smtClean="0"/>
                    </a:p>
                    <a:p>
                      <a:r>
                        <a:rPr lang="es-MX" dirty="0" smtClean="0"/>
                        <a:t>OBRAS PÚBLICAS</a:t>
                      </a:r>
                      <a:endParaRPr lang="es-MX" dirty="0"/>
                    </a:p>
                  </a:txBody>
                  <a:tcPr/>
                </a:tc>
                <a:tc>
                  <a:txBody>
                    <a:bodyPr/>
                    <a:lstStyle/>
                    <a:p>
                      <a:endParaRPr lang="es-MX" dirty="0"/>
                    </a:p>
                  </a:txBody>
                  <a:tcPr/>
                </a:tc>
                <a:tc>
                  <a:txBody>
                    <a:bodyPr/>
                    <a:lstStyle/>
                    <a:p>
                      <a:endParaRPr lang="es-MX"/>
                    </a:p>
                  </a:txBody>
                  <a:tcPr/>
                </a:tc>
                <a:tc>
                  <a:txBody>
                    <a:bodyPr/>
                    <a:lstStyle/>
                    <a:p>
                      <a:endParaRPr lang="es-MX" dirty="0"/>
                    </a:p>
                  </a:txBody>
                  <a:tcPr/>
                </a:tc>
              </a:tr>
              <a:tr h="728072">
                <a:tc>
                  <a:txBody>
                    <a:bodyPr/>
                    <a:lstStyle/>
                    <a:p>
                      <a:endParaRPr lang="es-MX" dirty="0" smtClean="0"/>
                    </a:p>
                    <a:p>
                      <a:r>
                        <a:rPr lang="es-MX" dirty="0" smtClean="0"/>
                        <a:t>MOVILIDAD</a:t>
                      </a:r>
                      <a:endParaRPr lang="es-MX" dirty="0"/>
                    </a:p>
                  </a:txBody>
                  <a:tcPr/>
                </a:tc>
                <a:tc>
                  <a:txBody>
                    <a:bodyPr/>
                    <a:lstStyle/>
                    <a:p>
                      <a:endParaRPr lang="es-MX" dirty="0"/>
                    </a:p>
                  </a:txBody>
                  <a:tcPr/>
                </a:tc>
                <a:tc>
                  <a:txBody>
                    <a:bodyPr/>
                    <a:lstStyle/>
                    <a:p>
                      <a:endParaRPr lang="es-MX"/>
                    </a:p>
                  </a:txBody>
                  <a:tcPr/>
                </a:tc>
                <a:tc>
                  <a:txBody>
                    <a:bodyPr/>
                    <a:lstStyle/>
                    <a:p>
                      <a:endParaRPr lang="es-MX" dirty="0"/>
                    </a:p>
                  </a:txBody>
                  <a:tcPr/>
                </a:tc>
              </a:tr>
            </a:tbl>
          </a:graphicData>
        </a:graphic>
      </p:graphicFrame>
      <p:sp>
        <p:nvSpPr>
          <p:cNvPr id="12" name="1 Título"/>
          <p:cNvSpPr txBox="1">
            <a:spLocks/>
          </p:cNvSpPr>
          <p:nvPr/>
        </p:nvSpPr>
        <p:spPr>
          <a:xfrm>
            <a:off x="1259631" y="332656"/>
            <a:ext cx="6464777" cy="47705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1600" dirty="0" smtClean="0"/>
              <a:t> </a:t>
            </a:r>
            <a:r>
              <a:rPr lang="es-MX" sz="2400" i="1" u="sng" dirty="0" smtClean="0"/>
              <a:t>DESEMPEÑO DE LAS DEPENDENCIA EN TDB. DIGITAL</a:t>
            </a:r>
            <a:endParaRPr lang="es-MX" sz="2400" i="1" u="sng" dirty="0"/>
          </a:p>
        </p:txBody>
      </p:sp>
      <p:pic>
        <p:nvPicPr>
          <p:cNvPr id="1027" name="Picture 3" descr="C:\Users\MIGUEL\Desktop\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1372" y="1320769"/>
            <a:ext cx="576064" cy="5664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GUEL\Desktop\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2275" y="1988840"/>
            <a:ext cx="566737" cy="5619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MIGUEL\Desktop\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4955" y="3356992"/>
            <a:ext cx="576064" cy="56646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IGUEL\Desktop\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41039" y="2644180"/>
            <a:ext cx="566738" cy="5715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MIGUEL\Desktop\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7024" y="4005064"/>
            <a:ext cx="566737" cy="5619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MIGUEL\Desktop\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5825" y="4725144"/>
            <a:ext cx="566737" cy="5619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C:\Users\MIGUEL\Desktop\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1228" y="5388569"/>
            <a:ext cx="566738"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730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IGUEL\Desktop\thumbnail_LOGOTIPO TRANSPARENCIA HORIZONTAL.jpg"/>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211960" y="6372766"/>
            <a:ext cx="1269269" cy="324035"/>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pic>
        <p:nvPicPr>
          <p:cNvPr id="6" name="5 Imagen"/>
          <p:cNvPicPr/>
          <p:nvPr/>
        </p:nvPicPr>
        <p:blipFill>
          <a:blip r:embed="rId4" cstate="print">
            <a:extLst>
              <a:ext uri="{28A0092B-C50C-407E-A947-70E740481C1C}">
                <a14:useLocalDpi xmlns:a14="http://schemas.microsoft.com/office/drawing/2010/main" val="0"/>
              </a:ext>
            </a:extLst>
          </a:blip>
          <a:stretch>
            <a:fillRect/>
          </a:stretch>
        </p:blipFill>
        <p:spPr>
          <a:xfrm>
            <a:off x="1991288" y="6382951"/>
            <a:ext cx="1721273" cy="351473"/>
          </a:xfrm>
          <a:prstGeom prst="rect">
            <a:avLst/>
          </a:prstGeom>
        </p:spPr>
      </p:pic>
      <p:pic>
        <p:nvPicPr>
          <p:cNvPr id="7" name="6 Imagen"/>
          <p:cNvPicPr/>
          <p:nvPr/>
        </p:nvPicPr>
        <p:blipFill>
          <a:blip r:embed="rId5" cstate="print">
            <a:extLst>
              <a:ext uri="{28A0092B-C50C-407E-A947-70E740481C1C}">
                <a14:useLocalDpi xmlns:a14="http://schemas.microsoft.com/office/drawing/2010/main" val="0"/>
              </a:ext>
            </a:extLst>
          </a:blip>
          <a:stretch>
            <a:fillRect/>
          </a:stretch>
        </p:blipFill>
        <p:spPr>
          <a:xfrm>
            <a:off x="6516216" y="6345328"/>
            <a:ext cx="1208193" cy="426720"/>
          </a:xfrm>
          <a:prstGeom prst="rect">
            <a:avLst/>
          </a:prstGeom>
        </p:spPr>
      </p:pic>
      <p:sp>
        <p:nvSpPr>
          <p:cNvPr id="13" name="1 Título"/>
          <p:cNvSpPr txBox="1">
            <a:spLocks/>
          </p:cNvSpPr>
          <p:nvPr/>
        </p:nvSpPr>
        <p:spPr>
          <a:xfrm>
            <a:off x="343803" y="5445224"/>
            <a:ext cx="8496944" cy="6660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800" dirty="0" smtClean="0"/>
              <a:t>  </a:t>
            </a:r>
            <a:endParaRPr lang="es-MX" sz="2800" dirty="0"/>
          </a:p>
        </p:txBody>
      </p:sp>
      <p:sp>
        <p:nvSpPr>
          <p:cNvPr id="15" name="1 Título"/>
          <p:cNvSpPr txBox="1">
            <a:spLocks/>
          </p:cNvSpPr>
          <p:nvPr/>
        </p:nvSpPr>
        <p:spPr>
          <a:xfrm>
            <a:off x="11576" y="6524962"/>
            <a:ext cx="1752112" cy="333038"/>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1600" dirty="0" smtClean="0"/>
              <a:t> </a:t>
            </a:r>
            <a:r>
              <a:rPr lang="es-MX" sz="1100" i="1" u="sng" dirty="0" smtClean="0"/>
              <a:t>MIGUEL A. SAMANO FORES</a:t>
            </a:r>
            <a:endParaRPr lang="es-MX" sz="2800" i="1" u="sng" dirty="0"/>
          </a:p>
        </p:txBody>
      </p:sp>
      <p:graphicFrame>
        <p:nvGraphicFramePr>
          <p:cNvPr id="5" name="4 Tabla"/>
          <p:cNvGraphicFramePr>
            <a:graphicFrameLocks noGrp="1"/>
          </p:cNvGraphicFramePr>
          <p:nvPr>
            <p:extLst>
              <p:ext uri="{D42A27DB-BD31-4B8C-83A1-F6EECF244321}">
                <p14:modId xmlns:p14="http://schemas.microsoft.com/office/powerpoint/2010/main" val="451060531"/>
              </p:ext>
            </p:extLst>
          </p:nvPr>
        </p:nvGraphicFramePr>
        <p:xfrm>
          <a:off x="353631" y="908720"/>
          <a:ext cx="8034793" cy="5112568"/>
        </p:xfrm>
        <a:graphic>
          <a:graphicData uri="http://schemas.openxmlformats.org/drawingml/2006/table">
            <a:tbl>
              <a:tblPr firstRow="1" bandRow="1">
                <a:tableStyleId>{5C22544A-7EE6-4342-B048-85BDC9FD1C3A}</a:tableStyleId>
              </a:tblPr>
              <a:tblGrid>
                <a:gridCol w="3858329"/>
                <a:gridCol w="1368152"/>
                <a:gridCol w="1512168"/>
                <a:gridCol w="1296144"/>
              </a:tblGrid>
              <a:tr h="297542">
                <a:tc>
                  <a:txBody>
                    <a:bodyPr/>
                    <a:lstStyle/>
                    <a:p>
                      <a:pPr algn="ctr"/>
                      <a:r>
                        <a:rPr lang="es-MX" dirty="0" smtClean="0"/>
                        <a:t>DEPENDENCIA</a:t>
                      </a:r>
                      <a:endParaRPr lang="es-MX" dirty="0"/>
                    </a:p>
                  </a:txBody>
                  <a:tcPr/>
                </a:tc>
                <a:tc>
                  <a:txBody>
                    <a:bodyPr/>
                    <a:lstStyle/>
                    <a:p>
                      <a:pPr algn="ctr"/>
                      <a:r>
                        <a:rPr lang="es-MX" dirty="0" smtClean="0"/>
                        <a:t>MALO</a:t>
                      </a:r>
                      <a:endParaRPr lang="es-MX" dirty="0"/>
                    </a:p>
                  </a:txBody>
                  <a:tcPr/>
                </a:tc>
                <a:tc>
                  <a:txBody>
                    <a:bodyPr/>
                    <a:lstStyle/>
                    <a:p>
                      <a:pPr algn="ctr"/>
                      <a:r>
                        <a:rPr lang="es-MX" dirty="0" smtClean="0"/>
                        <a:t>REGULAR</a:t>
                      </a:r>
                      <a:r>
                        <a:rPr lang="es-MX" baseline="0" dirty="0" smtClean="0"/>
                        <a:t> </a:t>
                      </a:r>
                      <a:endParaRPr lang="es-MX" dirty="0"/>
                    </a:p>
                  </a:txBody>
                  <a:tcPr/>
                </a:tc>
                <a:tc>
                  <a:txBody>
                    <a:bodyPr/>
                    <a:lstStyle/>
                    <a:p>
                      <a:pPr algn="ctr"/>
                      <a:r>
                        <a:rPr lang="es-MX" dirty="0" smtClean="0"/>
                        <a:t>BUENO</a:t>
                      </a:r>
                      <a:endParaRPr lang="es-MX" dirty="0"/>
                    </a:p>
                  </a:txBody>
                  <a:tcPr/>
                </a:tc>
              </a:tr>
              <a:tr h="714360">
                <a:tc>
                  <a:txBody>
                    <a:bodyPr/>
                    <a:lstStyle/>
                    <a:p>
                      <a:endParaRPr lang="es-MX" dirty="0" smtClean="0"/>
                    </a:p>
                    <a:p>
                      <a:r>
                        <a:rPr lang="es-MX" dirty="0" smtClean="0"/>
                        <a:t>SEG.</a:t>
                      </a:r>
                      <a:r>
                        <a:rPr lang="es-MX" baseline="0" dirty="0" smtClean="0"/>
                        <a:t> PÚBLICA</a:t>
                      </a:r>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r>
              <a:tr h="504056">
                <a:tc>
                  <a:txBody>
                    <a:bodyPr/>
                    <a:lstStyle/>
                    <a:p>
                      <a:endParaRPr lang="es-MX" dirty="0" smtClean="0"/>
                    </a:p>
                    <a:p>
                      <a:r>
                        <a:rPr lang="es-MX" dirty="0" smtClean="0"/>
                        <a:t>ADMINISTRACIÓN</a:t>
                      </a:r>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r>
              <a:tr h="576064">
                <a:tc>
                  <a:txBody>
                    <a:bodyPr/>
                    <a:lstStyle/>
                    <a:p>
                      <a:endParaRPr lang="es-MX" dirty="0" smtClean="0"/>
                    </a:p>
                    <a:p>
                      <a:r>
                        <a:rPr lang="es-MX" dirty="0" smtClean="0"/>
                        <a:t>CULTURA FISICA Y DEPORTE</a:t>
                      </a:r>
                      <a:endParaRPr lang="es-MX" dirty="0"/>
                    </a:p>
                  </a:txBody>
                  <a:tcPr/>
                </a:tc>
                <a:tc>
                  <a:txBody>
                    <a:bodyPr/>
                    <a:lstStyle/>
                    <a:p>
                      <a:endParaRPr lang="es-MX" dirty="0"/>
                    </a:p>
                  </a:txBody>
                  <a:tcPr/>
                </a:tc>
                <a:tc>
                  <a:txBody>
                    <a:bodyPr/>
                    <a:lstStyle/>
                    <a:p>
                      <a:endParaRPr lang="es-MX" dirty="0"/>
                    </a:p>
                  </a:txBody>
                  <a:tcPr/>
                </a:tc>
                <a:tc>
                  <a:txBody>
                    <a:bodyPr/>
                    <a:lstStyle/>
                    <a:p>
                      <a:endParaRPr lang="es-MX"/>
                    </a:p>
                  </a:txBody>
                  <a:tcPr/>
                </a:tc>
              </a:tr>
              <a:tr h="736064">
                <a:tc>
                  <a:txBody>
                    <a:bodyPr/>
                    <a:lstStyle/>
                    <a:p>
                      <a:endParaRPr lang="es-MX" dirty="0" smtClean="0"/>
                    </a:p>
                    <a:p>
                      <a:r>
                        <a:rPr lang="es-MX" dirty="0" smtClean="0"/>
                        <a:t>INSTITUTO</a:t>
                      </a:r>
                      <a:r>
                        <a:rPr lang="es-MX" baseline="0" dirty="0" smtClean="0"/>
                        <a:t> DE LA JUVENTUD</a:t>
                      </a:r>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r>
              <a:tr h="297542">
                <a:tc>
                  <a:txBody>
                    <a:bodyPr/>
                    <a:lstStyle/>
                    <a:p>
                      <a:endParaRPr lang="es-MX" dirty="0" smtClean="0"/>
                    </a:p>
                    <a:p>
                      <a:r>
                        <a:rPr lang="es-MX" dirty="0" smtClean="0"/>
                        <a:t>CULTURA</a:t>
                      </a:r>
                      <a:r>
                        <a:rPr lang="es-MX" baseline="0" dirty="0" smtClean="0"/>
                        <a:t> Y LAS ARTES</a:t>
                      </a:r>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r>
              <a:tr h="297542">
                <a:tc>
                  <a:txBody>
                    <a:bodyPr/>
                    <a:lstStyle/>
                    <a:p>
                      <a:endParaRPr lang="es-MX" dirty="0" smtClean="0"/>
                    </a:p>
                    <a:p>
                      <a:r>
                        <a:rPr lang="es-MX" dirty="0" smtClean="0"/>
                        <a:t>INSTITUTO</a:t>
                      </a:r>
                      <a:r>
                        <a:rPr lang="es-MX" baseline="0" dirty="0" smtClean="0"/>
                        <a:t> DE LAS MUJERES</a:t>
                      </a:r>
                      <a:endParaRPr lang="es-MX" dirty="0"/>
                    </a:p>
                  </a:txBody>
                  <a:tcPr/>
                </a:tc>
                <a:tc>
                  <a:txBody>
                    <a:bodyPr/>
                    <a:lstStyle/>
                    <a:p>
                      <a:endParaRPr lang="es-MX" dirty="0"/>
                    </a:p>
                  </a:txBody>
                  <a:tcPr/>
                </a:tc>
                <a:tc>
                  <a:txBody>
                    <a:bodyPr/>
                    <a:lstStyle/>
                    <a:p>
                      <a:endParaRPr lang="es-MX" dirty="0"/>
                    </a:p>
                  </a:txBody>
                  <a:tcPr/>
                </a:tc>
                <a:tc>
                  <a:txBody>
                    <a:bodyPr/>
                    <a:lstStyle/>
                    <a:p>
                      <a:endParaRPr lang="es-MX" dirty="0"/>
                    </a:p>
                  </a:txBody>
                  <a:tcPr/>
                </a:tc>
              </a:tr>
              <a:tr h="736064">
                <a:tc>
                  <a:txBody>
                    <a:bodyPr/>
                    <a:lstStyle/>
                    <a:p>
                      <a:endParaRPr lang="es-MX" dirty="0" smtClean="0"/>
                    </a:p>
                    <a:p>
                      <a:r>
                        <a:rPr lang="es-MX" dirty="0" smtClean="0"/>
                        <a:t>INSTITUTO</a:t>
                      </a:r>
                      <a:r>
                        <a:rPr lang="es-MX" baseline="0" dirty="0" smtClean="0"/>
                        <a:t> DE LA EDUCACIÓN</a:t>
                      </a:r>
                      <a:endParaRPr lang="es-MX" dirty="0"/>
                    </a:p>
                  </a:txBody>
                  <a:tcPr/>
                </a:tc>
                <a:tc>
                  <a:txBody>
                    <a:bodyPr/>
                    <a:lstStyle/>
                    <a:p>
                      <a:endParaRPr lang="es-MX" dirty="0"/>
                    </a:p>
                  </a:txBody>
                  <a:tcPr/>
                </a:tc>
                <a:tc>
                  <a:txBody>
                    <a:bodyPr/>
                    <a:lstStyle/>
                    <a:p>
                      <a:endParaRPr lang="es-MX"/>
                    </a:p>
                  </a:txBody>
                  <a:tcPr/>
                </a:tc>
                <a:tc>
                  <a:txBody>
                    <a:bodyPr/>
                    <a:lstStyle/>
                    <a:p>
                      <a:endParaRPr lang="es-MX" dirty="0"/>
                    </a:p>
                  </a:txBody>
                  <a:tcPr/>
                </a:tc>
              </a:tr>
            </a:tbl>
          </a:graphicData>
        </a:graphic>
      </p:graphicFrame>
      <p:pic>
        <p:nvPicPr>
          <p:cNvPr id="9" name="Picture 5" descr="C:\Users\MIGUEL\Desktop\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1040" y="1315907"/>
            <a:ext cx="566738"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MIGUEL\Desktop\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1040" y="2060848"/>
            <a:ext cx="566738" cy="571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MIGUEL\Desktop\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4955" y="2696858"/>
            <a:ext cx="576064" cy="5664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MIGUEL\Desktop\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2348" y="3355782"/>
            <a:ext cx="566738" cy="571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MIGUEL\Desktop\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7753" y="4077072"/>
            <a:ext cx="576064" cy="5664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MIGUEL\Desktop\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2348" y="4685543"/>
            <a:ext cx="566738" cy="5715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C:\Users\MIGUEL\Desktop\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2348" y="5393189"/>
            <a:ext cx="566738"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0232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TotalTime>
  <Words>686</Words>
  <Application>Microsoft Office PowerPoint</Application>
  <PresentationFormat>Presentación en pantalla (4:3)</PresentationFormat>
  <Paragraphs>121</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NewsPrint</vt:lpstr>
      <vt:lpstr>INFORME DE ACTIVIDADES</vt:lpstr>
      <vt:lpstr> INFORME DE ACTIVIDADES DE LA UNIDAD DE TRANSPARENCIA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Vista maestra de documentos</dc:title>
  <dc:creator>MIGUEL</dc:creator>
  <cp:lastModifiedBy>SUSANA PÉREZ BAUTIST</cp:lastModifiedBy>
  <cp:revision>49</cp:revision>
  <dcterms:created xsi:type="dcterms:W3CDTF">2016-09-02T20:20:10Z</dcterms:created>
  <dcterms:modified xsi:type="dcterms:W3CDTF">2017-09-18T20:17:49Z</dcterms:modified>
</cp:coreProperties>
</file>