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297" r:id="rId2"/>
    <p:sldId id="298" r:id="rId3"/>
    <p:sldId id="299" r:id="rId4"/>
    <p:sldId id="270" r:id="rId5"/>
    <p:sldId id="280" r:id="rId6"/>
    <p:sldId id="266" r:id="rId7"/>
    <p:sldId id="267" r:id="rId8"/>
    <p:sldId id="268" r:id="rId9"/>
    <p:sldId id="269" r:id="rId10"/>
    <p:sldId id="272" r:id="rId11"/>
    <p:sldId id="273" r:id="rId12"/>
    <p:sldId id="278" r:id="rId13"/>
    <p:sldId id="300" r:id="rId14"/>
    <p:sldId id="301" r:id="rId15"/>
    <p:sldId id="302" r:id="rId16"/>
    <p:sldId id="303" r:id="rId17"/>
    <p:sldId id="304" r:id="rId18"/>
    <p:sldId id="305" r:id="rId19"/>
    <p:sldId id="290" r:id="rId20"/>
    <p:sldId id="271" r:id="rId21"/>
    <p:sldId id="275" r:id="rId2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0066"/>
    <a:srgbClr val="0EF2F8"/>
    <a:srgbClr val="FC6CB7"/>
    <a:srgbClr val="FB3FA1"/>
    <a:srgbClr val="ED057F"/>
    <a:srgbClr val="FA1A8F"/>
    <a:srgbClr val="CC99FF"/>
    <a:srgbClr val="6B57F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12" autoAdjust="0"/>
    <p:restoredTop sz="95196" autoAdjust="0"/>
  </p:normalViewPr>
  <p:slideViewPr>
    <p:cSldViewPr>
      <p:cViewPr>
        <p:scale>
          <a:sx n="75" d="100"/>
          <a:sy n="75" d="100"/>
        </p:scale>
        <p:origin x="-144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a\Desktop\TRANSPARENCIA%20PROACTIVA\SAIMEX%20TRANSPARENCIA%20PROACTIV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a\Desktop\TRANSPARENCIA%20PROACTIVA\SAIMEX%20TRANSPARENCIA%20PROACTIV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a\Desktop\TRANSPARENCIA%20PROACTIVA\SAIMEX%20TRANSPARENCIA%20PROACTIV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a\Desktop\TRANSPARENCIA%20PROACTIVA\SAIMEX%20TRANSPARENCIA%20PROACTIV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a\Desktop\TRANSPARENCIA%20PROACTIVA\SAIMEX%20TRANSPARENCIA%20PROACTIV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a\Desktop\TRANSPARENCIA%20PROACTIVA\SAIMEX%20TRANSPARENCIA%20PROACTIV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title>
      <c:tx>
        <c:rich>
          <a:bodyPr/>
          <a:lstStyle/>
          <a:p>
            <a:pPr algn="ctr" rtl="0">
              <a:defRPr lang="en-US" sz="2400" b="1" i="0" u="none" strike="noStrike" kern="1200" cap="all" baseline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400" b="1" i="0" u="none" strike="noStrike" kern="1200" cap="all" baseline="0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CONSULTAS MENSUALES </a:t>
            </a:r>
            <a:r>
              <a:rPr lang="en-US" sz="2400" b="1" i="0" u="none" strike="noStrike" kern="1200" cap="all" baseline="0" dirty="0" smtClean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de 2012 a </a:t>
            </a:r>
            <a:r>
              <a:rPr lang="en-US" sz="2400" b="1" i="0" u="none" strike="noStrike" kern="1200" cap="all" baseline="0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2017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363151757454607E-2"/>
          <c:y val="0.16302250499773793"/>
          <c:w val="0.91117441279360323"/>
          <c:h val="0.61342020382656037"/>
        </c:manualLayout>
      </c:layout>
      <c:bar3DChart>
        <c:barDir val="col"/>
        <c:grouping val="clustered"/>
        <c:varyColors val="0"/>
        <c:ser>
          <c:idx val="0"/>
          <c:order val="0"/>
          <c:tx>
            <c:v>CONSULTAS MENSUALES 2012 - 2015</c:v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'GRAFICAS GLOBALES 2012-2016'!$A$2:$A$14</c:f>
              <c:strCache>
                <c:ptCount val="1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  <c:pt idx="12">
                  <c:v>TOTAL</c:v>
                </c:pt>
              </c:strCache>
            </c:strRef>
          </c:cat>
          <c:val>
            <c:numRef>
              <c:f>'GRAFICAS GLOBALES 2012-2016'!$B$2:$B$14</c:f>
              <c:numCache>
                <c:formatCode>Estándar</c:formatCode>
                <c:ptCount val="13"/>
                <c:pt idx="0">
                  <c:v>13</c:v>
                </c:pt>
                <c:pt idx="1">
                  <c:v>5</c:v>
                </c:pt>
                <c:pt idx="2">
                  <c:v>12</c:v>
                </c:pt>
                <c:pt idx="3">
                  <c:v>10</c:v>
                </c:pt>
                <c:pt idx="4">
                  <c:v>20</c:v>
                </c:pt>
                <c:pt idx="5">
                  <c:v>10</c:v>
                </c:pt>
                <c:pt idx="6">
                  <c:v>10</c:v>
                </c:pt>
                <c:pt idx="7">
                  <c:v>17</c:v>
                </c:pt>
                <c:pt idx="8">
                  <c:v>14</c:v>
                </c:pt>
                <c:pt idx="9">
                  <c:v>13</c:v>
                </c:pt>
                <c:pt idx="10">
                  <c:v>2</c:v>
                </c:pt>
                <c:pt idx="11">
                  <c:v>6</c:v>
                </c:pt>
                <c:pt idx="12">
                  <c:v>132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4918016"/>
        <c:axId val="314919552"/>
        <c:axId val="0"/>
      </c:bar3DChart>
      <c:catAx>
        <c:axId val="3149180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s-MX"/>
          </a:p>
        </c:txPr>
        <c:crossAx val="314919552"/>
        <c:crosses val="autoZero"/>
        <c:auto val="1"/>
        <c:lblAlgn val="ctr"/>
        <c:lblOffset val="100"/>
        <c:noMultiLvlLbl val="0"/>
      </c:catAx>
      <c:valAx>
        <c:axId val="314919552"/>
        <c:scaling>
          <c:orientation val="minMax"/>
        </c:scaling>
        <c:delete val="0"/>
        <c:axPos val="l"/>
        <c:majorGridlines/>
        <c:numFmt formatCode="Estándar" sourceLinked="1"/>
        <c:majorTickMark val="out"/>
        <c:minorTickMark val="none"/>
        <c:tickLblPos val="nextTo"/>
        <c:crossAx val="314918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title>
      <c:tx>
        <c:rich>
          <a:bodyPr/>
          <a:lstStyle/>
          <a:p>
            <a:pPr algn="ctr" rtl="0">
              <a:defRPr lang="en-US" sz="2400" b="1" i="0" u="none" strike="noStrike" kern="1200" cap="all" baseline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400" b="1" i="0" u="none" strike="noStrike" kern="1200" cap="all" baseline="0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CONSULTAS POR ENTIDAD FEDERATIVA </a:t>
            </a:r>
          </a:p>
          <a:p>
            <a:pPr algn="ctr" rtl="0">
              <a:defRPr lang="en-US" sz="2400" b="1" i="0" u="none" strike="noStrike" kern="1200" cap="all" baseline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400" b="1" i="0" u="none" strike="noStrike" kern="1200" cap="all" baseline="0" dirty="0" smtClean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De 2012 a 2017</a:t>
            </a:r>
            <a:endParaRPr lang="en-US" sz="2400" b="1" i="0" u="none" strike="noStrike" kern="1200" cap="all" baseline="0" dirty="0">
              <a:ln w="0"/>
              <a:solidFill>
                <a:srgbClr val="660066"/>
              </a:solidFill>
              <a:effectLst>
                <a:reflection blurRad="12700" stA="50000" endPos="50000" dist="5000" dir="5400000" sy="-100000" rotWithShape="0"/>
              </a:effectLst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CONSULTAS POR ENTIDAD FEDERATIVA 2012-2015</c:v>
          </c:tx>
          <c:invertIfNegative val="0"/>
          <c:dLbls>
            <c:dLbl>
              <c:idx val="0"/>
              <c:layout>
                <c:manualLayout>
                  <c:x val="1.3940752533530528E-2"/>
                  <c:y val="-1.9591376338924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617293777942107E-2"/>
                  <c:y val="-1.5673101071139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2938350223536852E-3"/>
                  <c:y val="-2.3509651606708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3234587555884215E-2"/>
                  <c:y val="-1.9591376338924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7111796057033481E-2"/>
                  <c:y val="-1.0498173896381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'GRAFICAS GLOBALES 2012-2016'!$D$2:$D$7</c:f>
              <c:strCache>
                <c:ptCount val="6"/>
                <c:pt idx="0">
                  <c:v>DISTRITO FEDERAL</c:v>
                </c:pt>
                <c:pt idx="1">
                  <c:v>ESTADO DE MÉXICO</c:v>
                </c:pt>
                <c:pt idx="2">
                  <c:v>SIN DATO</c:v>
                </c:pt>
                <c:pt idx="3">
                  <c:v>OAXACA</c:v>
                </c:pt>
                <c:pt idx="4">
                  <c:v>SONORA</c:v>
                </c:pt>
                <c:pt idx="5">
                  <c:v>TOTAL</c:v>
                </c:pt>
              </c:strCache>
            </c:strRef>
          </c:cat>
          <c:val>
            <c:numRef>
              <c:f>'GRAFICAS GLOBALES 2012-2016'!$E$2:$E$7</c:f>
              <c:numCache>
                <c:formatCode>Estándar</c:formatCode>
                <c:ptCount val="6"/>
                <c:pt idx="0">
                  <c:v>26</c:v>
                </c:pt>
                <c:pt idx="1">
                  <c:v>76</c:v>
                </c:pt>
                <c:pt idx="2">
                  <c:v>28</c:v>
                </c:pt>
                <c:pt idx="3">
                  <c:v>1</c:v>
                </c:pt>
                <c:pt idx="4">
                  <c:v>1</c:v>
                </c:pt>
                <c:pt idx="5">
                  <c:v>132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4843648"/>
        <c:axId val="114845184"/>
        <c:axId val="0"/>
      </c:bar3DChart>
      <c:catAx>
        <c:axId val="114843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s-MX"/>
          </a:p>
        </c:txPr>
        <c:crossAx val="114845184"/>
        <c:crosses val="autoZero"/>
        <c:auto val="1"/>
        <c:lblAlgn val="ctr"/>
        <c:lblOffset val="100"/>
        <c:noMultiLvlLbl val="0"/>
      </c:catAx>
      <c:valAx>
        <c:axId val="114845184"/>
        <c:scaling>
          <c:orientation val="minMax"/>
        </c:scaling>
        <c:delete val="0"/>
        <c:axPos val="l"/>
        <c:majorGridlines/>
        <c:numFmt formatCode="Estándar" sourceLinked="1"/>
        <c:majorTickMark val="out"/>
        <c:minorTickMark val="none"/>
        <c:tickLblPos val="nextTo"/>
        <c:crossAx val="114843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title>
      <c:tx>
        <c:rich>
          <a:bodyPr/>
          <a:lstStyle/>
          <a:p>
            <a:pPr algn="ctr" rtl="0">
              <a:defRPr lang="en-US" sz="2400" b="1" i="0" u="none" strike="noStrike" kern="1200" cap="all" baseline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400" b="1" i="0" u="none" strike="noStrike" kern="1200" cap="all" baseline="0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CONSULTAS POR MUNICIPIO/DELEGACIÓN </a:t>
            </a:r>
            <a:r>
              <a:rPr lang="en-US" sz="2400" b="1" i="0" u="none" strike="noStrike" kern="1200" cap="all" baseline="0" dirty="0" smtClean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de 2012 a 2017</a:t>
            </a:r>
            <a:endParaRPr lang="en-US" sz="2400" b="1" i="0" u="none" strike="noStrike" kern="1200" cap="all" baseline="0" dirty="0">
              <a:ln w="0"/>
              <a:solidFill>
                <a:srgbClr val="660066"/>
              </a:solidFill>
              <a:effectLst>
                <a:reflection blurRad="12700" stA="50000" endPos="50000" dist="5000" dir="5400000" sy="-100000" rotWithShape="0"/>
              </a:effectLst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CONSULTAS POR MUNICIPIO/DELEGACIÓN 20012 - 2015</c:v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'GRAFICAS GLOBALES 2012-2016'!$G$2:$G$26</c:f>
              <c:strCache>
                <c:ptCount val="25"/>
                <c:pt idx="0">
                  <c:v>ACULCO</c:v>
                </c:pt>
                <c:pt idx="1">
                  <c:v>ALMOLOYA DE JUAREZ</c:v>
                </c:pt>
                <c:pt idx="2">
                  <c:v>ALVARO OBREGON</c:v>
                </c:pt>
                <c:pt idx="3">
                  <c:v>AMECAMECA</c:v>
                </c:pt>
                <c:pt idx="4">
                  <c:v>AYAPANGO</c:v>
                </c:pt>
                <c:pt idx="5">
                  <c:v>BENITO JUAREZ</c:v>
                </c:pt>
                <c:pt idx="6">
                  <c:v>COYOACAN</c:v>
                </c:pt>
                <c:pt idx="7">
                  <c:v>CUAUHTEMOC</c:v>
                </c:pt>
                <c:pt idx="8">
                  <c:v>CUAUTITLAN IZCALLI</c:v>
                </c:pt>
                <c:pt idx="9">
                  <c:v>ECATEPEC</c:v>
                </c:pt>
                <c:pt idx="10">
                  <c:v>HERMOSILLO</c:v>
                </c:pt>
                <c:pt idx="11">
                  <c:v>IXTLAHUACA</c:v>
                </c:pt>
                <c:pt idx="12">
                  <c:v>METEPEC</c:v>
                </c:pt>
                <c:pt idx="13">
                  <c:v>METEPEC</c:v>
                </c:pt>
                <c:pt idx="14">
                  <c:v>MIGUEL HIDALGO</c:v>
                </c:pt>
                <c:pt idx="15">
                  <c:v>NAUCALPAN</c:v>
                </c:pt>
                <c:pt idx="16">
                  <c:v>NEZAHUALCÓYOTL</c:v>
                </c:pt>
                <c:pt idx="17">
                  <c:v>OAXACA DE JUAREZ</c:v>
                </c:pt>
                <c:pt idx="18">
                  <c:v>OCOYOACAC</c:v>
                </c:pt>
                <c:pt idx="19">
                  <c:v>SIN DATOS</c:v>
                </c:pt>
                <c:pt idx="20">
                  <c:v>TEMASCALCINGO</c:v>
                </c:pt>
                <c:pt idx="21">
                  <c:v>TLALNEPANTLA DE BAZ</c:v>
                </c:pt>
                <c:pt idx="22">
                  <c:v>TLALPAN</c:v>
                </c:pt>
                <c:pt idx="23">
                  <c:v>TOLUCA</c:v>
                </c:pt>
                <c:pt idx="24">
                  <c:v>TOTAL</c:v>
                </c:pt>
              </c:strCache>
            </c:strRef>
          </c:cat>
          <c:val>
            <c:numRef>
              <c:f>'GRAFICAS GLOBALES 2012-2016'!$H$2:$H$26</c:f>
              <c:numCache>
                <c:formatCode>Estándar</c:formatCode>
                <c:ptCount val="25"/>
                <c:pt idx="0">
                  <c:v>1</c:v>
                </c:pt>
                <c:pt idx="1">
                  <c:v>1</c:v>
                </c:pt>
                <c:pt idx="2">
                  <c:v>5</c:v>
                </c:pt>
                <c:pt idx="3">
                  <c:v>9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13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3</c:v>
                </c:pt>
                <c:pt idx="12">
                  <c:v>3</c:v>
                </c:pt>
                <c:pt idx="13">
                  <c:v>2</c:v>
                </c:pt>
                <c:pt idx="14">
                  <c:v>2</c:v>
                </c:pt>
                <c:pt idx="15">
                  <c:v>1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28</c:v>
                </c:pt>
                <c:pt idx="20">
                  <c:v>1</c:v>
                </c:pt>
                <c:pt idx="21">
                  <c:v>2</c:v>
                </c:pt>
                <c:pt idx="22">
                  <c:v>1</c:v>
                </c:pt>
                <c:pt idx="23">
                  <c:v>45</c:v>
                </c:pt>
                <c:pt idx="24">
                  <c:v>132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4895488"/>
        <c:axId val="114897280"/>
        <c:axId val="0"/>
      </c:bar3DChart>
      <c:catAx>
        <c:axId val="114895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s-MX"/>
          </a:p>
        </c:txPr>
        <c:crossAx val="114897280"/>
        <c:crosses val="autoZero"/>
        <c:auto val="1"/>
        <c:lblAlgn val="ctr"/>
        <c:lblOffset val="100"/>
        <c:noMultiLvlLbl val="0"/>
      </c:catAx>
      <c:valAx>
        <c:axId val="114897280"/>
        <c:scaling>
          <c:orientation val="minMax"/>
        </c:scaling>
        <c:delete val="0"/>
        <c:axPos val="l"/>
        <c:majorGridlines/>
        <c:numFmt formatCode="Estándar" sourceLinked="1"/>
        <c:majorTickMark val="out"/>
        <c:minorTickMark val="none"/>
        <c:tickLblPos val="nextTo"/>
        <c:crossAx val="114895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title>
      <c:tx>
        <c:rich>
          <a:bodyPr/>
          <a:lstStyle/>
          <a:p>
            <a:pPr algn="ctr" rtl="0">
              <a:defRPr lang="en-US" sz="2400" b="1" i="0" u="none" strike="noStrike" kern="1200" cap="all" baseline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400" b="1" i="0" u="none" strike="noStrike" kern="1200" cap="all" baseline="0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CONSULTAS POR COLONIA </a:t>
            </a:r>
            <a:endParaRPr lang="en-US" sz="2400" b="1" i="0" u="none" strike="noStrike" kern="1200" cap="all" baseline="0" dirty="0" smtClean="0">
              <a:ln w="0"/>
              <a:solidFill>
                <a:srgbClr val="660066"/>
              </a:solidFill>
              <a:effectLst>
                <a:reflection blurRad="12700" stA="50000" endPos="50000" dist="5000" dir="5400000" sy="-100000" rotWithShape="0"/>
              </a:effectLst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  <a:p>
            <a:pPr algn="ctr" rtl="0">
              <a:defRPr lang="en-US" sz="2400" b="1" i="0" u="none" strike="noStrike" kern="1200" cap="all" baseline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400" b="1" i="0" u="none" strike="noStrike" kern="1200" cap="all" baseline="0" dirty="0" smtClean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De 2012 a 2017</a:t>
            </a:r>
            <a:endParaRPr lang="en-US" sz="2400" b="1" i="0" u="none" strike="noStrike" kern="1200" cap="all" baseline="0" dirty="0">
              <a:ln w="0"/>
              <a:solidFill>
                <a:srgbClr val="660066"/>
              </a:solidFill>
              <a:effectLst>
                <a:reflection blurRad="12700" stA="50000" endPos="50000" dist="5000" dir="5400000" sy="-100000" rotWithShape="0"/>
              </a:effectLst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2439414596366293"/>
          <c:y val="1.751892480702743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486753872340661E-2"/>
          <c:y val="0.19822180614137175"/>
          <c:w val="0.90916487102713328"/>
          <c:h val="0.3691056596549584"/>
        </c:manualLayout>
      </c:layout>
      <c:bar3DChart>
        <c:barDir val="col"/>
        <c:grouping val="clustered"/>
        <c:varyColors val="0"/>
        <c:ser>
          <c:idx val="0"/>
          <c:order val="0"/>
          <c:tx>
            <c:v>CONSULTAS POR COLONIA 2012 - 2016</c:v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'GRAFICAS GLOBALES 2012-2016'!$J$2:$J$42</c:f>
              <c:strCache>
                <c:ptCount val="41"/>
                <c:pt idx="0">
                  <c:v>AMERICAS</c:v>
                </c:pt>
                <c:pt idx="1">
                  <c:v>SAN LORENZO TEPALTITLAN</c:v>
                </c:pt>
                <c:pt idx="2">
                  <c:v>SIN DATO</c:v>
                </c:pt>
                <c:pt idx="3">
                  <c:v>ANAHUAC</c:v>
                </c:pt>
                <c:pt idx="4">
                  <c:v>BENITO JUAREZ</c:v>
                </c:pt>
                <c:pt idx="5">
                  <c:v>CENTRO</c:v>
                </c:pt>
                <c:pt idx="6">
                  <c:v>CONDESA</c:v>
                </c:pt>
                <c:pt idx="7">
                  <c:v>LA BLANCA</c:v>
                </c:pt>
                <c:pt idx="8">
                  <c:v>NAPOLES</c:v>
                </c:pt>
                <c:pt idx="9">
                  <c:v>PRADO CHURUBUSCO</c:v>
                </c:pt>
                <c:pt idx="10">
                  <c:v>PRIMERA VICTORIA</c:v>
                </c:pt>
                <c:pt idx="11">
                  <c:v>SAN ADRES DEL PEDREGAL</c:v>
                </c:pt>
                <c:pt idx="12">
                  <c:v>TLAMAPA</c:v>
                </c:pt>
                <c:pt idx="13">
                  <c:v>XINANTECATL</c:v>
                </c:pt>
                <c:pt idx="14">
                  <c:v>ESCANDON</c:v>
                </c:pt>
                <c:pt idx="15">
                  <c:v>SAN MATEO IXTACALCO</c:v>
                </c:pt>
                <c:pt idx="16">
                  <c:v>SAN SALVADOR TIZATLALLI</c:v>
                </c:pt>
                <c:pt idx="17">
                  <c:v>BARRIO SAN AGUSTIN</c:v>
                </c:pt>
                <c:pt idx="18">
                  <c:v>CIUDAD AZTECA</c:v>
                </c:pt>
                <c:pt idx="19">
                  <c:v>CONSTITUCIÓN LOS CUARTOS</c:v>
                </c:pt>
                <c:pt idx="20">
                  <c:v>EL CALVARIO</c:v>
                </c:pt>
                <c:pt idx="21">
                  <c:v>JUAREZ</c:v>
                </c:pt>
                <c:pt idx="22">
                  <c:v>MIGUEL HIDALGO</c:v>
                </c:pt>
                <c:pt idx="23">
                  <c:v>SAN BERNARDINO</c:v>
                </c:pt>
                <c:pt idx="24">
                  <c:v>TORIELLO GUERRA</c:v>
                </c:pt>
                <c:pt idx="25">
                  <c:v>UNION</c:v>
                </c:pt>
                <c:pt idx="26">
                  <c:v>BARRIO BOQUI</c:v>
                </c:pt>
                <c:pt idx="27">
                  <c:v>BARRIO SANTA CRUZ</c:v>
                </c:pt>
                <c:pt idx="28">
                  <c:v>EL BELLOTAL</c:v>
                </c:pt>
                <c:pt idx="29">
                  <c:v>HIPÓDROMO CONDESA</c:v>
                </c:pt>
                <c:pt idx="30">
                  <c:v>INFONAVIT SAN FRANCISCO</c:v>
                </c:pt>
                <c:pt idx="31">
                  <c:v>JARDINES DE TLACOPA</c:v>
                </c:pt>
                <c:pt idx="32">
                  <c:v>ROMA SUR</c:v>
                </c:pt>
                <c:pt idx="33">
                  <c:v>SAN RAFAEL</c:v>
                </c:pt>
                <c:pt idx="34">
                  <c:v>SAUCES V</c:v>
                </c:pt>
                <c:pt idx="35">
                  <c:v>JARDINES DEL PEDREGAL</c:v>
                </c:pt>
                <c:pt idx="36">
                  <c:v>SAN DIEGO DE LOS PADRES</c:v>
                </c:pt>
                <c:pt idx="37">
                  <c:v>SAN FRANCISCO IXTLAHUACA</c:v>
                </c:pt>
                <c:pt idx="38">
                  <c:v>URBI HACIENDA BALBOA</c:v>
                </c:pt>
                <c:pt idx="39">
                  <c:v>VILLA SATELITE</c:v>
                </c:pt>
                <c:pt idx="40">
                  <c:v>TOTAL</c:v>
                </c:pt>
              </c:strCache>
            </c:strRef>
          </c:cat>
          <c:val>
            <c:numRef>
              <c:f>'GRAFICAS GLOBALES 2012-2016'!$K$2:$K$42</c:f>
              <c:numCache>
                <c:formatCode>Estándar</c:formatCode>
                <c:ptCount val="41"/>
                <c:pt idx="0">
                  <c:v>1</c:v>
                </c:pt>
                <c:pt idx="1">
                  <c:v>32</c:v>
                </c:pt>
                <c:pt idx="2">
                  <c:v>40</c:v>
                </c:pt>
                <c:pt idx="3">
                  <c:v>1</c:v>
                </c:pt>
                <c:pt idx="4">
                  <c:v>1</c:v>
                </c:pt>
                <c:pt idx="5">
                  <c:v>12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4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7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4924544"/>
        <c:axId val="316355328"/>
        <c:axId val="0"/>
      </c:bar3DChart>
      <c:catAx>
        <c:axId val="1149245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s-MX"/>
          </a:p>
        </c:txPr>
        <c:crossAx val="316355328"/>
        <c:crosses val="autoZero"/>
        <c:auto val="1"/>
        <c:lblAlgn val="ctr"/>
        <c:lblOffset val="100"/>
        <c:noMultiLvlLbl val="0"/>
      </c:catAx>
      <c:valAx>
        <c:axId val="316355328"/>
        <c:scaling>
          <c:orientation val="minMax"/>
        </c:scaling>
        <c:delete val="0"/>
        <c:axPos val="l"/>
        <c:majorGridlines/>
        <c:numFmt formatCode="Estándar" sourceLinked="1"/>
        <c:majorTickMark val="none"/>
        <c:minorTickMark val="none"/>
        <c:tickLblPos val="nextTo"/>
        <c:crossAx val="1149245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title>
      <c:tx>
        <c:rich>
          <a:bodyPr/>
          <a:lstStyle/>
          <a:p>
            <a:pPr algn="ctr" rtl="0">
              <a:defRPr lang="en-US" sz="2400" b="1" i="0" u="none" strike="noStrike" kern="1200" cap="all" baseline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400" b="1" i="0" u="none" strike="noStrike" kern="1200" cap="all" baseline="0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CONSULTAS POR </a:t>
            </a:r>
            <a:r>
              <a:rPr lang="en-US" sz="2400" b="1" i="0" u="none" strike="noStrike" kern="1200" cap="all" baseline="0" dirty="0" smtClean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TEMÁTICA</a:t>
            </a:r>
          </a:p>
          <a:p>
            <a:pPr algn="ctr" rtl="0">
              <a:defRPr lang="en-US" sz="2400" b="1" i="0" u="none" strike="noStrike" kern="1200" cap="all" baseline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400" b="1" i="0" u="none" strike="noStrike" kern="1200" cap="all" baseline="0" dirty="0" smtClean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De 2012 a 2017</a:t>
            </a:r>
            <a:endParaRPr lang="en-US" sz="2400" b="1" i="0" u="none" strike="noStrike" kern="1200" cap="all" baseline="0" dirty="0">
              <a:ln w="0"/>
              <a:solidFill>
                <a:srgbClr val="660066"/>
              </a:solidFill>
              <a:effectLst>
                <a:reflection blurRad="12700" stA="50000" endPos="50000" dist="5000" dir="5400000" sy="-100000" rotWithShape="0"/>
              </a:effectLst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282793715088124"/>
          <c:y val="0.19301285800908333"/>
          <c:w val="0.83548731379573493"/>
          <c:h val="0.44389612666865663"/>
        </c:manualLayout>
      </c:layout>
      <c:bar3DChart>
        <c:barDir val="col"/>
        <c:grouping val="clustered"/>
        <c:varyColors val="0"/>
        <c:ser>
          <c:idx val="0"/>
          <c:order val="0"/>
          <c:tx>
            <c:v>CONSULTAS POR TEMATICA 2012 - 2015</c:v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'GRAFICAS GLOBALES 2012-2016'!$A$22:$A$29</c:f>
              <c:strCache>
                <c:ptCount val="8"/>
                <c:pt idx="0">
                  <c:v>INFORMACIÓN ADMINISTRATIVA</c:v>
                </c:pt>
                <c:pt idx="1">
                  <c:v>INFORMACIÓN ECONÓMICA - COMERCIAL</c:v>
                </c:pt>
                <c:pt idx="2">
                  <c:v>INFORMACIÓN LEGAL</c:v>
                </c:pt>
                <c:pt idx="3">
                  <c:v>INFORMACIÓN POLÍTICA</c:v>
                </c:pt>
                <c:pt idx="4">
                  <c:v>INFORMACIÓN TÉCNICA</c:v>
                </c:pt>
                <c:pt idx="5">
                  <c:v>INFORMACIÓN AMBIENTAL</c:v>
                </c:pt>
                <c:pt idx="6">
                  <c:v>SIN TEMÁTICA</c:v>
                </c:pt>
                <c:pt idx="7">
                  <c:v>TOTAL</c:v>
                </c:pt>
              </c:strCache>
            </c:strRef>
          </c:cat>
          <c:val>
            <c:numRef>
              <c:f>'GRAFICAS GLOBALES 2012-2016'!$B$22:$B$29</c:f>
              <c:numCache>
                <c:formatCode>Estándar</c:formatCode>
                <c:ptCount val="8"/>
                <c:pt idx="0">
                  <c:v>60</c:v>
                </c:pt>
                <c:pt idx="1">
                  <c:v>26</c:v>
                </c:pt>
                <c:pt idx="2">
                  <c:v>21</c:v>
                </c:pt>
                <c:pt idx="3">
                  <c:v>18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132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6401536"/>
        <c:axId val="316403072"/>
        <c:axId val="0"/>
      </c:bar3DChart>
      <c:catAx>
        <c:axId val="3164015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MX"/>
          </a:p>
        </c:txPr>
        <c:crossAx val="316403072"/>
        <c:crosses val="autoZero"/>
        <c:auto val="1"/>
        <c:lblAlgn val="ctr"/>
        <c:lblOffset val="100"/>
        <c:noMultiLvlLbl val="0"/>
      </c:catAx>
      <c:valAx>
        <c:axId val="316403072"/>
        <c:scaling>
          <c:orientation val="minMax"/>
        </c:scaling>
        <c:delete val="0"/>
        <c:axPos val="l"/>
        <c:majorGridlines/>
        <c:numFmt formatCode="Estándar" sourceLinked="1"/>
        <c:majorTickMark val="out"/>
        <c:minorTickMark val="none"/>
        <c:tickLblPos val="nextTo"/>
        <c:crossAx val="316401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 lang="es-MX" sz="2400" b="1" kern="1200" cap="all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pPr>
            <a:r>
              <a:rPr lang="es-MX" sz="2400" b="1" kern="1200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PREGUNTAS FRECUENTES </a:t>
            </a:r>
            <a:endParaRPr lang="es-MX" sz="2400" b="1" kern="1200" cap="all" dirty="0" smtClean="0">
              <a:ln w="0"/>
              <a:solidFill>
                <a:srgbClr val="660066"/>
              </a:solidFill>
              <a:effectLst>
                <a:reflection blurRad="12700" stA="50000" endPos="50000" dist="5000" dir="5400000" sy="-100000" rotWithShape="0"/>
              </a:effectLst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 lang="es-MX" sz="2400" b="1" kern="1200" cap="all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pPr>
            <a:r>
              <a:rPr lang="es-MX" sz="2400" b="1" kern="1200" cap="all" dirty="0" smtClean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DE 2012 </a:t>
            </a:r>
            <a:r>
              <a:rPr lang="es-MX" sz="2400" b="1" kern="1200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lang="es-MX" sz="2400" b="1" kern="1200" cap="all" dirty="0" smtClean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MX" sz="2400" b="1" kern="1200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2017</a:t>
            </a:r>
          </a:p>
        </c:rich>
      </c:tx>
      <c:layout>
        <c:manualLayout>
          <c:xMode val="edge"/>
          <c:yMode val="edge"/>
          <c:x val="0.25813003062117235"/>
          <c:y val="1.5356679189568363E-3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342082239720034E-2"/>
          <c:y val="0.2173507325673992"/>
          <c:w val="0.55353029308836399"/>
          <c:h val="0.7471408382617114"/>
        </c:manualLayout>
      </c:layout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'PREGUNTAS FRECUENTES'!$B$3:$B$8</c:f>
              <c:strCache>
                <c:ptCount val="6"/>
                <c:pt idx="0">
                  <c:v>¿Cómo se conforma la estructura orgánica del SRyTVM?. </c:v>
                </c:pt>
                <c:pt idx="1">
                  <c:v>¿Cuál es el nombre de las y los Titulares de las Direcciones y Subdirecciones  del SRyTVM?.</c:v>
                </c:pt>
                <c:pt idx="2">
                  <c:v>¿Cuáles son las personas físicas y morales que  brindan bienes y/o servicios al SRyTVM?.</c:v>
                </c:pt>
                <c:pt idx="3">
                  <c:v>¿Cuáles son los convenios  en los que ha participado el SRyTVM?</c:v>
                </c:pt>
                <c:pt idx="4">
                  <c:v>¿Cuál es el presupuesto asignado para el SRyTVM?.</c:v>
                </c:pt>
                <c:pt idx="5">
                  <c:v>¿Cuál es la programación del SRyTVM?</c:v>
                </c:pt>
              </c:strCache>
            </c:strRef>
          </c:cat>
          <c:val>
            <c:numRef>
              <c:f>'PREGUNTAS FRECUENTES'!$C$3:$C$8</c:f>
              <c:numCache>
                <c:formatCode>Estándar</c:formatCode>
                <c:ptCount val="6"/>
                <c:pt idx="0">
                  <c:v>38</c:v>
                </c:pt>
                <c:pt idx="1">
                  <c:v>21</c:v>
                </c:pt>
                <c:pt idx="2">
                  <c:v>8</c:v>
                </c:pt>
                <c:pt idx="3">
                  <c:v>24</c:v>
                </c:pt>
                <c:pt idx="4">
                  <c:v>17</c:v>
                </c:pt>
                <c:pt idx="5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6262270341207354"/>
          <c:y val="0.20613041059918988"/>
          <c:w val="0.42208344269466319"/>
          <c:h val="0.78181382193723736"/>
        </c:manualLayout>
      </c:layout>
      <c:overlay val="0"/>
      <c:txPr>
        <a:bodyPr/>
        <a:lstStyle/>
        <a:p>
          <a:pPr algn="just">
            <a:defRPr sz="1600"/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C457C5-37D9-4951-9A5B-1286389BD757}" type="doc">
      <dgm:prSet loTypeId="urn:microsoft.com/office/officeart/2005/8/layout/hChevron3" loCatId="process" qsTypeId="urn:microsoft.com/office/officeart/2005/8/quickstyle/3d3" qsCatId="3D" csTypeId="urn:microsoft.com/office/officeart/2005/8/colors/accent4_2" csCatId="accent4" phldr="1"/>
      <dgm:spPr/>
    </dgm:pt>
    <dgm:pt modelId="{161D14C7-CD7B-4651-ADE0-9DA9229AEA70}">
      <dgm:prSet phldrT="[Texto]" custT="1"/>
      <dgm:spPr/>
      <dgm:t>
        <a:bodyPr/>
        <a:lstStyle/>
        <a:p>
          <a:r>
            <a:rPr lang="es-MX" sz="1100" b="1" smtClean="0">
              <a:latin typeface="Arial" panose="020B0604020202020204" pitchFamily="34" charset="0"/>
              <a:cs typeface="Arial" panose="020B0604020202020204" pitchFamily="34" charset="0"/>
            </a:rPr>
            <a:t>SRTVM</a:t>
          </a:r>
          <a:endParaRPr lang="es-MX" sz="11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96089D-C045-4AC3-916B-CE21B78BBB03}" type="parTrans" cxnId="{00FA6173-DFCD-406F-9BD4-EDF95CAC613A}">
      <dgm:prSet/>
      <dgm:spPr/>
      <dgm:t>
        <a:bodyPr/>
        <a:lstStyle/>
        <a:p>
          <a:endParaRPr lang="es-MX" sz="1100" b="1">
            <a:solidFill>
              <a:schemeClr val="tx1">
                <a:lumMod val="95000"/>
                <a:lumOff val="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877047-867C-4C9A-8C98-48BB97411F72}" type="sibTrans" cxnId="{00FA6173-DFCD-406F-9BD4-EDF95CAC613A}">
      <dgm:prSet/>
      <dgm:spPr/>
      <dgm:t>
        <a:bodyPr/>
        <a:lstStyle/>
        <a:p>
          <a:endParaRPr lang="es-MX" sz="1100" b="1">
            <a:solidFill>
              <a:schemeClr val="tx1">
                <a:lumMod val="95000"/>
                <a:lumOff val="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820B4E-B202-4DB0-AE14-A92B607BDA8C}">
      <dgm:prSet phldrT="[Texto]" custT="1"/>
      <dgm:spPr/>
      <dgm:t>
        <a:bodyPr/>
        <a:lstStyle/>
        <a:p>
          <a:r>
            <a:rPr lang="es-MX" sz="1100" b="1" smtClean="0">
              <a:latin typeface="Arial" panose="020B0604020202020204" pitchFamily="34" charset="0"/>
              <a:cs typeface="Arial" panose="020B0604020202020204" pitchFamily="34" charset="0"/>
            </a:rPr>
            <a:t>POBLACIÓN</a:t>
          </a:r>
          <a:endParaRPr lang="es-MX" sz="11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1F3D1D-F0B0-4904-9EFB-F20DF9638C66}" type="parTrans" cxnId="{5A90F1C1-974E-4A7C-87C0-9C9AE45E6462}">
      <dgm:prSet/>
      <dgm:spPr/>
      <dgm:t>
        <a:bodyPr/>
        <a:lstStyle/>
        <a:p>
          <a:endParaRPr lang="es-MX" sz="1100" b="1">
            <a:solidFill>
              <a:schemeClr val="tx1">
                <a:lumMod val="95000"/>
                <a:lumOff val="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A924DE-4F46-4304-A56D-0E5CA60DE2A2}" type="sibTrans" cxnId="{5A90F1C1-974E-4A7C-87C0-9C9AE45E6462}">
      <dgm:prSet/>
      <dgm:spPr/>
      <dgm:t>
        <a:bodyPr/>
        <a:lstStyle/>
        <a:p>
          <a:endParaRPr lang="es-MX" sz="1100" b="1">
            <a:solidFill>
              <a:schemeClr val="tx1">
                <a:lumMod val="95000"/>
                <a:lumOff val="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62F55C-B337-4422-9137-ECF258822F38}">
      <dgm:prSet phldrT="[Texto]" custT="1"/>
      <dgm:spPr/>
      <dgm:t>
        <a:bodyPr/>
        <a:lstStyle/>
        <a:p>
          <a:r>
            <a:rPr lang="es-MX" sz="1100" b="1" smtClean="0">
              <a:latin typeface="Arial" panose="020B0604020202020204" pitchFamily="34" charset="0"/>
              <a:cs typeface="Arial" panose="020B0604020202020204" pitchFamily="34" charset="0"/>
            </a:rPr>
            <a:t>CÁLCULO DE TAMAÑO DE MUESTRA</a:t>
          </a:r>
          <a:endParaRPr lang="es-MX" sz="11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36AE76-6D45-4575-B0D1-0254F58648CA}" type="parTrans" cxnId="{500D19F6-6164-4C24-A772-B0624988299A}">
      <dgm:prSet/>
      <dgm:spPr/>
      <dgm:t>
        <a:bodyPr/>
        <a:lstStyle/>
        <a:p>
          <a:endParaRPr lang="es-MX" sz="1100" b="1">
            <a:solidFill>
              <a:schemeClr val="tx1">
                <a:lumMod val="95000"/>
                <a:lumOff val="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61825C-F57B-407D-9C5B-BDFC7995CFAD}" type="sibTrans" cxnId="{500D19F6-6164-4C24-A772-B0624988299A}">
      <dgm:prSet/>
      <dgm:spPr/>
      <dgm:t>
        <a:bodyPr/>
        <a:lstStyle/>
        <a:p>
          <a:endParaRPr lang="es-MX" sz="1100" b="1">
            <a:solidFill>
              <a:schemeClr val="tx1">
                <a:lumMod val="95000"/>
                <a:lumOff val="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646060-4C4F-4D5A-893D-CA3AC56C977D}">
      <dgm:prSet phldrT="[Texto]" custT="1"/>
      <dgm:spPr/>
      <dgm:t>
        <a:bodyPr/>
        <a:lstStyle/>
        <a:p>
          <a:r>
            <a:rPr lang="es-MX" sz="1100" b="1" smtClean="0">
              <a:latin typeface="Arial" panose="020B0604020202020204" pitchFamily="34" charset="0"/>
              <a:cs typeface="Arial" panose="020B0604020202020204" pitchFamily="34" charset="0"/>
            </a:rPr>
            <a:t>CONCEPTOS</a:t>
          </a:r>
          <a:endParaRPr lang="es-MX" sz="11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F7A479-2E8C-4123-9F56-2F3E482EB59D}" type="parTrans" cxnId="{FC2A698A-7D45-4AA9-A15C-05522929F7DE}">
      <dgm:prSet/>
      <dgm:spPr/>
      <dgm:t>
        <a:bodyPr/>
        <a:lstStyle/>
        <a:p>
          <a:endParaRPr lang="es-MX" sz="1100" b="1">
            <a:solidFill>
              <a:schemeClr val="tx1">
                <a:lumMod val="95000"/>
                <a:lumOff val="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ABAE92-45CE-4C73-802F-EBC1B28D153F}" type="sibTrans" cxnId="{FC2A698A-7D45-4AA9-A15C-05522929F7DE}">
      <dgm:prSet/>
      <dgm:spPr/>
      <dgm:t>
        <a:bodyPr/>
        <a:lstStyle/>
        <a:p>
          <a:endParaRPr lang="es-MX" sz="1100" b="1">
            <a:solidFill>
              <a:schemeClr val="tx1">
                <a:lumMod val="95000"/>
                <a:lumOff val="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0C02B8-0121-464D-BE57-650B9EA6AA04}">
      <dgm:prSet phldrT="[Texto]" custT="1"/>
      <dgm:spPr/>
      <dgm:t>
        <a:bodyPr/>
        <a:lstStyle/>
        <a:p>
          <a:r>
            <a:rPr lang="es-MX" sz="1100" b="1" smtClean="0">
              <a:latin typeface="Arial" panose="020B0604020202020204" pitchFamily="34" charset="0"/>
              <a:cs typeface="Arial" panose="020B0604020202020204" pitchFamily="34" charset="0"/>
            </a:rPr>
            <a:t>CATEGORIAS</a:t>
          </a:r>
          <a:endParaRPr lang="es-MX" sz="11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F0B2D5-25A9-4A85-965C-E2D55D1947E4}" type="parTrans" cxnId="{121DD688-7B1D-48C7-8B2A-D1CC45A3C464}">
      <dgm:prSet/>
      <dgm:spPr/>
      <dgm:t>
        <a:bodyPr/>
        <a:lstStyle/>
        <a:p>
          <a:endParaRPr lang="es-MX" sz="1100" b="1">
            <a:solidFill>
              <a:schemeClr val="tx1">
                <a:lumMod val="95000"/>
                <a:lumOff val="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2C8654-EAEE-4B30-B85C-6FFC56B45805}" type="sibTrans" cxnId="{121DD688-7B1D-48C7-8B2A-D1CC45A3C464}">
      <dgm:prSet/>
      <dgm:spPr/>
      <dgm:t>
        <a:bodyPr/>
        <a:lstStyle/>
        <a:p>
          <a:endParaRPr lang="es-MX" sz="1100" b="1">
            <a:solidFill>
              <a:schemeClr val="tx1">
                <a:lumMod val="95000"/>
                <a:lumOff val="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C1C17F-09F2-47F3-B6D3-F6905B6E056F}">
      <dgm:prSet phldrT="[Texto]" custT="1"/>
      <dgm:spPr/>
      <dgm:t>
        <a:bodyPr/>
        <a:lstStyle/>
        <a:p>
          <a:r>
            <a:rPr lang="es-MX" sz="1100" b="1" smtClean="0">
              <a:latin typeface="Arial" panose="020B0604020202020204" pitchFamily="34" charset="0"/>
              <a:cs typeface="Arial" panose="020B0604020202020204" pitchFamily="34" charset="0"/>
            </a:rPr>
            <a:t>RESULTADOS</a:t>
          </a:r>
          <a:endParaRPr lang="es-MX" sz="11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F7AA5E-BA8C-4725-869F-5AA9A684C599}" type="parTrans" cxnId="{B25A0586-4522-47A1-8829-78B5D12B5A14}">
      <dgm:prSet/>
      <dgm:spPr/>
      <dgm:t>
        <a:bodyPr/>
        <a:lstStyle/>
        <a:p>
          <a:endParaRPr lang="es-MX" sz="1100" b="1">
            <a:solidFill>
              <a:schemeClr val="tx1">
                <a:lumMod val="95000"/>
                <a:lumOff val="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324C6E-51C9-425E-B3A2-BD879E8D0175}" type="sibTrans" cxnId="{B25A0586-4522-47A1-8829-78B5D12B5A14}">
      <dgm:prSet/>
      <dgm:spPr/>
      <dgm:t>
        <a:bodyPr/>
        <a:lstStyle/>
        <a:p>
          <a:endParaRPr lang="es-MX" sz="1100" b="1">
            <a:solidFill>
              <a:schemeClr val="tx1">
                <a:lumMod val="95000"/>
                <a:lumOff val="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1908B8-3B76-4285-BDBA-BDA2C7D39C2F}" type="pres">
      <dgm:prSet presAssocID="{A1C457C5-37D9-4951-9A5B-1286389BD757}" presName="Name0" presStyleCnt="0">
        <dgm:presLayoutVars>
          <dgm:dir/>
          <dgm:resizeHandles val="exact"/>
        </dgm:presLayoutVars>
      </dgm:prSet>
      <dgm:spPr/>
    </dgm:pt>
    <dgm:pt modelId="{587724BD-B68A-4B94-A4AF-40DD84C1D1DA}" type="pres">
      <dgm:prSet presAssocID="{161D14C7-CD7B-4651-ADE0-9DA9229AEA70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7DE0C25-2EDB-43CA-B5E6-610480A6522D}" type="pres">
      <dgm:prSet presAssocID="{76877047-867C-4C9A-8C98-48BB97411F72}" presName="parSpace" presStyleCnt="0"/>
      <dgm:spPr/>
    </dgm:pt>
    <dgm:pt modelId="{94B32822-53DD-4651-8FFD-D2457CB50FF0}" type="pres">
      <dgm:prSet presAssocID="{E6820B4E-B202-4DB0-AE14-A92B607BDA8C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31EA39F-2B28-4EF2-B759-E30324EF3E28}" type="pres">
      <dgm:prSet presAssocID="{2BA924DE-4F46-4304-A56D-0E5CA60DE2A2}" presName="parSpace" presStyleCnt="0"/>
      <dgm:spPr/>
    </dgm:pt>
    <dgm:pt modelId="{3A526162-C16B-4111-83AE-2904C63F5271}" type="pres">
      <dgm:prSet presAssocID="{2762F55C-B337-4422-9137-ECF258822F38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83C4FE0-8B74-4408-85AF-A2853DA9A6E9}" type="pres">
      <dgm:prSet presAssocID="{AB61825C-F57B-407D-9C5B-BDFC7995CFAD}" presName="parSpace" presStyleCnt="0"/>
      <dgm:spPr/>
    </dgm:pt>
    <dgm:pt modelId="{7EAEBED5-FE5B-4499-952B-F381E5A299E2}" type="pres">
      <dgm:prSet presAssocID="{C1646060-4C4F-4D5A-893D-CA3AC56C977D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89149A-3CB6-4D01-9899-B4503EDD7743}" type="pres">
      <dgm:prSet presAssocID="{6EABAE92-45CE-4C73-802F-EBC1B28D153F}" presName="parSpace" presStyleCnt="0"/>
      <dgm:spPr/>
    </dgm:pt>
    <dgm:pt modelId="{DCB61E94-10C8-4306-ACA8-9A4280416CA0}" type="pres">
      <dgm:prSet presAssocID="{340C02B8-0121-464D-BE57-650B9EA6AA04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E5C0C2-388F-492D-88F9-1E40215A04FF}" type="pres">
      <dgm:prSet presAssocID="{FB2C8654-EAEE-4B30-B85C-6FFC56B45805}" presName="parSpace" presStyleCnt="0"/>
      <dgm:spPr/>
    </dgm:pt>
    <dgm:pt modelId="{B0F9E533-787A-4935-9A53-CE62A317CAAF}" type="pres">
      <dgm:prSet presAssocID="{A8C1C17F-09F2-47F3-B6D3-F6905B6E056F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005D819-31E5-46B0-96BB-76F9C1557BBB}" type="presOf" srcId="{A8C1C17F-09F2-47F3-B6D3-F6905B6E056F}" destId="{B0F9E533-787A-4935-9A53-CE62A317CAAF}" srcOrd="0" destOrd="0" presId="urn:microsoft.com/office/officeart/2005/8/layout/hChevron3"/>
    <dgm:cxn modelId="{9FFFCB11-5FC1-4D0E-8FEC-C2A476425B7A}" type="presOf" srcId="{E6820B4E-B202-4DB0-AE14-A92B607BDA8C}" destId="{94B32822-53DD-4651-8FFD-D2457CB50FF0}" srcOrd="0" destOrd="0" presId="urn:microsoft.com/office/officeart/2005/8/layout/hChevron3"/>
    <dgm:cxn modelId="{B25A0586-4522-47A1-8829-78B5D12B5A14}" srcId="{A1C457C5-37D9-4951-9A5B-1286389BD757}" destId="{A8C1C17F-09F2-47F3-B6D3-F6905B6E056F}" srcOrd="5" destOrd="0" parTransId="{28F7AA5E-BA8C-4725-869F-5AA9A684C599}" sibTransId="{72324C6E-51C9-425E-B3A2-BD879E8D0175}"/>
    <dgm:cxn modelId="{21852241-4CD3-4A09-934F-4C6D5C7A2788}" type="presOf" srcId="{161D14C7-CD7B-4651-ADE0-9DA9229AEA70}" destId="{587724BD-B68A-4B94-A4AF-40DD84C1D1DA}" srcOrd="0" destOrd="0" presId="urn:microsoft.com/office/officeart/2005/8/layout/hChevron3"/>
    <dgm:cxn modelId="{585D4A12-F928-489E-ABF7-C5CE17341870}" type="presOf" srcId="{2762F55C-B337-4422-9137-ECF258822F38}" destId="{3A526162-C16B-4111-83AE-2904C63F5271}" srcOrd="0" destOrd="0" presId="urn:microsoft.com/office/officeart/2005/8/layout/hChevron3"/>
    <dgm:cxn modelId="{691DA2CA-16DA-4FEE-A8A5-68BF95AF148D}" type="presOf" srcId="{340C02B8-0121-464D-BE57-650B9EA6AA04}" destId="{DCB61E94-10C8-4306-ACA8-9A4280416CA0}" srcOrd="0" destOrd="0" presId="urn:microsoft.com/office/officeart/2005/8/layout/hChevron3"/>
    <dgm:cxn modelId="{FC2A698A-7D45-4AA9-A15C-05522929F7DE}" srcId="{A1C457C5-37D9-4951-9A5B-1286389BD757}" destId="{C1646060-4C4F-4D5A-893D-CA3AC56C977D}" srcOrd="3" destOrd="0" parTransId="{57F7A479-2E8C-4123-9F56-2F3E482EB59D}" sibTransId="{6EABAE92-45CE-4C73-802F-EBC1B28D153F}"/>
    <dgm:cxn modelId="{00FA6173-DFCD-406F-9BD4-EDF95CAC613A}" srcId="{A1C457C5-37D9-4951-9A5B-1286389BD757}" destId="{161D14C7-CD7B-4651-ADE0-9DA9229AEA70}" srcOrd="0" destOrd="0" parTransId="{6496089D-C045-4AC3-916B-CE21B78BBB03}" sibTransId="{76877047-867C-4C9A-8C98-48BB97411F72}"/>
    <dgm:cxn modelId="{3126B393-7F6D-4CC2-8F3D-769B8E6CDC32}" type="presOf" srcId="{C1646060-4C4F-4D5A-893D-CA3AC56C977D}" destId="{7EAEBED5-FE5B-4499-952B-F381E5A299E2}" srcOrd="0" destOrd="0" presId="urn:microsoft.com/office/officeart/2005/8/layout/hChevron3"/>
    <dgm:cxn modelId="{121DD688-7B1D-48C7-8B2A-D1CC45A3C464}" srcId="{A1C457C5-37D9-4951-9A5B-1286389BD757}" destId="{340C02B8-0121-464D-BE57-650B9EA6AA04}" srcOrd="4" destOrd="0" parTransId="{46F0B2D5-25A9-4A85-965C-E2D55D1947E4}" sibTransId="{FB2C8654-EAEE-4B30-B85C-6FFC56B45805}"/>
    <dgm:cxn modelId="{171CB87D-83B4-4B3B-98A9-F2388FA8A0CA}" type="presOf" srcId="{A1C457C5-37D9-4951-9A5B-1286389BD757}" destId="{EA1908B8-3B76-4285-BDBA-BDA2C7D39C2F}" srcOrd="0" destOrd="0" presId="urn:microsoft.com/office/officeart/2005/8/layout/hChevron3"/>
    <dgm:cxn modelId="{500D19F6-6164-4C24-A772-B0624988299A}" srcId="{A1C457C5-37D9-4951-9A5B-1286389BD757}" destId="{2762F55C-B337-4422-9137-ECF258822F38}" srcOrd="2" destOrd="0" parTransId="{8A36AE76-6D45-4575-B0D1-0254F58648CA}" sibTransId="{AB61825C-F57B-407D-9C5B-BDFC7995CFAD}"/>
    <dgm:cxn modelId="{5A90F1C1-974E-4A7C-87C0-9C9AE45E6462}" srcId="{A1C457C5-37D9-4951-9A5B-1286389BD757}" destId="{E6820B4E-B202-4DB0-AE14-A92B607BDA8C}" srcOrd="1" destOrd="0" parTransId="{191F3D1D-F0B0-4904-9EFB-F20DF9638C66}" sibTransId="{2BA924DE-4F46-4304-A56D-0E5CA60DE2A2}"/>
    <dgm:cxn modelId="{C5FEB66A-DC2A-4A2C-BE50-ACB9D1AA464C}" type="presParOf" srcId="{EA1908B8-3B76-4285-BDBA-BDA2C7D39C2F}" destId="{587724BD-B68A-4B94-A4AF-40DD84C1D1DA}" srcOrd="0" destOrd="0" presId="urn:microsoft.com/office/officeart/2005/8/layout/hChevron3"/>
    <dgm:cxn modelId="{B43939A6-3880-491A-AB72-40D37E7A4C6E}" type="presParOf" srcId="{EA1908B8-3B76-4285-BDBA-BDA2C7D39C2F}" destId="{47DE0C25-2EDB-43CA-B5E6-610480A6522D}" srcOrd="1" destOrd="0" presId="urn:microsoft.com/office/officeart/2005/8/layout/hChevron3"/>
    <dgm:cxn modelId="{43E16CF0-B352-481B-B46A-3F6FC1A8CA3A}" type="presParOf" srcId="{EA1908B8-3B76-4285-BDBA-BDA2C7D39C2F}" destId="{94B32822-53DD-4651-8FFD-D2457CB50FF0}" srcOrd="2" destOrd="0" presId="urn:microsoft.com/office/officeart/2005/8/layout/hChevron3"/>
    <dgm:cxn modelId="{E7FC4B67-E032-4146-8178-97BA26ACD478}" type="presParOf" srcId="{EA1908B8-3B76-4285-BDBA-BDA2C7D39C2F}" destId="{731EA39F-2B28-4EF2-B759-E30324EF3E28}" srcOrd="3" destOrd="0" presId="urn:microsoft.com/office/officeart/2005/8/layout/hChevron3"/>
    <dgm:cxn modelId="{90CC9B6A-6B09-4E6C-A514-D9C01CA614A8}" type="presParOf" srcId="{EA1908B8-3B76-4285-BDBA-BDA2C7D39C2F}" destId="{3A526162-C16B-4111-83AE-2904C63F5271}" srcOrd="4" destOrd="0" presId="urn:microsoft.com/office/officeart/2005/8/layout/hChevron3"/>
    <dgm:cxn modelId="{8428B285-863E-4A0E-8479-6B19DF7C5C93}" type="presParOf" srcId="{EA1908B8-3B76-4285-BDBA-BDA2C7D39C2F}" destId="{683C4FE0-8B74-4408-85AF-A2853DA9A6E9}" srcOrd="5" destOrd="0" presId="urn:microsoft.com/office/officeart/2005/8/layout/hChevron3"/>
    <dgm:cxn modelId="{DC22F9F2-16F5-4FDA-9681-D76B7B8EB586}" type="presParOf" srcId="{EA1908B8-3B76-4285-BDBA-BDA2C7D39C2F}" destId="{7EAEBED5-FE5B-4499-952B-F381E5A299E2}" srcOrd="6" destOrd="0" presId="urn:microsoft.com/office/officeart/2005/8/layout/hChevron3"/>
    <dgm:cxn modelId="{DBCEFB33-E03C-418D-9DAF-8D7201433BC2}" type="presParOf" srcId="{EA1908B8-3B76-4285-BDBA-BDA2C7D39C2F}" destId="{FF89149A-3CB6-4D01-9899-B4503EDD7743}" srcOrd="7" destOrd="0" presId="urn:microsoft.com/office/officeart/2005/8/layout/hChevron3"/>
    <dgm:cxn modelId="{CC024229-D70F-46A2-977F-E5C648C5CFA8}" type="presParOf" srcId="{EA1908B8-3B76-4285-BDBA-BDA2C7D39C2F}" destId="{DCB61E94-10C8-4306-ACA8-9A4280416CA0}" srcOrd="8" destOrd="0" presId="urn:microsoft.com/office/officeart/2005/8/layout/hChevron3"/>
    <dgm:cxn modelId="{A4657F4F-E08C-4028-8DDE-B1AE2A2BB9B8}" type="presParOf" srcId="{EA1908B8-3B76-4285-BDBA-BDA2C7D39C2F}" destId="{81E5C0C2-388F-492D-88F9-1E40215A04FF}" srcOrd="9" destOrd="0" presId="urn:microsoft.com/office/officeart/2005/8/layout/hChevron3"/>
    <dgm:cxn modelId="{67AF63D9-33D8-4C81-9876-04FC8CE0B53E}" type="presParOf" srcId="{EA1908B8-3B76-4285-BDBA-BDA2C7D39C2F}" destId="{B0F9E533-787A-4935-9A53-CE62A317CAAF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724BD-B68A-4B94-A4AF-40DD84C1D1DA}">
      <dsp:nvSpPr>
        <dsp:cNvPr id="0" name=""/>
        <dsp:cNvSpPr/>
      </dsp:nvSpPr>
      <dsp:spPr>
        <a:xfrm>
          <a:off x="1103" y="790756"/>
          <a:ext cx="1806857" cy="722743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674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smtClean="0">
              <a:latin typeface="Arial" panose="020B0604020202020204" pitchFamily="34" charset="0"/>
              <a:cs typeface="Arial" panose="020B0604020202020204" pitchFamily="34" charset="0"/>
            </a:rPr>
            <a:t>SRTVM</a:t>
          </a:r>
          <a:endParaRPr lang="es-MX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03" y="790756"/>
        <a:ext cx="1626171" cy="722743"/>
      </dsp:txXfrm>
    </dsp:sp>
    <dsp:sp modelId="{94B32822-53DD-4651-8FFD-D2457CB50FF0}">
      <dsp:nvSpPr>
        <dsp:cNvPr id="0" name=""/>
        <dsp:cNvSpPr/>
      </dsp:nvSpPr>
      <dsp:spPr>
        <a:xfrm>
          <a:off x="1446589" y="790756"/>
          <a:ext cx="1806857" cy="72274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smtClean="0">
              <a:latin typeface="Arial" panose="020B0604020202020204" pitchFamily="34" charset="0"/>
              <a:cs typeface="Arial" panose="020B0604020202020204" pitchFamily="34" charset="0"/>
            </a:rPr>
            <a:t>POBLACIÓN</a:t>
          </a:r>
          <a:endParaRPr lang="es-MX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07961" y="790756"/>
        <a:ext cx="1084114" cy="722743"/>
      </dsp:txXfrm>
    </dsp:sp>
    <dsp:sp modelId="{3A526162-C16B-4111-83AE-2904C63F5271}">
      <dsp:nvSpPr>
        <dsp:cNvPr id="0" name=""/>
        <dsp:cNvSpPr/>
      </dsp:nvSpPr>
      <dsp:spPr>
        <a:xfrm>
          <a:off x="2892075" y="790756"/>
          <a:ext cx="1806857" cy="72274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smtClean="0">
              <a:latin typeface="Arial" panose="020B0604020202020204" pitchFamily="34" charset="0"/>
              <a:cs typeface="Arial" panose="020B0604020202020204" pitchFamily="34" charset="0"/>
            </a:rPr>
            <a:t>CÁLCULO DE TAMAÑO DE MUESTRA</a:t>
          </a:r>
          <a:endParaRPr lang="es-MX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53447" y="790756"/>
        <a:ext cx="1084114" cy="722743"/>
      </dsp:txXfrm>
    </dsp:sp>
    <dsp:sp modelId="{7EAEBED5-FE5B-4499-952B-F381E5A299E2}">
      <dsp:nvSpPr>
        <dsp:cNvPr id="0" name=""/>
        <dsp:cNvSpPr/>
      </dsp:nvSpPr>
      <dsp:spPr>
        <a:xfrm>
          <a:off x="4337562" y="790756"/>
          <a:ext cx="1806857" cy="72274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smtClean="0">
              <a:latin typeface="Arial" panose="020B0604020202020204" pitchFamily="34" charset="0"/>
              <a:cs typeface="Arial" panose="020B0604020202020204" pitchFamily="34" charset="0"/>
            </a:rPr>
            <a:t>CONCEPTOS</a:t>
          </a:r>
          <a:endParaRPr lang="es-MX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98934" y="790756"/>
        <a:ext cx="1084114" cy="722743"/>
      </dsp:txXfrm>
    </dsp:sp>
    <dsp:sp modelId="{DCB61E94-10C8-4306-ACA8-9A4280416CA0}">
      <dsp:nvSpPr>
        <dsp:cNvPr id="0" name=""/>
        <dsp:cNvSpPr/>
      </dsp:nvSpPr>
      <dsp:spPr>
        <a:xfrm>
          <a:off x="5783048" y="790756"/>
          <a:ext cx="1806857" cy="72274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smtClean="0">
              <a:latin typeface="Arial" panose="020B0604020202020204" pitchFamily="34" charset="0"/>
              <a:cs typeface="Arial" panose="020B0604020202020204" pitchFamily="34" charset="0"/>
            </a:rPr>
            <a:t>CATEGORIAS</a:t>
          </a:r>
          <a:endParaRPr lang="es-MX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44420" y="790756"/>
        <a:ext cx="1084114" cy="722743"/>
      </dsp:txXfrm>
    </dsp:sp>
    <dsp:sp modelId="{B0F9E533-787A-4935-9A53-CE62A317CAAF}">
      <dsp:nvSpPr>
        <dsp:cNvPr id="0" name=""/>
        <dsp:cNvSpPr/>
      </dsp:nvSpPr>
      <dsp:spPr>
        <a:xfrm>
          <a:off x="7228534" y="790756"/>
          <a:ext cx="1806857" cy="72274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smtClean="0">
              <a:latin typeface="Arial" panose="020B0604020202020204" pitchFamily="34" charset="0"/>
              <a:cs typeface="Arial" panose="020B0604020202020204" pitchFamily="34" charset="0"/>
            </a:rPr>
            <a:t>RESULTADOS</a:t>
          </a:r>
          <a:endParaRPr lang="es-MX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89906" y="790756"/>
        <a:ext cx="1084114" cy="7227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99CD5-E3B3-48B0-B7FD-FC559A58FDDA}" type="datetimeFigureOut">
              <a:rPr lang="es-MX" smtClean="0"/>
              <a:t>16/08/2017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6C825-1E12-4B30-A7A0-9184ACAE0F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1518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6C825-1E12-4B30-A7A0-9184ACAE0FBA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14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F7E-F37F-4B69-B294-8B462011BBDD}" type="datetimeFigureOut">
              <a:rPr lang="es-MX" smtClean="0"/>
              <a:t>16/08/2017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8D05-95A4-4181-BFFA-5D5C5D1533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3170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F7E-F37F-4B69-B294-8B462011BBDD}" type="datetimeFigureOut">
              <a:rPr lang="es-MX" smtClean="0"/>
              <a:t>16/08/2017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8D05-95A4-4181-BFFA-5D5C5D1533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0830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F7E-F37F-4B69-B294-8B462011BBDD}" type="datetimeFigureOut">
              <a:rPr lang="es-MX" smtClean="0"/>
              <a:t>16/08/2017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8D05-95A4-4181-BFFA-5D5C5D1533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484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F7E-F37F-4B69-B294-8B462011BBDD}" type="datetimeFigureOut">
              <a:rPr lang="es-MX" smtClean="0"/>
              <a:t>16/08/2017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8D05-95A4-4181-BFFA-5D5C5D1533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136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F7E-F37F-4B69-B294-8B462011BBDD}" type="datetimeFigureOut">
              <a:rPr lang="es-MX" smtClean="0"/>
              <a:t>16/08/2017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8D05-95A4-4181-BFFA-5D5C5D1533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314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F7E-F37F-4B69-B294-8B462011BBDD}" type="datetimeFigureOut">
              <a:rPr lang="es-MX" smtClean="0"/>
              <a:t>16/08/2017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8D05-95A4-4181-BFFA-5D5C5D1533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282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F7E-F37F-4B69-B294-8B462011BBDD}" type="datetimeFigureOut">
              <a:rPr lang="es-MX" smtClean="0"/>
              <a:t>16/08/2017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8D05-95A4-4181-BFFA-5D5C5D1533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9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F7E-F37F-4B69-B294-8B462011BBDD}" type="datetimeFigureOut">
              <a:rPr lang="es-MX" smtClean="0"/>
              <a:t>16/08/2017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8D05-95A4-4181-BFFA-5D5C5D1533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2761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F7E-F37F-4B69-B294-8B462011BBDD}" type="datetimeFigureOut">
              <a:rPr lang="es-MX" smtClean="0"/>
              <a:t>16/08/2017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8D05-95A4-4181-BFFA-5D5C5D1533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1027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F7E-F37F-4B69-B294-8B462011BBDD}" type="datetimeFigureOut">
              <a:rPr lang="es-MX" smtClean="0"/>
              <a:t>16/08/2017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8D05-95A4-4181-BFFA-5D5C5D1533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60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F7E-F37F-4B69-B294-8B462011BBDD}" type="datetimeFigureOut">
              <a:rPr lang="es-MX" smtClean="0"/>
              <a:t>16/08/2017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8D05-95A4-4181-BFFA-5D5C5D1533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353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19F7E-F37F-4B69-B294-8B462011BBDD}" type="datetimeFigureOut">
              <a:rPr lang="es-MX" smtClean="0"/>
              <a:t>16/08/2017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E8D05-95A4-4181-BFFA-5D5C5D1533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553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13" Type="http://schemas.openxmlformats.org/officeDocument/2006/relationships/slide" Target="slide5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12" Type="http://schemas.openxmlformats.org/officeDocument/2006/relationships/image" Target="../media/image7.jpg"/><Relationship Id="rId17" Type="http://schemas.openxmlformats.org/officeDocument/2006/relationships/slide" Target="slide10.xml"/><Relationship Id="rId2" Type="http://schemas.openxmlformats.org/officeDocument/2006/relationships/diagramData" Target="../diagrams/data1.xml"/><Relationship Id="rId16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6.jpg"/><Relationship Id="rId5" Type="http://schemas.openxmlformats.org/officeDocument/2006/relationships/diagramColors" Target="../diagrams/colors1.xml"/><Relationship Id="rId15" Type="http://schemas.openxmlformats.org/officeDocument/2006/relationships/slide" Target="slide6.xml"/><Relationship Id="rId10" Type="http://schemas.openxmlformats.org/officeDocument/2006/relationships/image" Target="../media/image5.jp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jpg"/><Relationship Id="rId14" Type="http://schemas.openxmlformats.org/officeDocument/2006/relationships/slide" Target="slide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1889162" cy="188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836712"/>
            <a:ext cx="3059832" cy="1356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2286000" y="3105835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4000" b="1" cap="all" dirty="0" smtClean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PREGUNTAS FRECUENTES </a:t>
            </a:r>
            <a:endParaRPr lang="es-MX" sz="4000" b="1" cap="all" dirty="0">
              <a:ln w="0"/>
              <a:solidFill>
                <a:srgbClr val="660066"/>
              </a:solidFill>
              <a:effectLst>
                <a:reflection blurRad="12700" stA="50000" endPos="50000" dist="5000" dir="5400000" sy="-100000" rotWithShape="0"/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88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4 Grupo"/>
          <p:cNvGrpSpPr/>
          <p:nvPr/>
        </p:nvGrpSpPr>
        <p:grpSpPr>
          <a:xfrm>
            <a:off x="1547664" y="1556793"/>
            <a:ext cx="5540229" cy="5172926"/>
            <a:chOff x="1671638" y="-142875"/>
            <a:chExt cx="6428754" cy="6740227"/>
          </a:xfrm>
        </p:grpSpPr>
        <p:pic>
          <p:nvPicPr>
            <p:cNvPr id="3075" name="Picture 3" descr="C:\Users\claudia\Pictures\Delegaciones-de-la-Ciudad-de-Mxico-DF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67" b="996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1638" y="-142875"/>
              <a:ext cx="6428754" cy="67402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3 CuadroTexto"/>
            <p:cNvSpPr txBox="1"/>
            <p:nvPr/>
          </p:nvSpPr>
          <p:spPr>
            <a:xfrm>
              <a:off x="4741999" y="3140968"/>
              <a:ext cx="28803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s-MX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4718903" y="1545975"/>
              <a:ext cx="545661" cy="4010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13</a:t>
              </a:r>
              <a:endParaRPr lang="es-MX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3995936" y="2348880"/>
              <a:ext cx="288032" cy="4010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s-MX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4788024" y="2564904"/>
              <a:ext cx="28803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MX" sz="12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s-MX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4139952" y="1505688"/>
              <a:ext cx="456160" cy="36092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MX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3976117" y="4653136"/>
              <a:ext cx="28803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MX" sz="14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s-MX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5 Rectángulo"/>
          <p:cNvSpPr/>
          <p:nvPr/>
        </p:nvSpPr>
        <p:spPr>
          <a:xfrm>
            <a:off x="778295" y="437763"/>
            <a:ext cx="75509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lang="pt-BR" sz="2400" b="1" i="0" u="none" strike="noStrike" kern="1200" cap="all" baseline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pPr>
            <a:r>
              <a:rPr lang="es-MX" sz="2400" b="1" cap="all" dirty="0" smtClean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GEOREFERENCIA DE </a:t>
            </a:r>
          </a:p>
          <a:p>
            <a:pPr algn="ctr">
              <a:defRPr lang="pt-BR" sz="2400" b="1" i="0" u="none" strike="noStrike" kern="1200" cap="all" baseline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pPr>
            <a:r>
              <a:rPr lang="es-MX" sz="2400" b="1" cap="all" dirty="0" smtClean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DELEGACIONES DE LA CIUDAD </a:t>
            </a:r>
            <a:r>
              <a:rPr lang="es-MX" sz="24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DE MÉXICO </a:t>
            </a:r>
          </a:p>
        </p:txBody>
      </p:sp>
      <p:pic>
        <p:nvPicPr>
          <p:cNvPr id="13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1019"/>
            <a:ext cx="625217" cy="62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13 Conector recto"/>
          <p:cNvCxnSpPr/>
          <p:nvPr/>
        </p:nvCxnSpPr>
        <p:spPr>
          <a:xfrm>
            <a:off x="-36512" y="1340768"/>
            <a:ext cx="9180513" cy="0"/>
          </a:xfrm>
          <a:prstGeom prst="line">
            <a:avLst/>
          </a:prstGeom>
          <a:ln w="76200">
            <a:solidFill>
              <a:srgbClr val="ED057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38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1153921" y="807095"/>
            <a:ext cx="741414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s-MX" sz="2400" b="1" cap="all" dirty="0" smtClean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GEOREFERENCIA DEL ESTADO </a:t>
            </a:r>
            <a:r>
              <a:rPr lang="es-MX" sz="24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DE MÉXICO</a:t>
            </a:r>
          </a:p>
        </p:txBody>
      </p:sp>
      <p:pic>
        <p:nvPicPr>
          <p:cNvPr id="8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1019"/>
            <a:ext cx="625217" cy="62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13" y="1525246"/>
            <a:ext cx="7547111" cy="5332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14 Conector recto"/>
          <p:cNvCxnSpPr/>
          <p:nvPr/>
        </p:nvCxnSpPr>
        <p:spPr>
          <a:xfrm>
            <a:off x="-36512" y="1340768"/>
            <a:ext cx="9180513" cy="0"/>
          </a:xfrm>
          <a:prstGeom prst="line">
            <a:avLst/>
          </a:prstGeom>
          <a:ln w="76200">
            <a:solidFill>
              <a:srgbClr val="ED057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058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801796"/>
              </p:ext>
            </p:extLst>
          </p:nvPr>
        </p:nvGraphicFramePr>
        <p:xfrm>
          <a:off x="395536" y="1556792"/>
          <a:ext cx="3960440" cy="49682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88032"/>
                <a:gridCol w="2232248"/>
                <a:gridCol w="1440160"/>
              </a:tblGrid>
              <a:tr h="503030">
                <a:tc>
                  <a:txBody>
                    <a:bodyPr/>
                    <a:lstStyle/>
                    <a:p>
                      <a:pPr algn="ctr"/>
                      <a:endParaRPr lang="es-MX" sz="1800" b="1" kern="1200" cap="all" dirty="0">
                        <a:ln w="0"/>
                        <a:solidFill>
                          <a:srgbClr val="660066"/>
                        </a:solidFill>
                        <a:effectLst>
                          <a:reflection blurRad="12700" stA="50000" endPos="50000" dist="5000" dir="5400000" sy="-100000" rotWithShape="0"/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kern="1200" cap="all" dirty="0" smtClean="0">
                          <a:ln w="0"/>
                          <a:solidFill>
                            <a:srgbClr val="660066"/>
                          </a:solidFill>
                          <a:effectLst>
                            <a:reflection blurRad="12700" stA="50000" endPos="50000" dist="5000" dir="5400000" sy="-100000" rotWithShape="0"/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MUNICIPIO</a:t>
                      </a:r>
                      <a:endParaRPr lang="es-MX" sz="1400" b="1" kern="1200" cap="all" dirty="0">
                        <a:ln w="0"/>
                        <a:solidFill>
                          <a:srgbClr val="660066"/>
                        </a:solidFill>
                        <a:effectLst>
                          <a:reflection blurRad="12700" stA="50000" endPos="50000" dist="5000" dir="5400000" sy="-100000" rotWithShape="0"/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kern="1200" cap="all" dirty="0" smtClean="0">
                          <a:ln w="0"/>
                          <a:solidFill>
                            <a:srgbClr val="660066"/>
                          </a:solidFill>
                          <a:effectLst>
                            <a:reflection blurRad="12700" stA="50000" endPos="50000" dist="5000" dir="5400000" sy="-100000" rotWithShape="0"/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CANTIDAD DE SOLICITUDES</a:t>
                      </a:r>
                      <a:endParaRPr lang="es-MX" sz="1400" b="1" kern="1200" cap="all" dirty="0">
                        <a:ln w="0"/>
                        <a:solidFill>
                          <a:srgbClr val="660066"/>
                        </a:solidFill>
                        <a:effectLst>
                          <a:reflection blurRad="12700" stA="50000" endPos="50000" dist="5000" dir="5400000" sy="-100000" rotWithShape="0"/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s-MX" sz="18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Aculco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Almoloya de Juárez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Amecameca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Ayapango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Cuautitlán Izcalli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D057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Ecatepec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Ixtlahuaca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C6CB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Metepec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E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Naucalpan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Nezahualcóyotl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Tlalnepantla de Baz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Toluca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25 Rectángulo"/>
          <p:cNvSpPr/>
          <p:nvPr/>
        </p:nvSpPr>
        <p:spPr>
          <a:xfrm>
            <a:off x="846671" y="646236"/>
            <a:ext cx="7414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lang="pt-BR" sz="2400" b="1" i="0" u="none" strike="noStrike" kern="1200" cap="all" baseline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pPr>
            <a:r>
              <a:rPr lang="es-MX" sz="2400" b="1" cap="all" dirty="0" smtClean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GEOREFERENCIA DEL ESTADO DE MÉXICO</a:t>
            </a:r>
            <a:endParaRPr lang="es-MX" sz="2400" b="1" cap="all" dirty="0">
              <a:ln w="0"/>
              <a:solidFill>
                <a:srgbClr val="660066"/>
              </a:solidFill>
              <a:effectLst>
                <a:reflection blurRad="12700" stA="50000" endPos="50000" dist="5000" dir="5400000" sy="-100000" rotWithShape="0"/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1019"/>
            <a:ext cx="625217" cy="62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27 Conector recto"/>
          <p:cNvCxnSpPr/>
          <p:nvPr/>
        </p:nvCxnSpPr>
        <p:spPr>
          <a:xfrm>
            <a:off x="-36512" y="1340768"/>
            <a:ext cx="9180513" cy="0"/>
          </a:xfrm>
          <a:prstGeom prst="line">
            <a:avLst/>
          </a:prstGeom>
          <a:ln w="76200">
            <a:solidFill>
              <a:srgbClr val="ED057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81521"/>
              </p:ext>
            </p:extLst>
          </p:nvPr>
        </p:nvGraphicFramePr>
        <p:xfrm>
          <a:off x="4665405" y="1556792"/>
          <a:ext cx="4299083" cy="16306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06801"/>
                <a:gridCol w="2468479"/>
                <a:gridCol w="1423803"/>
              </a:tblGrid>
              <a:tr h="50405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MX" sz="1400" b="1" kern="1200" cap="all" dirty="0">
                        <a:ln w="0"/>
                        <a:solidFill>
                          <a:srgbClr val="660066"/>
                        </a:solidFill>
                        <a:effectLst>
                          <a:reflection blurRad="12700" stA="50000" endPos="50000" dist="5000" dir="5400000" sy="-100000" rotWithShape="0"/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400" b="1" kern="1200" cap="all" dirty="0" smtClean="0">
                          <a:ln w="0"/>
                          <a:solidFill>
                            <a:srgbClr val="660066"/>
                          </a:solidFill>
                          <a:effectLst>
                            <a:reflection blurRad="12700" stA="50000" endPos="50000" dist="5000" dir="5400000" sy="-100000" rotWithShape="0"/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MUNICIPIO</a:t>
                      </a:r>
                      <a:endParaRPr lang="es-MX" sz="1400" b="1" kern="1200" cap="all" dirty="0">
                        <a:ln w="0"/>
                        <a:solidFill>
                          <a:srgbClr val="660066"/>
                        </a:solidFill>
                        <a:effectLst>
                          <a:reflection blurRad="12700" stA="50000" endPos="50000" dist="5000" dir="5400000" sy="-100000" rotWithShape="0"/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400" b="1" kern="1200" cap="all" dirty="0" smtClean="0">
                          <a:ln w="0"/>
                          <a:solidFill>
                            <a:srgbClr val="660066"/>
                          </a:solidFill>
                          <a:effectLst>
                            <a:reflection blurRad="12700" stA="50000" endPos="50000" dist="5000" dir="5400000" sy="-100000" rotWithShape="0"/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CANTIDAD DE SOLICITUDES</a:t>
                      </a:r>
                      <a:endParaRPr lang="es-MX" sz="1400" b="1" kern="1200" cap="all" dirty="0">
                        <a:ln w="0"/>
                        <a:solidFill>
                          <a:srgbClr val="660066"/>
                        </a:solidFill>
                        <a:effectLst>
                          <a:reflection blurRad="12700" stA="50000" endPos="50000" dist="5000" dir="5400000" sy="-100000" rotWithShape="0"/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Ocoyoacac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Temascalcingo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 datos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207805"/>
              </p:ext>
            </p:extLst>
          </p:nvPr>
        </p:nvGraphicFramePr>
        <p:xfrm>
          <a:off x="4593397" y="4149080"/>
          <a:ext cx="4299083" cy="12598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06801"/>
                <a:gridCol w="2468479"/>
                <a:gridCol w="1423803"/>
              </a:tblGrid>
              <a:tr h="50405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MX" sz="1400" b="1" kern="1200" cap="all" dirty="0">
                        <a:ln w="0"/>
                        <a:solidFill>
                          <a:srgbClr val="660066"/>
                        </a:solidFill>
                        <a:effectLst>
                          <a:reflection blurRad="12700" stA="50000" endPos="50000" dist="5000" dir="5400000" sy="-100000" rotWithShape="0"/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400" b="1" kern="1200" cap="all" dirty="0" smtClean="0">
                          <a:ln w="0"/>
                          <a:solidFill>
                            <a:srgbClr val="660066"/>
                          </a:solidFill>
                          <a:effectLst>
                            <a:reflection blurRad="12700" stA="50000" endPos="50000" dist="5000" dir="5400000" sy="-100000" rotWithShape="0"/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OTROS</a:t>
                      </a:r>
                      <a:endParaRPr lang="es-MX" sz="1400" b="1" kern="1200" cap="all" dirty="0">
                        <a:ln w="0"/>
                        <a:solidFill>
                          <a:srgbClr val="660066"/>
                        </a:solidFill>
                        <a:effectLst>
                          <a:reflection blurRad="12700" stA="50000" endPos="50000" dist="5000" dir="5400000" sy="-100000" rotWithShape="0"/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400" b="1" kern="1200" cap="all" dirty="0" smtClean="0">
                          <a:ln w="0"/>
                          <a:solidFill>
                            <a:srgbClr val="660066"/>
                          </a:solidFill>
                          <a:effectLst>
                            <a:reflection blurRad="12700" stA="50000" endPos="50000" dist="5000" dir="5400000" sy="-100000" rotWithShape="0"/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CANTIDAD DE SOLICITUDES</a:t>
                      </a:r>
                      <a:endParaRPr lang="es-MX" sz="1400" b="1" kern="1200" cap="all" dirty="0">
                        <a:ln w="0"/>
                        <a:solidFill>
                          <a:srgbClr val="660066"/>
                        </a:solidFill>
                        <a:effectLst>
                          <a:reflection blurRad="12700" stA="50000" endPos="50000" dist="5000" dir="5400000" sy="-100000" rotWithShape="0"/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Oaxaca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Hermosillo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49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31834" y="1556792"/>
            <a:ext cx="88939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continuación se muestran las preguntas frecuentes realizadas al Sistema de Radio y Televisión Mexiquense. </a:t>
            </a:r>
          </a:p>
        </p:txBody>
      </p:sp>
      <p:pic>
        <p:nvPicPr>
          <p:cNvPr id="5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1019"/>
            <a:ext cx="625217" cy="62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5 Conector recto"/>
          <p:cNvCxnSpPr/>
          <p:nvPr/>
        </p:nvCxnSpPr>
        <p:spPr>
          <a:xfrm>
            <a:off x="-36512" y="1340768"/>
            <a:ext cx="9180513" cy="0"/>
          </a:xfrm>
          <a:prstGeom prst="line">
            <a:avLst/>
          </a:prstGeom>
          <a:ln w="76200">
            <a:solidFill>
              <a:srgbClr val="ED057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1" y="50340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cap="all" dirty="0" smtClean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PREGUNTAS FRECUENTES</a:t>
            </a:r>
            <a:endParaRPr lang="es-MX" sz="2400" b="1" cap="all" dirty="0">
              <a:ln w="0"/>
              <a:solidFill>
                <a:srgbClr val="660066"/>
              </a:solidFill>
              <a:effectLst>
                <a:reflection blurRad="12700" stA="50000" endPos="50000" dist="5000" dir="5400000" sy="-100000" rotWithShape="0"/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cap="all" dirty="0" smtClean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2012 - 2017</a:t>
            </a:r>
            <a:endParaRPr lang="es-MX" sz="2400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866045"/>
              </p:ext>
            </p:extLst>
          </p:nvPr>
        </p:nvGraphicFramePr>
        <p:xfrm>
          <a:off x="231834" y="2472288"/>
          <a:ext cx="8732654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32654"/>
              </a:tblGrid>
              <a:tr h="190500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¿Cómo se conforma la estructura </a:t>
                      </a:r>
                      <a:r>
                        <a:rPr lang="es-MX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orgánica del </a:t>
                      </a:r>
                      <a:r>
                        <a:rPr lang="es-MX" sz="18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SRyTVM</a:t>
                      </a:r>
                      <a:r>
                        <a:rPr lang="es-MX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?. </a:t>
                      </a:r>
                    </a:p>
                    <a:p>
                      <a:pPr algn="just" rtl="0" fontAlgn="ctr"/>
                      <a:endParaRPr lang="es-MX" sz="1800" b="1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Podrá consultar en la página de transparencia del Sistema la estructura orgánica de la siguiente manera:</a:t>
                      </a:r>
                    </a:p>
                    <a:p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1.- Ingresar al siguiente link http://www.radioytvmexiquense.mx/</a:t>
                      </a:r>
                    </a:p>
                    <a:p>
                      <a:pPr algn="just"/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2.- Seleccionar la pestaña de “Transparencia” </a:t>
                      </a:r>
                    </a:p>
                    <a:p>
                      <a:pPr algn="just"/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3.- Se abrirá el siguiente link http://www.ipomex.org.mx/ipo/portal/tvmex.web </a:t>
                      </a:r>
                    </a:p>
                    <a:p>
                      <a:pPr algn="l"/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4.- La información se encuentra en la FRACCIÓN II “Estructura  Orgánica”.</a:t>
                      </a:r>
                      <a:endParaRPr lang="es-MX" sz="1800" b="1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03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1019"/>
            <a:ext cx="625217" cy="62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5 Conector recto"/>
          <p:cNvCxnSpPr/>
          <p:nvPr/>
        </p:nvCxnSpPr>
        <p:spPr>
          <a:xfrm>
            <a:off x="-36512" y="1340768"/>
            <a:ext cx="9180513" cy="0"/>
          </a:xfrm>
          <a:prstGeom prst="line">
            <a:avLst/>
          </a:prstGeom>
          <a:ln w="76200">
            <a:solidFill>
              <a:srgbClr val="ED057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1" y="50977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PREGUNTAS FRECUENTES</a:t>
            </a:r>
          </a:p>
          <a:p>
            <a:pPr algn="ctr"/>
            <a:r>
              <a:rPr lang="es-MX" sz="24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2012 - 2017</a:t>
            </a:r>
            <a:endParaRPr lang="es-MX" sz="2400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856192"/>
              </p:ext>
            </p:extLst>
          </p:nvPr>
        </p:nvGraphicFramePr>
        <p:xfrm>
          <a:off x="179511" y="1700808"/>
          <a:ext cx="8712969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12969"/>
              </a:tblGrid>
              <a:tr h="190500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¿Cuál</a:t>
                      </a:r>
                      <a:r>
                        <a:rPr lang="es-MX" sz="18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es el nombre de las y los titulares de las Direcciones y Subdirecciones del </a:t>
                      </a:r>
                      <a:r>
                        <a:rPr lang="es-MX" sz="1800" b="1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SRyTVM</a:t>
                      </a:r>
                      <a:r>
                        <a:rPr lang="es-MX" sz="18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?.</a:t>
                      </a:r>
                    </a:p>
                    <a:p>
                      <a:pPr algn="just" rtl="0" fontAlgn="ctr"/>
                      <a:endParaRPr lang="es-MX" sz="1800" b="1" u="none" strike="noStrike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Podrá consultar en la página de transparencia del Sistema el nombre de los titulares de las áreas de la siguiente manera:</a:t>
                      </a:r>
                    </a:p>
                    <a:p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1.- Ingresar al siguiente link http://www.radioytvmexiquense.mx </a:t>
                      </a:r>
                    </a:p>
                    <a:p>
                      <a:pPr algn="just"/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2.- Seleccionar la pestaña de “Transparencia” </a:t>
                      </a:r>
                    </a:p>
                    <a:p>
                      <a:pPr algn="just"/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3.- Se abrirá el siguiente link http://www.ipomex.org.mx/ipo/portal/tvmex.web</a:t>
                      </a:r>
                    </a:p>
                    <a:p>
                      <a:pPr algn="l"/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4.- La información se encuentra en la FRACCIÓN VII “Directorio de Servidores Públicos”.</a:t>
                      </a:r>
                      <a:endParaRPr lang="es-MX" sz="1800" b="1" u="none" strike="noStrike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just" rtl="0" fontAlgn="ctr"/>
                      <a:endParaRPr lang="es-MX" sz="1800" b="1" u="none" strike="noStrike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84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761550"/>
              </p:ext>
            </p:extLst>
          </p:nvPr>
        </p:nvGraphicFramePr>
        <p:xfrm>
          <a:off x="206514" y="1628800"/>
          <a:ext cx="8694459" cy="384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94459"/>
              </a:tblGrid>
              <a:tr h="190500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¿Cuáles</a:t>
                      </a:r>
                      <a:r>
                        <a:rPr lang="es-MX" sz="18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son las personas físicas y morales que brindan bienes y/o servicios al </a:t>
                      </a:r>
                      <a:r>
                        <a:rPr lang="es-MX" sz="1800" b="1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SRyTVM</a:t>
                      </a:r>
                      <a:r>
                        <a:rPr lang="es-MX" sz="18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?.</a:t>
                      </a:r>
                    </a:p>
                    <a:p>
                      <a:pPr algn="just" rtl="0" fontAlgn="ctr"/>
                      <a:endParaRPr lang="es-MX" sz="1800" b="1" u="none" strike="noStrike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  <a:p>
                      <a:pPr algn="just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Podrá consultar en la página de transparencia del Sistema el padrón de proveedores de la siguiente manera:</a:t>
                      </a:r>
                    </a:p>
                    <a:p>
                      <a:pPr algn="just"/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1.- Ingresar al siguiente link http://www.radioytvmexiquense.mx </a:t>
                      </a:r>
                    </a:p>
                    <a:p>
                      <a:pPr algn="just"/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2.- Seleccionar la pestaña de “Transparencia” </a:t>
                      </a:r>
                    </a:p>
                    <a:p>
                      <a:pPr algn="just"/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3.- Se abrirá el siguiente link  http://www.ipomex.org.mx/ipo/portal/tvmex.web,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4.- La información se encuentra en la FRACCIÓN XXXVI “Padrón de proveedores y contratistas”. </a:t>
                      </a:r>
                    </a:p>
                  </a:txBody>
                  <a:tcPr marL="0" marR="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1" y="50340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PREGUNTAS FRECUENTES</a:t>
            </a:r>
          </a:p>
          <a:p>
            <a:pPr algn="ctr"/>
            <a:r>
              <a:rPr lang="es-MX" sz="24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2012 - 2017</a:t>
            </a:r>
            <a:endParaRPr lang="es-MX" sz="24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-36512" y="1340768"/>
            <a:ext cx="9180513" cy="0"/>
          </a:xfrm>
          <a:prstGeom prst="line">
            <a:avLst/>
          </a:prstGeom>
          <a:ln w="76200">
            <a:solidFill>
              <a:srgbClr val="ED057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1019"/>
            <a:ext cx="625217" cy="62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176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1019"/>
            <a:ext cx="625217" cy="62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5 Conector recto"/>
          <p:cNvCxnSpPr/>
          <p:nvPr/>
        </p:nvCxnSpPr>
        <p:spPr>
          <a:xfrm>
            <a:off x="-36512" y="1340768"/>
            <a:ext cx="9180513" cy="0"/>
          </a:xfrm>
          <a:prstGeom prst="line">
            <a:avLst/>
          </a:prstGeom>
          <a:ln w="76200">
            <a:solidFill>
              <a:srgbClr val="ED057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1" y="50977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PREGUNTAS FRECUENTES</a:t>
            </a:r>
          </a:p>
          <a:p>
            <a:pPr algn="ctr"/>
            <a:r>
              <a:rPr lang="es-MX" sz="24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2012 - 2017</a:t>
            </a:r>
            <a:endParaRPr lang="es-MX" sz="2400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292987"/>
              </p:ext>
            </p:extLst>
          </p:nvPr>
        </p:nvGraphicFramePr>
        <p:xfrm>
          <a:off x="233264" y="1556792"/>
          <a:ext cx="8640960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0"/>
              </a:tblGrid>
              <a:tr h="2808312">
                <a:tc>
                  <a:txBody>
                    <a:bodyPr/>
                    <a:lstStyle/>
                    <a:p>
                      <a:pPr marL="0" indent="0" algn="just" rtl="0" fontAlgn="ctr">
                        <a:buFont typeface="Wingdings"/>
                        <a:buNone/>
                      </a:pPr>
                      <a:r>
                        <a:rPr lang="es-MX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¿Cuáles</a:t>
                      </a:r>
                      <a:r>
                        <a:rPr lang="es-MX" sz="18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son los convenios  en los que ha participado el </a:t>
                      </a:r>
                      <a:r>
                        <a:rPr lang="es-MX" sz="1800" b="1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SRyTVM</a:t>
                      </a:r>
                      <a:r>
                        <a:rPr lang="es-MX" sz="18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?.</a:t>
                      </a:r>
                    </a:p>
                    <a:p>
                      <a:pPr marL="0" indent="0" algn="just" rtl="0" fontAlgn="ctr">
                        <a:buFont typeface="Wingdings"/>
                        <a:buNone/>
                      </a:pPr>
                      <a:endParaRPr lang="es-MX" sz="1800" b="1" u="none" strike="noStrike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  <a:p>
                      <a:pPr algn="just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Podrá consultar en la página de transparencia del Sistema los convenios celebrados por el organismo, de la siguiente manera:</a:t>
                      </a:r>
                    </a:p>
                    <a:p>
                      <a:pPr algn="just"/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1.- Ingresar al siguiente link http://www.radioytvmexiquense.mx </a:t>
                      </a:r>
                    </a:p>
                    <a:p>
                      <a:pPr algn="just"/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2.- Seleccionar la pestaña de “Transparencia” </a:t>
                      </a:r>
                    </a:p>
                    <a:p>
                      <a:pPr algn="just"/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3.- Se abrirá el siguiente link http://www.ipomex.org.mx/ipo/portal/tvmex.web</a:t>
                      </a:r>
                    </a:p>
                    <a:p>
                      <a:pPr algn="l"/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4.- La información se encuentra en la FRACCIÓN XXXVII “Convenios”.</a:t>
                      </a:r>
                      <a:endParaRPr lang="es-MX" sz="1800" b="1" u="none" strike="noStrike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34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159745"/>
              </p:ext>
            </p:extLst>
          </p:nvPr>
        </p:nvGraphicFramePr>
        <p:xfrm>
          <a:off x="323528" y="1628800"/>
          <a:ext cx="8676456" cy="3566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76456"/>
              </a:tblGrid>
              <a:tr h="190500">
                <a:tc>
                  <a:txBody>
                    <a:bodyPr/>
                    <a:lstStyle/>
                    <a:p>
                      <a:pPr marL="0" indent="0" algn="just" rtl="0" fontAlgn="ctr">
                        <a:buFont typeface="Wingdings"/>
                        <a:buNone/>
                      </a:pPr>
                      <a:r>
                        <a:rPr lang="es-MX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¿Cuál es el presupuesto asignado para el </a:t>
                      </a:r>
                      <a:r>
                        <a:rPr lang="es-MX" sz="18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SRyTVM</a:t>
                      </a:r>
                      <a:r>
                        <a:rPr lang="es-MX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?.</a:t>
                      </a:r>
                    </a:p>
                    <a:p>
                      <a:pPr marL="0" indent="0" algn="just" rtl="0" fontAlgn="ctr">
                        <a:buFont typeface="Wingdings"/>
                        <a:buNone/>
                      </a:pPr>
                      <a:endParaRPr lang="es-MX" sz="1800" b="1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  <a:p>
                      <a:pPr algn="just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Podrá consultar en la página de transparencia del Sistema el presupuesto asignado de la siguiente manera:</a:t>
                      </a:r>
                    </a:p>
                    <a:p>
                      <a:pPr algn="just"/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1.- Ingresar al siguiente link http://www.radioytvmexiquense.mx </a:t>
                      </a:r>
                    </a:p>
                    <a:p>
                      <a:pPr algn="just"/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2.- Seleccionar la pestaña de “Transparencia” </a:t>
                      </a:r>
                    </a:p>
                    <a:p>
                      <a:pPr algn="just"/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3.- Se abrirá el siguiente link http://www.ipomex.org.mx/ipo/portal/tvmex.web</a:t>
                      </a:r>
                    </a:p>
                    <a:p>
                      <a:pPr algn="l"/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4.- La información que solicita se encuentra en la FRACCIÓN 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XXV A “Presupuesto asignado e informe del ejercicio trimestral del gasto”.</a:t>
                      </a:r>
                      <a:endParaRPr lang="es-MX" sz="1800" b="1" u="none" strike="noStrike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1" y="50977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PREGUNTAS FRECUENTES</a:t>
            </a:r>
          </a:p>
          <a:p>
            <a:pPr algn="ctr"/>
            <a:r>
              <a:rPr lang="es-MX" sz="24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2012 - 2017</a:t>
            </a:r>
            <a:endParaRPr lang="es-MX" sz="24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-36512" y="1340768"/>
            <a:ext cx="9180513" cy="0"/>
          </a:xfrm>
          <a:prstGeom prst="line">
            <a:avLst/>
          </a:prstGeom>
          <a:ln w="76200">
            <a:solidFill>
              <a:srgbClr val="ED057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1019"/>
            <a:ext cx="625217" cy="62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6967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1019"/>
            <a:ext cx="625217" cy="62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5 Conector recto"/>
          <p:cNvCxnSpPr/>
          <p:nvPr/>
        </p:nvCxnSpPr>
        <p:spPr>
          <a:xfrm>
            <a:off x="-36512" y="1340768"/>
            <a:ext cx="9180513" cy="0"/>
          </a:xfrm>
          <a:prstGeom prst="line">
            <a:avLst/>
          </a:prstGeom>
          <a:ln w="76200">
            <a:solidFill>
              <a:srgbClr val="ED057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1" y="50977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PREGUNTAS FRECUENTES</a:t>
            </a:r>
          </a:p>
          <a:p>
            <a:pPr algn="ctr"/>
            <a:r>
              <a:rPr lang="es-MX" sz="24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2012 - 2017</a:t>
            </a:r>
            <a:endParaRPr lang="es-MX" sz="2400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150845"/>
              </p:ext>
            </p:extLst>
          </p:nvPr>
        </p:nvGraphicFramePr>
        <p:xfrm>
          <a:off x="370960" y="1659592"/>
          <a:ext cx="8449512" cy="466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49512"/>
              </a:tblGrid>
              <a:tr h="3569608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¿Cuál</a:t>
                      </a:r>
                      <a:r>
                        <a:rPr lang="es-MX" sz="18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es la programación del </a:t>
                      </a:r>
                      <a:r>
                        <a:rPr lang="es-MX" sz="1800" b="1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SRyTVM</a:t>
                      </a:r>
                      <a:r>
                        <a:rPr lang="es-MX" sz="18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?</a:t>
                      </a:r>
                    </a:p>
                    <a:p>
                      <a:pPr algn="just" rtl="0" fontAlgn="ctr"/>
                      <a:endParaRPr lang="es-MX" sz="1800" b="1" u="none" strike="noStrike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  <a:p>
                      <a:pPr algn="just" rtl="0" fontAlgn="ctr"/>
                      <a:r>
                        <a:rPr lang="es-MX" sz="1800" b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Podrá consultar en la página oficial del Sistema la programación de la siguiente manera:</a:t>
                      </a:r>
                    </a:p>
                    <a:p>
                      <a:pPr algn="just" rtl="0" fontAlgn="ctr"/>
                      <a:endParaRPr lang="es-MX" sz="1800" b="0" u="none" strike="noStrike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  <a:p>
                      <a:pPr algn="just" rtl="0" fontAlgn="ctr"/>
                      <a:r>
                        <a:rPr lang="es-MX" sz="1800" b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Para consultar la Programación de Radio:</a:t>
                      </a:r>
                    </a:p>
                    <a:p>
                      <a:pPr algn="just" rtl="0" fontAlgn="ctr"/>
                      <a:endParaRPr lang="es-MX" sz="1800" b="0" u="none" strike="noStrike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  <a:p>
                      <a:pPr algn="just" rtl="0" fontAlgn="ctr"/>
                      <a:r>
                        <a:rPr lang="es-MX" sz="1800" b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1.- Ingresar al siguiente link http://www.radioytvmexiquense.mx</a:t>
                      </a:r>
                    </a:p>
                    <a:p>
                      <a:pPr algn="just" rtl="0" fontAlgn="ctr"/>
                      <a:r>
                        <a:rPr lang="es-MX" sz="1800" b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2.- Seleccionar la pestaña de “Programación de Radio”.</a:t>
                      </a:r>
                    </a:p>
                    <a:p>
                      <a:pPr algn="just" rtl="0" fontAlgn="ctr"/>
                      <a:r>
                        <a:rPr lang="es-MX" sz="1800" b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3.- Seleccione la estación que desee consultar.</a:t>
                      </a:r>
                    </a:p>
                    <a:p>
                      <a:pPr algn="just" rtl="0" fontAlgn="ctr"/>
                      <a:endParaRPr lang="es-MX" sz="1800" b="0" u="none" strike="noStrike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  <a:p>
                      <a:pPr algn="just" rtl="0" fontAlgn="ctr"/>
                      <a:endParaRPr lang="es-MX" sz="1800" b="0" u="none" strike="noStrike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  <a:p>
                      <a:pPr algn="just" rtl="0" fontAlgn="ctr"/>
                      <a:r>
                        <a:rPr lang="es-MX" sz="1800" b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Para consultar la Programación de Televisión:</a:t>
                      </a:r>
                    </a:p>
                    <a:p>
                      <a:pPr algn="just" rtl="0" fontAlgn="ctr"/>
                      <a:endParaRPr lang="es-MX" sz="1800" b="0" u="none" strike="noStrike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  <a:p>
                      <a:pPr algn="just" rtl="0" fontAlgn="ctr"/>
                      <a:r>
                        <a:rPr lang="es-MX" sz="1800" b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1.- Ingresar al siguiente link http://www.radioytvmexiquense.mx </a:t>
                      </a:r>
                    </a:p>
                    <a:p>
                      <a:pPr algn="just" rtl="0" fontAlgn="ctr"/>
                      <a:r>
                        <a:rPr lang="es-MX" sz="1800" b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2.- Seleccionar la pestaña de “Programación de Televisión”.</a:t>
                      </a:r>
                    </a:p>
                  </a:txBody>
                  <a:tcPr marL="0" marR="0" marT="0" marB="0" anchor="ctr"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MX" sz="1800" b="1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74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1019"/>
            <a:ext cx="625217" cy="62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5 Conector recto"/>
          <p:cNvCxnSpPr/>
          <p:nvPr/>
        </p:nvCxnSpPr>
        <p:spPr>
          <a:xfrm>
            <a:off x="-36512" y="1340768"/>
            <a:ext cx="9180513" cy="0"/>
          </a:xfrm>
          <a:prstGeom prst="line">
            <a:avLst/>
          </a:prstGeom>
          <a:ln w="76200">
            <a:solidFill>
              <a:srgbClr val="ED057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7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6982797"/>
              </p:ext>
            </p:extLst>
          </p:nvPr>
        </p:nvGraphicFramePr>
        <p:xfrm>
          <a:off x="0" y="333628"/>
          <a:ext cx="9144000" cy="6263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611560" y="162880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TOTAL: 132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68359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7504" y="1530072"/>
            <a:ext cx="878497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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INFORMACIÓN ECONÓMICA- COMERCIAL: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quella que comprenda, entre otra, la información financiera, de empresas, estadísticas económicas, tales como referencia a inflación y desempleo.</a:t>
            </a:r>
          </a:p>
          <a:p>
            <a:pPr marL="285750" indent="-285750" algn="just">
              <a:buFont typeface="Wingdings" panose="05000000000000000000" pitchFamily="2" charset="2"/>
              <a:buChar char="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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INFORMACIÓN AMBIENTAL: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que comprende, entre otras, mapas y datos meteorológicos, información sobre la utilización de las tierras, datos estadísticos, cartográficos y documentales relacionados con el ambiente y los recursos naturales.</a:t>
            </a:r>
          </a:p>
          <a:p>
            <a:pPr marL="285750" indent="-285750" algn="just">
              <a:buFont typeface="Wingdings" panose="05000000000000000000" pitchFamily="2" charset="2"/>
              <a:buChar char="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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INFORMACIÓN SOCIAL: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que comprenda, entre otra, la información demográfica, datos relacionados con el tema de salud y datos censales</a:t>
            </a:r>
          </a:p>
          <a:p>
            <a:pPr marL="285750" indent="-285750" algn="just">
              <a:buFont typeface="Wingdings" panose="05000000000000000000" pitchFamily="2" charset="2"/>
              <a:buChar char="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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INFORMACIÓN LEGAL: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que comprenda, entre otras, los boletines, decisiones judiciales y acuerdos.</a:t>
            </a:r>
          </a:p>
        </p:txBody>
      </p:sp>
      <p:sp>
        <p:nvSpPr>
          <p:cNvPr id="2" name="1 Rectángulo"/>
          <p:cNvSpPr/>
          <p:nvPr/>
        </p:nvSpPr>
        <p:spPr>
          <a:xfrm>
            <a:off x="20836" y="47667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ANÁLISIS DE LA DEMANDA</a:t>
            </a:r>
            <a:br>
              <a:rPr lang="es-MX" sz="24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MX" sz="24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DE 2012  A 2017</a:t>
            </a:r>
          </a:p>
        </p:txBody>
      </p:sp>
      <p:pic>
        <p:nvPicPr>
          <p:cNvPr id="5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1019"/>
            <a:ext cx="625217" cy="62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7 Conector recto"/>
          <p:cNvCxnSpPr/>
          <p:nvPr/>
        </p:nvCxnSpPr>
        <p:spPr>
          <a:xfrm>
            <a:off x="-36512" y="1340768"/>
            <a:ext cx="9180513" cy="0"/>
          </a:xfrm>
          <a:prstGeom prst="line">
            <a:avLst/>
          </a:prstGeom>
          <a:ln w="76200">
            <a:solidFill>
              <a:srgbClr val="ED057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328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Rectángulo"/>
          <p:cNvSpPr/>
          <p:nvPr/>
        </p:nvSpPr>
        <p:spPr>
          <a:xfrm>
            <a:off x="436202" y="476672"/>
            <a:ext cx="81003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Fórmula PARA DETERMINAR </a:t>
            </a:r>
          </a:p>
          <a:p>
            <a:pPr algn="ctr"/>
            <a:r>
              <a:rPr lang="es-MX" sz="24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MUESTRA</a:t>
            </a:r>
          </a:p>
        </p:txBody>
      </p:sp>
      <p:grpSp>
        <p:nvGrpSpPr>
          <p:cNvPr id="3" name="2 Grupo"/>
          <p:cNvGrpSpPr/>
          <p:nvPr/>
        </p:nvGrpSpPr>
        <p:grpSpPr>
          <a:xfrm>
            <a:off x="2024247" y="1516722"/>
            <a:ext cx="4996025" cy="5224646"/>
            <a:chOff x="1547664" y="1268760"/>
            <a:chExt cx="4996025" cy="5224646"/>
          </a:xfrm>
        </p:grpSpPr>
        <p:grpSp>
          <p:nvGrpSpPr>
            <p:cNvPr id="18" name="17 Grupo"/>
            <p:cNvGrpSpPr/>
            <p:nvPr/>
          </p:nvGrpSpPr>
          <p:grpSpPr>
            <a:xfrm>
              <a:off x="1547664" y="3861048"/>
              <a:ext cx="4996025" cy="760150"/>
              <a:chOff x="1338482" y="3212976"/>
              <a:chExt cx="4996025" cy="760150"/>
            </a:xfrm>
          </p:grpSpPr>
          <p:sp>
            <p:nvSpPr>
              <p:cNvPr id="5" name="4 CuadroTexto"/>
              <p:cNvSpPr txBox="1"/>
              <p:nvPr/>
            </p:nvSpPr>
            <p:spPr>
              <a:xfrm>
                <a:off x="2698103" y="3212976"/>
                <a:ext cx="280831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132(1.96</a:t>
                </a:r>
                <a:r>
                  <a:rPr lang="es-MX" sz="2000" b="1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s-MX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)(0.05)(0.95)</a:t>
                </a:r>
                <a:endParaRPr lang="es-MX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" name="5 CuadroTexto"/>
              <p:cNvSpPr txBox="1"/>
              <p:nvPr/>
            </p:nvSpPr>
            <p:spPr>
              <a:xfrm>
                <a:off x="1870011" y="3573016"/>
                <a:ext cx="44644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((0.03</a:t>
                </a:r>
                <a:r>
                  <a:rPr lang="es-MX" sz="2000" b="1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s-MX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)(132-1)+(1.96</a:t>
                </a:r>
                <a:r>
                  <a:rPr lang="es-MX" sz="2000" b="1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s-MX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)(0.05)(0.95))</a:t>
                </a:r>
                <a:endParaRPr lang="es-MX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8" name="7 Conector recto"/>
              <p:cNvCxnSpPr/>
              <p:nvPr/>
            </p:nvCxnSpPr>
            <p:spPr>
              <a:xfrm>
                <a:off x="1979712" y="3573016"/>
                <a:ext cx="424847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" name="11 CuadroTexto"/>
              <p:cNvSpPr txBox="1"/>
              <p:nvPr/>
            </p:nvSpPr>
            <p:spPr>
              <a:xfrm>
                <a:off x="1338482" y="3372961"/>
                <a:ext cx="64807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s-MX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n=</a:t>
                </a:r>
                <a:endParaRPr lang="es-MX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7" name="16 Grupo"/>
            <p:cNvGrpSpPr/>
            <p:nvPr/>
          </p:nvGrpSpPr>
          <p:grpSpPr>
            <a:xfrm>
              <a:off x="2843808" y="5013176"/>
              <a:ext cx="2278868" cy="742985"/>
              <a:chOff x="2203122" y="4509120"/>
              <a:chExt cx="2278868" cy="742985"/>
            </a:xfrm>
          </p:grpSpPr>
          <p:sp>
            <p:nvSpPr>
              <p:cNvPr id="9" name="8 CuadroTexto"/>
              <p:cNvSpPr txBox="1"/>
              <p:nvPr/>
            </p:nvSpPr>
            <p:spPr>
              <a:xfrm>
                <a:off x="2699792" y="4509120"/>
                <a:ext cx="16561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24,08</a:t>
                </a:r>
                <a:endParaRPr lang="es-MX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9 CuadroTexto"/>
              <p:cNvSpPr txBox="1"/>
              <p:nvPr/>
            </p:nvSpPr>
            <p:spPr>
              <a:xfrm>
                <a:off x="2573778" y="4851995"/>
                <a:ext cx="190821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0.2999</a:t>
                </a:r>
                <a:endParaRPr lang="es-MX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12 CuadroTexto"/>
              <p:cNvSpPr txBox="1"/>
              <p:nvPr/>
            </p:nvSpPr>
            <p:spPr>
              <a:xfrm>
                <a:off x="2203122" y="4651940"/>
                <a:ext cx="64807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n=</a:t>
                </a:r>
                <a:endParaRPr lang="es-MX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4" name="13 Conector recto"/>
              <p:cNvCxnSpPr/>
              <p:nvPr/>
            </p:nvCxnSpPr>
            <p:spPr>
              <a:xfrm>
                <a:off x="2699792" y="4851995"/>
                <a:ext cx="1656184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18 Grupo"/>
            <p:cNvGrpSpPr/>
            <p:nvPr/>
          </p:nvGrpSpPr>
          <p:grpSpPr>
            <a:xfrm>
              <a:off x="3408170" y="6093296"/>
              <a:ext cx="1451863" cy="400110"/>
              <a:chOff x="3203848" y="5589240"/>
              <a:chExt cx="1728190" cy="400110"/>
            </a:xfrm>
          </p:grpSpPr>
          <p:sp>
            <p:nvSpPr>
              <p:cNvPr id="11" name="10 CuadroTexto"/>
              <p:cNvSpPr txBox="1"/>
              <p:nvPr/>
            </p:nvSpPr>
            <p:spPr>
              <a:xfrm>
                <a:off x="3275854" y="5589240"/>
                <a:ext cx="16561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80.29</a:t>
                </a:r>
                <a:endParaRPr lang="es-MX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15 CuadroTexto"/>
              <p:cNvSpPr txBox="1"/>
              <p:nvPr/>
            </p:nvSpPr>
            <p:spPr>
              <a:xfrm>
                <a:off x="3203848" y="5589240"/>
                <a:ext cx="64807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n=</a:t>
                </a:r>
                <a:endParaRPr lang="es-MX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5" name="14 Grupo"/>
            <p:cNvGrpSpPr/>
            <p:nvPr/>
          </p:nvGrpSpPr>
          <p:grpSpPr>
            <a:xfrm>
              <a:off x="2223209" y="1268760"/>
              <a:ext cx="3744416" cy="760150"/>
              <a:chOff x="-369079" y="1556792"/>
              <a:chExt cx="3744416" cy="760150"/>
            </a:xfrm>
          </p:grpSpPr>
          <p:grpSp>
            <p:nvGrpSpPr>
              <p:cNvPr id="22" name="21 Grupo"/>
              <p:cNvGrpSpPr/>
              <p:nvPr/>
            </p:nvGrpSpPr>
            <p:grpSpPr>
              <a:xfrm>
                <a:off x="-369079" y="1556792"/>
                <a:ext cx="3744416" cy="760150"/>
                <a:chOff x="2050977" y="3212976"/>
                <a:chExt cx="3255262" cy="760150"/>
              </a:xfrm>
            </p:grpSpPr>
            <p:sp>
              <p:nvSpPr>
                <p:cNvPr id="23" name="22 CuadroTexto"/>
                <p:cNvSpPr txBox="1"/>
                <p:nvPr/>
              </p:nvSpPr>
              <p:spPr>
                <a:xfrm>
                  <a:off x="2888926" y="3212976"/>
                  <a:ext cx="1979105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2000" b="1" i="1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NZ   </a:t>
                  </a:r>
                  <a:r>
                    <a:rPr lang="es-MX" sz="2000" b="1" i="1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pq</a:t>
                  </a:r>
                  <a:endParaRPr lang="es-MX" sz="2000" b="1" i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" name="23 CuadroTexto"/>
                <p:cNvSpPr txBox="1"/>
                <p:nvPr/>
              </p:nvSpPr>
              <p:spPr>
                <a:xfrm>
                  <a:off x="2144299" y="3573016"/>
                  <a:ext cx="31619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2000" b="1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d</a:t>
                  </a:r>
                  <a:r>
                    <a:rPr lang="es-MX" sz="2000" b="1" baseline="30000" dirty="0" smtClean="0"/>
                    <a:t>2</a:t>
                  </a:r>
                  <a:r>
                    <a:rPr lang="es-MX" sz="2000" b="1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(N-1)+</a:t>
                  </a:r>
                  <a:r>
                    <a:rPr lang="es-MX" sz="2000" b="1" i="1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Z   </a:t>
                  </a:r>
                  <a:r>
                    <a:rPr lang="es-MX" sz="2000" b="1" i="1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pq</a:t>
                  </a:r>
                  <a:endParaRPr lang="es-MX" sz="2000" b="1" i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25" name="24 Conector recto"/>
                <p:cNvCxnSpPr/>
                <p:nvPr/>
              </p:nvCxnSpPr>
              <p:spPr>
                <a:xfrm>
                  <a:off x="2646131" y="3573016"/>
                  <a:ext cx="2215953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6" name="25 CuadroTexto"/>
                <p:cNvSpPr txBox="1"/>
                <p:nvPr/>
              </p:nvSpPr>
              <p:spPr>
                <a:xfrm>
                  <a:off x="2050977" y="3365713"/>
                  <a:ext cx="64807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s-MX" sz="2000" b="1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n=</a:t>
                  </a:r>
                  <a:endParaRPr lang="es-MX" sz="20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" name="1 CuadroTexto"/>
              <p:cNvSpPr txBox="1"/>
              <p:nvPr/>
            </p:nvSpPr>
            <p:spPr>
              <a:xfrm>
                <a:off x="1298455" y="1578278"/>
                <a:ext cx="2381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00" b="1" baseline="30000" dirty="0" smtClean="0"/>
                  <a:t>2</a:t>
                </a:r>
              </a:p>
              <a:p>
                <a:r>
                  <a:rPr lang="es-MX" sz="1200" b="1" baseline="-25000" dirty="0">
                    <a:sym typeface="Symbol"/>
                  </a:rPr>
                  <a:t></a:t>
                </a:r>
                <a:endParaRPr lang="es-MX" sz="1200" b="1" baseline="-25000" dirty="0"/>
              </a:p>
            </p:txBody>
          </p:sp>
          <p:sp>
            <p:nvSpPr>
              <p:cNvPr id="27" name="26 CuadroTexto"/>
              <p:cNvSpPr txBox="1"/>
              <p:nvPr/>
            </p:nvSpPr>
            <p:spPr>
              <a:xfrm>
                <a:off x="1536599" y="1947610"/>
                <a:ext cx="2381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00" b="1" baseline="30000" dirty="0" smtClean="0"/>
                  <a:t>2</a:t>
                </a:r>
              </a:p>
              <a:p>
                <a:r>
                  <a:rPr lang="es-MX" sz="1200" b="1" baseline="-25000" dirty="0">
                    <a:sym typeface="Symbol"/>
                  </a:rPr>
                  <a:t></a:t>
                </a:r>
                <a:endParaRPr lang="es-MX" sz="1200" b="1" baseline="-25000" dirty="0"/>
              </a:p>
            </p:txBody>
          </p:sp>
        </p:grpSp>
        <p:grpSp>
          <p:nvGrpSpPr>
            <p:cNvPr id="30" name="29 Grupo"/>
            <p:cNvGrpSpPr/>
            <p:nvPr/>
          </p:nvGrpSpPr>
          <p:grpSpPr>
            <a:xfrm>
              <a:off x="1975928" y="2060848"/>
              <a:ext cx="4351737" cy="1384995"/>
              <a:chOff x="1813576" y="2362475"/>
              <a:chExt cx="4351737" cy="1384995"/>
            </a:xfrm>
          </p:grpSpPr>
          <p:sp>
            <p:nvSpPr>
              <p:cNvPr id="28" name="27 CuadroTexto"/>
              <p:cNvSpPr txBox="1"/>
              <p:nvPr/>
            </p:nvSpPr>
            <p:spPr>
              <a:xfrm>
                <a:off x="1988849" y="2362475"/>
                <a:ext cx="4176464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Donde:</a:t>
                </a:r>
              </a:p>
              <a:p>
                <a:r>
                  <a:rPr lang="es-MX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N=Total de población (Solicitudes)</a:t>
                </a:r>
              </a:p>
              <a:p>
                <a:r>
                  <a:rPr lang="es-MX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Z  =1,96</a:t>
                </a:r>
                <a:r>
                  <a:rPr lang="es-MX" sz="14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es-MX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(con un nivel de significancia del 95%)</a:t>
                </a:r>
              </a:p>
              <a:p>
                <a:r>
                  <a:rPr lang="es-MX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p=Proporción esperada(en este caso 5%=0,05)</a:t>
                </a:r>
              </a:p>
              <a:p>
                <a:r>
                  <a:rPr lang="es-MX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q=1-p(en este caso 1-0,05=0,95)</a:t>
                </a:r>
              </a:p>
              <a:p>
                <a:r>
                  <a:rPr lang="es-MX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d=Precisión(en este caso deseamos un 3%)</a:t>
                </a:r>
                <a:endParaRPr lang="es-MX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28 CuadroTexto"/>
              <p:cNvSpPr txBox="1"/>
              <p:nvPr/>
            </p:nvSpPr>
            <p:spPr>
              <a:xfrm>
                <a:off x="1813576" y="2793119"/>
                <a:ext cx="2381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900" b="1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  <a:p>
                <a:r>
                  <a:rPr lang="es-MX" sz="900" b="1" baseline="-25000" dirty="0">
                    <a:latin typeface="Arial" panose="020B0604020202020204" pitchFamily="34" charset="0"/>
                    <a:cs typeface="Arial" panose="020B0604020202020204" pitchFamily="34" charset="0"/>
                    <a:sym typeface="Symbol"/>
                  </a:rPr>
                  <a:t></a:t>
                </a:r>
                <a:endParaRPr lang="es-MX" sz="900" b="1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pic>
        <p:nvPicPr>
          <p:cNvPr id="32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1019"/>
            <a:ext cx="625217" cy="62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32 Conector recto"/>
          <p:cNvCxnSpPr/>
          <p:nvPr/>
        </p:nvCxnSpPr>
        <p:spPr>
          <a:xfrm>
            <a:off x="-36512" y="1340768"/>
            <a:ext cx="9180513" cy="0"/>
          </a:xfrm>
          <a:prstGeom prst="line">
            <a:avLst/>
          </a:prstGeom>
          <a:ln w="76200">
            <a:solidFill>
              <a:srgbClr val="ED057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13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575556" y="2852936"/>
            <a:ext cx="7992888" cy="1793167"/>
          </a:xfrm>
        </p:spPr>
        <p:txBody>
          <a:bodyPr>
            <a:noAutofit/>
          </a:bodyPr>
          <a:lstStyle/>
          <a:p>
            <a:pPr algn="ctr"/>
            <a:r>
              <a:rPr lang="es-MX" sz="60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GRACIAS POR SU ATENCIÓN</a:t>
            </a:r>
          </a:p>
        </p:txBody>
      </p:sp>
      <p:pic>
        <p:nvPicPr>
          <p:cNvPr id="5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2629"/>
            <a:ext cx="1889162" cy="188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18947"/>
            <a:ext cx="3059832" cy="1356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831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9928" y="1916832"/>
            <a:ext cx="885371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F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INFORMACIÓN POLÍTICA: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Aquella relativa a los programas y políticas públicas</a:t>
            </a:r>
          </a:p>
          <a:p>
            <a:pPr marL="285750" indent="-285750" algn="just">
              <a:buFont typeface="Wingdings" panose="05000000000000000000" pitchFamily="2" charset="2"/>
              <a:buChar char="F"/>
            </a:pP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F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INFORMACIÓN GEOGRÁFICA: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que comprenda, entre otras, información de carreteras y calles, fotografías del territorio, datos geológicos e hidrográficos y datos topográficos. </a:t>
            </a:r>
          </a:p>
          <a:p>
            <a:pPr marL="285750" indent="-285750" algn="just">
              <a:buFont typeface="Wingdings" panose="05000000000000000000" pitchFamily="2" charset="2"/>
              <a:buChar char="F"/>
            </a:pP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F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INFORMACIÓN ADMINISTRATIVA: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que permita realizar observaciones sobre la gestión y ejercicio de la función cotidiana de los sujetos obligados en el ámbito de su competencia.</a:t>
            </a:r>
          </a:p>
          <a:p>
            <a:pPr marL="285750" indent="-285750" algn="just">
              <a:buFont typeface="Wingdings" panose="05000000000000000000" pitchFamily="2" charset="2"/>
              <a:buChar char="F"/>
            </a:pPr>
            <a:endParaRPr lang="es-MX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F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INFORMACIÓN TÉCNICA: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que deriva de algún estudio realizado por el sujeto obligado o que haya contratado con un tercero y que permita a los particulares mejorar su entendimiento sobre los asuntos que son de su competencia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1" y="50977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ANÁLISIS DE LA DEMANDA</a:t>
            </a:r>
            <a:br>
              <a:rPr lang="es-MX" sz="24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s-MX" sz="2400" b="1" cap="all" dirty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DE 2012  A 2017</a:t>
            </a:r>
          </a:p>
        </p:txBody>
      </p:sp>
      <p:pic>
        <p:nvPicPr>
          <p:cNvPr id="10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1019"/>
            <a:ext cx="625217" cy="62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11 Conector recto"/>
          <p:cNvCxnSpPr/>
          <p:nvPr/>
        </p:nvCxnSpPr>
        <p:spPr>
          <a:xfrm>
            <a:off x="-36512" y="1340768"/>
            <a:ext cx="9180513" cy="0"/>
          </a:xfrm>
          <a:prstGeom prst="line">
            <a:avLst/>
          </a:prstGeom>
          <a:ln w="76200">
            <a:solidFill>
              <a:srgbClr val="ED057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57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165783686"/>
              </p:ext>
            </p:extLst>
          </p:nvPr>
        </p:nvGraphicFramePr>
        <p:xfrm>
          <a:off x="107504" y="1777487"/>
          <a:ext cx="903649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Elipse"/>
          <p:cNvSpPr/>
          <p:nvPr/>
        </p:nvSpPr>
        <p:spPr>
          <a:xfrm>
            <a:off x="539552" y="1731020"/>
            <a:ext cx="678732" cy="655242"/>
          </a:xfrm>
          <a:prstGeom prst="ellipse">
            <a:avLst/>
          </a:prstGeom>
          <a:blipFill>
            <a:blip r:embed="rId7"/>
            <a:stretch>
              <a:fillRect/>
            </a:stretch>
          </a:blipFill>
          <a:ln w="3175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Elipse"/>
          <p:cNvSpPr/>
          <p:nvPr/>
        </p:nvSpPr>
        <p:spPr>
          <a:xfrm>
            <a:off x="1907704" y="1731020"/>
            <a:ext cx="678732" cy="655242"/>
          </a:xfrm>
          <a:prstGeom prst="ellipse">
            <a:avLst/>
          </a:prstGeom>
          <a:blipFill>
            <a:blip r:embed="rId8"/>
            <a:stretch>
              <a:fillRect/>
            </a:stretch>
          </a:blipFill>
          <a:ln w="3175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3491880" y="1725567"/>
            <a:ext cx="678732" cy="655242"/>
          </a:xfrm>
          <a:prstGeom prst="ellipse">
            <a:avLst/>
          </a:prstGeom>
          <a:blipFill>
            <a:blip r:embed="rId9"/>
            <a:stretch>
              <a:fillRect/>
            </a:stretch>
          </a:blipFill>
          <a:ln w="3175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lipse"/>
          <p:cNvSpPr/>
          <p:nvPr/>
        </p:nvSpPr>
        <p:spPr>
          <a:xfrm>
            <a:off x="4860032" y="1700807"/>
            <a:ext cx="678732" cy="655242"/>
          </a:xfrm>
          <a:prstGeom prst="ellipse">
            <a:avLst/>
          </a:prstGeom>
          <a:blipFill>
            <a:blip r:embed="rId10"/>
            <a:stretch>
              <a:fillRect/>
            </a:stretch>
          </a:blipFill>
          <a:ln w="3175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6444208" y="1731020"/>
            <a:ext cx="678732" cy="655242"/>
          </a:xfrm>
          <a:prstGeom prst="ellipse">
            <a:avLst/>
          </a:prstGeom>
          <a:blipFill>
            <a:blip r:embed="rId11"/>
            <a:stretch>
              <a:fillRect/>
            </a:stretch>
          </a:blipFill>
          <a:ln w="3175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Elipse"/>
          <p:cNvSpPr/>
          <p:nvPr/>
        </p:nvSpPr>
        <p:spPr>
          <a:xfrm>
            <a:off x="7956376" y="1731020"/>
            <a:ext cx="678732" cy="655242"/>
          </a:xfrm>
          <a:prstGeom prst="ellipse">
            <a:avLst/>
          </a:prstGeom>
          <a:blipFill>
            <a:blip r:embed="rId12"/>
            <a:stretch>
              <a:fillRect/>
            </a:stretch>
          </a:blipFill>
          <a:ln w="3175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Rectángulo redondeado">
            <a:hlinkClick r:id="rId13" action="ppaction://hlinksldjump"/>
          </p:cNvPr>
          <p:cNvSpPr/>
          <p:nvPr/>
        </p:nvSpPr>
        <p:spPr>
          <a:xfrm>
            <a:off x="1907704" y="3789039"/>
            <a:ext cx="1152128" cy="720080"/>
          </a:xfrm>
          <a:prstGeom prst="roundRect">
            <a:avLst/>
          </a:prstGeom>
          <a:gradFill flip="none" rotWithShape="1">
            <a:gsLst>
              <a:gs pos="0">
                <a:srgbClr val="660066"/>
              </a:gs>
              <a:gs pos="50000">
                <a:srgbClr val="CC99FF"/>
              </a:gs>
              <a:gs pos="100000">
                <a:schemeClr val="bg1"/>
              </a:gs>
            </a:gsLst>
            <a:lin ang="18900000" scaled="1"/>
            <a:tileRect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Solicitudes de Información</a:t>
            </a:r>
          </a:p>
          <a:p>
            <a:pPr algn="ctr"/>
            <a:r>
              <a:rPr lang="es-MX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132</a:t>
            </a:r>
          </a:p>
        </p:txBody>
      </p:sp>
      <p:cxnSp>
        <p:nvCxnSpPr>
          <p:cNvPr id="16" name="15 Conector recto de flecha"/>
          <p:cNvCxnSpPr>
            <a:endCxn id="14" idx="0"/>
          </p:cNvCxnSpPr>
          <p:nvPr/>
        </p:nvCxnSpPr>
        <p:spPr>
          <a:xfrm>
            <a:off x="2483768" y="3284983"/>
            <a:ext cx="0" cy="504056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21 Rectángulo redondeado"/>
          <p:cNvSpPr/>
          <p:nvPr/>
        </p:nvSpPr>
        <p:spPr>
          <a:xfrm>
            <a:off x="3533228" y="3792462"/>
            <a:ext cx="822748" cy="428625"/>
          </a:xfrm>
          <a:prstGeom prst="roundRect">
            <a:avLst/>
          </a:prstGeom>
          <a:gradFill flip="none" rotWithShape="1">
            <a:gsLst>
              <a:gs pos="0">
                <a:srgbClr val="660066"/>
              </a:gs>
              <a:gs pos="50000">
                <a:srgbClr val="CC99FF"/>
              </a:gs>
              <a:gs pos="100000">
                <a:schemeClr val="bg1"/>
              </a:gs>
            </a:gsLst>
            <a:lin ang="18900000" scaled="1"/>
            <a:tileRect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Muestra</a:t>
            </a:r>
          </a:p>
          <a:p>
            <a:pPr algn="ctr"/>
            <a:r>
              <a:rPr lang="es-MX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80,29</a:t>
            </a:r>
          </a:p>
        </p:txBody>
      </p:sp>
      <p:cxnSp>
        <p:nvCxnSpPr>
          <p:cNvPr id="23" name="22 Conector recto de flecha"/>
          <p:cNvCxnSpPr>
            <a:endCxn id="22" idx="0"/>
          </p:cNvCxnSpPr>
          <p:nvPr/>
        </p:nvCxnSpPr>
        <p:spPr>
          <a:xfrm>
            <a:off x="3944602" y="3288406"/>
            <a:ext cx="0" cy="504056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23 Rectángulo redondeado">
            <a:hlinkClick r:id="rId14" action="ppaction://hlinksldjump"/>
          </p:cNvPr>
          <p:cNvSpPr/>
          <p:nvPr/>
        </p:nvSpPr>
        <p:spPr>
          <a:xfrm>
            <a:off x="4139952" y="4649054"/>
            <a:ext cx="933976" cy="508138"/>
          </a:xfrm>
          <a:prstGeom prst="roundRect">
            <a:avLst/>
          </a:prstGeom>
          <a:gradFill flip="none" rotWithShape="1">
            <a:gsLst>
              <a:gs pos="0">
                <a:srgbClr val="660066"/>
              </a:gs>
              <a:gs pos="50000">
                <a:srgbClr val="CC99FF"/>
              </a:gs>
              <a:gs pos="100000">
                <a:schemeClr val="bg1"/>
              </a:gs>
            </a:gsLst>
            <a:lin ang="189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Particulares de Información</a:t>
            </a:r>
          </a:p>
          <a:p>
            <a:pPr algn="ctr"/>
            <a:r>
              <a:rPr lang="es-MX" sz="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</a:p>
        </p:txBody>
      </p:sp>
      <p:cxnSp>
        <p:nvCxnSpPr>
          <p:cNvPr id="26" name="25 Conector angular"/>
          <p:cNvCxnSpPr>
            <a:stCxn id="22" idx="2"/>
            <a:endCxn id="24" idx="1"/>
          </p:cNvCxnSpPr>
          <p:nvPr/>
        </p:nvCxnSpPr>
        <p:spPr>
          <a:xfrm rot="16200000" flipH="1">
            <a:off x="3701259" y="4464430"/>
            <a:ext cx="682036" cy="195350"/>
          </a:xfrm>
          <a:prstGeom prst="bentConnector2">
            <a:avLst/>
          </a:prstGeom>
          <a:ln>
            <a:solidFill>
              <a:srgbClr val="660066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" name="40 Rectángulo redondeado">
            <a:hlinkClick r:id="rId15" action="ppaction://hlinksldjump"/>
          </p:cNvPr>
          <p:cNvSpPr/>
          <p:nvPr/>
        </p:nvSpPr>
        <p:spPr>
          <a:xfrm>
            <a:off x="5004048" y="3792462"/>
            <a:ext cx="726325" cy="469763"/>
          </a:xfrm>
          <a:prstGeom prst="roundRect">
            <a:avLst/>
          </a:prstGeom>
          <a:gradFill flip="none" rotWithShape="1">
            <a:gsLst>
              <a:gs pos="0">
                <a:srgbClr val="660066"/>
              </a:gs>
              <a:gs pos="50000">
                <a:srgbClr val="CC99FF"/>
              </a:gs>
              <a:gs pos="100000">
                <a:schemeClr val="bg1"/>
              </a:gs>
            </a:gsLst>
            <a:lin ang="18900000" scaled="1"/>
            <a:tileRect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 Legal</a:t>
            </a:r>
          </a:p>
        </p:txBody>
      </p:sp>
      <p:cxnSp>
        <p:nvCxnSpPr>
          <p:cNvPr id="42" name="41 Conector recto de flecha"/>
          <p:cNvCxnSpPr/>
          <p:nvPr/>
        </p:nvCxnSpPr>
        <p:spPr>
          <a:xfrm>
            <a:off x="5364088" y="3288406"/>
            <a:ext cx="0" cy="504056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3" name="42 Rectángulo redondeado">
            <a:hlinkClick r:id="rId16" action="ppaction://hlinksldjump"/>
          </p:cNvPr>
          <p:cNvSpPr/>
          <p:nvPr/>
        </p:nvSpPr>
        <p:spPr>
          <a:xfrm>
            <a:off x="6300192" y="3792462"/>
            <a:ext cx="966764" cy="469763"/>
          </a:xfrm>
          <a:prstGeom prst="roundRect">
            <a:avLst/>
          </a:prstGeom>
          <a:gradFill flip="none" rotWithShape="1">
            <a:gsLst>
              <a:gs pos="0">
                <a:srgbClr val="660066"/>
              </a:gs>
              <a:gs pos="50000">
                <a:srgbClr val="CC99FF"/>
              </a:gs>
              <a:gs pos="100000">
                <a:schemeClr val="bg1"/>
              </a:gs>
            </a:gsLst>
            <a:lin ang="18900000" scaled="1"/>
            <a:tileRect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Categorías</a:t>
            </a:r>
          </a:p>
        </p:txBody>
      </p:sp>
      <p:cxnSp>
        <p:nvCxnSpPr>
          <p:cNvPr id="44" name="43 Conector recto de flecha"/>
          <p:cNvCxnSpPr/>
          <p:nvPr/>
        </p:nvCxnSpPr>
        <p:spPr>
          <a:xfrm>
            <a:off x="6721228" y="3288406"/>
            <a:ext cx="0" cy="504056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5" name="44 Rectángulo redondeado">
            <a:hlinkClick r:id="rId13" action="ppaction://hlinksldjump"/>
          </p:cNvPr>
          <p:cNvSpPr/>
          <p:nvPr/>
        </p:nvSpPr>
        <p:spPr>
          <a:xfrm>
            <a:off x="7974756" y="3792462"/>
            <a:ext cx="989732" cy="469763"/>
          </a:xfrm>
          <a:prstGeom prst="roundRect">
            <a:avLst/>
          </a:prstGeom>
          <a:gradFill flip="none" rotWithShape="1">
            <a:gsLst>
              <a:gs pos="0">
                <a:srgbClr val="660066"/>
              </a:gs>
              <a:gs pos="50000">
                <a:srgbClr val="CC99FF"/>
              </a:gs>
              <a:gs pos="100000">
                <a:schemeClr val="bg1"/>
              </a:gs>
            </a:gsLst>
            <a:lin ang="18900000" scaled="1"/>
            <a:tileRect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Histogramas</a:t>
            </a:r>
          </a:p>
        </p:txBody>
      </p:sp>
      <p:cxnSp>
        <p:nvCxnSpPr>
          <p:cNvPr id="48" name="47 Conector angular"/>
          <p:cNvCxnSpPr>
            <a:endCxn id="45" idx="1"/>
          </p:cNvCxnSpPr>
          <p:nvPr/>
        </p:nvCxnSpPr>
        <p:spPr>
          <a:xfrm rot="16200000" flipH="1">
            <a:off x="7488085" y="3540673"/>
            <a:ext cx="738938" cy="234404"/>
          </a:xfrm>
          <a:prstGeom prst="bentConnector2">
            <a:avLst/>
          </a:prstGeom>
          <a:ln>
            <a:solidFill>
              <a:srgbClr val="660066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0" name="49 Rectángulo redondeado">
            <a:hlinkClick r:id="rId17" action="ppaction://hlinksldjump"/>
          </p:cNvPr>
          <p:cNvSpPr/>
          <p:nvPr/>
        </p:nvSpPr>
        <p:spPr>
          <a:xfrm>
            <a:off x="7956376" y="4649053"/>
            <a:ext cx="1133747" cy="508138"/>
          </a:xfrm>
          <a:prstGeom prst="roundRect">
            <a:avLst/>
          </a:prstGeom>
          <a:gradFill flip="none" rotWithShape="1">
            <a:gsLst>
              <a:gs pos="0">
                <a:srgbClr val="660066"/>
              </a:gs>
              <a:gs pos="50000">
                <a:srgbClr val="CC99FF"/>
              </a:gs>
              <a:gs pos="100000">
                <a:schemeClr val="bg1"/>
              </a:gs>
            </a:gsLst>
            <a:lin ang="189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Georeferencias</a:t>
            </a:r>
            <a:endParaRPr lang="es-MX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51 Conector angular"/>
          <p:cNvCxnSpPr>
            <a:endCxn id="50" idx="1"/>
          </p:cNvCxnSpPr>
          <p:nvPr/>
        </p:nvCxnSpPr>
        <p:spPr>
          <a:xfrm rot="16200000" flipH="1">
            <a:off x="7401284" y="4348030"/>
            <a:ext cx="875778" cy="234406"/>
          </a:xfrm>
          <a:prstGeom prst="bentConnector2">
            <a:avLst/>
          </a:prstGeom>
          <a:ln>
            <a:solidFill>
              <a:srgbClr val="660066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27 Rectángulo"/>
          <p:cNvSpPr/>
          <p:nvPr/>
        </p:nvSpPr>
        <p:spPr>
          <a:xfrm>
            <a:off x="1" y="83671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cap="all" dirty="0" smtClean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PROCESO DE CATEGORIZACIÓN</a:t>
            </a:r>
            <a:endParaRPr lang="es-MX" sz="2400" dirty="0"/>
          </a:p>
        </p:txBody>
      </p:sp>
      <p:pic>
        <p:nvPicPr>
          <p:cNvPr id="29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1019"/>
            <a:ext cx="625217" cy="62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30 Conector recto"/>
          <p:cNvCxnSpPr/>
          <p:nvPr/>
        </p:nvCxnSpPr>
        <p:spPr>
          <a:xfrm>
            <a:off x="-36512" y="1340768"/>
            <a:ext cx="9180513" cy="0"/>
          </a:xfrm>
          <a:prstGeom prst="line">
            <a:avLst/>
          </a:prstGeom>
          <a:ln w="76200">
            <a:solidFill>
              <a:srgbClr val="ED057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38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3248032"/>
              </p:ext>
            </p:extLst>
          </p:nvPr>
        </p:nvGraphicFramePr>
        <p:xfrm>
          <a:off x="107504" y="646236"/>
          <a:ext cx="8906137" cy="5921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1019"/>
            <a:ext cx="625217" cy="62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7 Conector recto"/>
          <p:cNvCxnSpPr/>
          <p:nvPr/>
        </p:nvCxnSpPr>
        <p:spPr>
          <a:xfrm>
            <a:off x="-36512" y="1340768"/>
            <a:ext cx="9180513" cy="0"/>
          </a:xfrm>
          <a:prstGeom prst="line">
            <a:avLst/>
          </a:prstGeom>
          <a:ln w="76200">
            <a:solidFill>
              <a:srgbClr val="ED057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0308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2238482"/>
              </p:ext>
            </p:extLst>
          </p:nvPr>
        </p:nvGraphicFramePr>
        <p:xfrm>
          <a:off x="107504" y="188640"/>
          <a:ext cx="8906137" cy="6048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1019"/>
            <a:ext cx="625217" cy="62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6 Conector recto"/>
          <p:cNvCxnSpPr/>
          <p:nvPr/>
        </p:nvCxnSpPr>
        <p:spPr>
          <a:xfrm>
            <a:off x="-36512" y="1340768"/>
            <a:ext cx="9180513" cy="0"/>
          </a:xfrm>
          <a:prstGeom prst="line">
            <a:avLst/>
          </a:prstGeom>
          <a:ln w="76200">
            <a:solidFill>
              <a:srgbClr val="ED057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42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8489233"/>
              </p:ext>
            </p:extLst>
          </p:nvPr>
        </p:nvGraphicFramePr>
        <p:xfrm>
          <a:off x="107504" y="333627"/>
          <a:ext cx="9036496" cy="6407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1019"/>
            <a:ext cx="625217" cy="62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6 Conector recto"/>
          <p:cNvCxnSpPr/>
          <p:nvPr/>
        </p:nvCxnSpPr>
        <p:spPr>
          <a:xfrm>
            <a:off x="-36512" y="1340768"/>
            <a:ext cx="9180513" cy="0"/>
          </a:xfrm>
          <a:prstGeom prst="line">
            <a:avLst/>
          </a:prstGeom>
          <a:ln w="76200">
            <a:solidFill>
              <a:srgbClr val="ED057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80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4736166"/>
              </p:ext>
            </p:extLst>
          </p:nvPr>
        </p:nvGraphicFramePr>
        <p:xfrm>
          <a:off x="107504" y="333627"/>
          <a:ext cx="8748972" cy="6524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1019"/>
            <a:ext cx="625217" cy="62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7 Conector recto"/>
          <p:cNvCxnSpPr/>
          <p:nvPr/>
        </p:nvCxnSpPr>
        <p:spPr>
          <a:xfrm>
            <a:off x="-36512" y="1340768"/>
            <a:ext cx="9180513" cy="0"/>
          </a:xfrm>
          <a:prstGeom prst="line">
            <a:avLst/>
          </a:prstGeom>
          <a:ln w="76200">
            <a:solidFill>
              <a:srgbClr val="ED057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72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claudia\Pictures\Televisión_Mexiquens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1019"/>
            <a:ext cx="625217" cy="62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6 Conector recto"/>
          <p:cNvCxnSpPr/>
          <p:nvPr/>
        </p:nvCxnSpPr>
        <p:spPr>
          <a:xfrm>
            <a:off x="-36512" y="1340768"/>
            <a:ext cx="9180513" cy="0"/>
          </a:xfrm>
          <a:prstGeom prst="line">
            <a:avLst/>
          </a:prstGeom>
          <a:ln w="76200">
            <a:solidFill>
              <a:srgbClr val="ED057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5" name="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7569285"/>
              </p:ext>
            </p:extLst>
          </p:nvPr>
        </p:nvGraphicFramePr>
        <p:xfrm>
          <a:off x="107505" y="333627"/>
          <a:ext cx="8784976" cy="6191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163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3192</TotalTime>
  <Words>990</Words>
  <Application>Microsoft Office PowerPoint</Application>
  <PresentationFormat>Presentación en pantalla (4:3)</PresentationFormat>
  <Paragraphs>212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 POR SU ATENCIÓN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</dc:creator>
  <cp:lastModifiedBy>claudia</cp:lastModifiedBy>
  <cp:revision>99</cp:revision>
  <dcterms:created xsi:type="dcterms:W3CDTF">2016-11-14T17:45:23Z</dcterms:created>
  <dcterms:modified xsi:type="dcterms:W3CDTF">2017-08-16T18:10:38Z</dcterms:modified>
</cp:coreProperties>
</file>